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840" r:id="rId1"/>
  </p:sldMasterIdLst>
  <p:notesMasterIdLst>
    <p:notesMasterId r:id="rId48"/>
  </p:notesMasterIdLst>
  <p:handoutMasterIdLst>
    <p:handoutMasterId r:id="rId49"/>
  </p:handoutMasterIdLst>
  <p:sldIdLst>
    <p:sldId id="676" r:id="rId2"/>
    <p:sldId id="720" r:id="rId3"/>
    <p:sldId id="646" r:id="rId4"/>
    <p:sldId id="756" r:id="rId5"/>
    <p:sldId id="721" r:id="rId6"/>
    <p:sldId id="741" r:id="rId7"/>
    <p:sldId id="757" r:id="rId8"/>
    <p:sldId id="758" r:id="rId9"/>
    <p:sldId id="722" r:id="rId10"/>
    <p:sldId id="759" r:id="rId11"/>
    <p:sldId id="727" r:id="rId12"/>
    <p:sldId id="738" r:id="rId13"/>
    <p:sldId id="729" r:id="rId14"/>
    <p:sldId id="730" r:id="rId15"/>
    <p:sldId id="731" r:id="rId16"/>
    <p:sldId id="732" r:id="rId17"/>
    <p:sldId id="733" r:id="rId18"/>
    <p:sldId id="734" r:id="rId19"/>
    <p:sldId id="760" r:id="rId20"/>
    <p:sldId id="761" r:id="rId21"/>
    <p:sldId id="736" r:id="rId22"/>
    <p:sldId id="742" r:id="rId23"/>
    <p:sldId id="788" r:id="rId24"/>
    <p:sldId id="739" r:id="rId25"/>
    <p:sldId id="743" r:id="rId26"/>
    <p:sldId id="744" r:id="rId27"/>
    <p:sldId id="763" r:id="rId28"/>
    <p:sldId id="745" r:id="rId29"/>
    <p:sldId id="752" r:id="rId30"/>
    <p:sldId id="765" r:id="rId31"/>
    <p:sldId id="764" r:id="rId32"/>
    <p:sldId id="746" r:id="rId33"/>
    <p:sldId id="747" r:id="rId34"/>
    <p:sldId id="766" r:id="rId35"/>
    <p:sldId id="748" r:id="rId36"/>
    <p:sldId id="749" r:id="rId37"/>
    <p:sldId id="767" r:id="rId38"/>
    <p:sldId id="750" r:id="rId39"/>
    <p:sldId id="768" r:id="rId40"/>
    <p:sldId id="751" r:id="rId41"/>
    <p:sldId id="728" r:id="rId42"/>
    <p:sldId id="769" r:id="rId43"/>
    <p:sldId id="653" r:id="rId44"/>
    <p:sldId id="691" r:id="rId45"/>
    <p:sldId id="762" r:id="rId46"/>
    <p:sldId id="726" r:id="rId47"/>
  </p:sldIdLst>
  <p:sldSz cx="12192000" cy="6858000"/>
  <p:notesSz cx="7086600" cy="9372600"/>
  <p:custDataLst>
    <p:tags r:id="rId50"/>
  </p:custData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096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192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288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385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5480" algn="l" defTabSz="914192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2577" algn="l" defTabSz="914192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199673" algn="l" defTabSz="914192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6769" algn="l" defTabSz="914192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3888" userDrawn="1">
          <p15:clr>
            <a:srgbClr val="A4A3A4"/>
          </p15:clr>
        </p15:guide>
        <p15:guide id="3" orient="horz" pos="192" userDrawn="1">
          <p15:clr>
            <a:srgbClr val="A4A3A4"/>
          </p15:clr>
        </p15:guide>
        <p15:guide id="4" orient="horz" pos="768" userDrawn="1">
          <p15:clr>
            <a:srgbClr val="A4A3A4"/>
          </p15:clr>
        </p15:guide>
        <p15:guide id="5" pos="3843" userDrawn="1">
          <p15:clr>
            <a:srgbClr val="A4A3A4"/>
          </p15:clr>
        </p15:guide>
        <p15:guide id="6" pos="320" userDrawn="1">
          <p15:clr>
            <a:srgbClr val="A4A3A4"/>
          </p15:clr>
        </p15:guide>
        <p15:guide id="7" pos="73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2">
          <p15:clr>
            <a:srgbClr val="A4A3A4"/>
          </p15:clr>
        </p15:guide>
        <p15:guide id="2" orient="horz" pos="183">
          <p15:clr>
            <a:srgbClr val="A4A3A4"/>
          </p15:clr>
        </p15:guide>
        <p15:guide id="3" pos="2232">
          <p15:clr>
            <a:srgbClr val="A4A3A4"/>
          </p15:clr>
        </p15:guide>
        <p15:guide id="4" pos="211">
          <p15:clr>
            <a:srgbClr val="A4A3A4"/>
          </p15:clr>
        </p15:guide>
        <p15:guide id="5" pos="4253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00FF"/>
    <a:srgbClr val="2A638F"/>
    <a:srgbClr val="EE2722"/>
    <a:srgbClr val="E5E8EF"/>
    <a:srgbClr val="002060"/>
    <a:srgbClr val="577293"/>
    <a:srgbClr val="898989"/>
    <a:srgbClr val="DFE4F0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E31C67-CD1D-4C5B-B7AD-1E0C0399BC0E}" v="2074" dt="2020-04-04T19:29:43.667"/>
  </p1510:revLst>
</p1510:revInfo>
</file>

<file path=ppt/tableStyles.xml><?xml version="1.0" encoding="utf-8"?>
<a:tblStyleLst xmlns:a="http://schemas.openxmlformats.org/drawingml/2006/main" def="{72833802-FEF1-4C79-8D5D-14CF1EAF98D9}"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45" autoAdjust="0"/>
    <p:restoredTop sz="95674" autoAdjust="0"/>
  </p:normalViewPr>
  <p:slideViewPr>
    <p:cSldViewPr snapToGrid="0">
      <p:cViewPr varScale="1">
        <p:scale>
          <a:sx n="103" d="100"/>
          <a:sy n="103" d="100"/>
        </p:scale>
        <p:origin x="60" y="264"/>
      </p:cViewPr>
      <p:guideLst>
        <p:guide orient="horz" pos="2160"/>
        <p:guide orient="horz" pos="3888"/>
        <p:guide orient="horz" pos="192"/>
        <p:guide orient="horz" pos="768"/>
        <p:guide pos="3843"/>
        <p:guide pos="320"/>
        <p:guide pos="734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>
      <p:cViewPr>
        <p:scale>
          <a:sx n="80" d="100"/>
          <a:sy n="80" d="100"/>
        </p:scale>
        <p:origin x="-2280" y="666"/>
      </p:cViewPr>
      <p:guideLst>
        <p:guide orient="horz" pos="2952"/>
        <p:guide orient="horz" pos="183"/>
        <p:guide pos="2232"/>
        <p:guide pos="211"/>
        <p:guide pos="4253"/>
      </p:guideLst>
    </p:cSldViewPr>
  </p:notesViewPr>
  <p:gridSpacing cx="41148" cy="4114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ags" Target="tags/tag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860" cy="468630"/>
          </a:xfrm>
          <a:prstGeom prst="rect">
            <a:avLst/>
          </a:prstGeom>
        </p:spPr>
        <p:txBody>
          <a:bodyPr vert="horz" lIns="94044" tIns="47022" rIns="94044" bIns="47022" rtlCol="0"/>
          <a:lstStyle>
            <a:lvl1pPr algn="l">
              <a:defRPr sz="1200"/>
            </a:lvl1pPr>
          </a:lstStyle>
          <a:p>
            <a:pPr>
              <a:defRPr/>
            </a:pPr>
            <a:endParaRPr lang="en-US" dirty="0"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14100" y="0"/>
            <a:ext cx="3070860" cy="468630"/>
          </a:xfrm>
          <a:prstGeom prst="rect">
            <a:avLst/>
          </a:prstGeom>
        </p:spPr>
        <p:txBody>
          <a:bodyPr vert="horz" lIns="94044" tIns="47022" rIns="94044" bIns="47022" rtlCol="0"/>
          <a:lstStyle>
            <a:lvl1pPr algn="r">
              <a:defRPr sz="1200"/>
            </a:lvl1pPr>
          </a:lstStyle>
          <a:p>
            <a:pPr>
              <a:defRPr/>
            </a:pPr>
            <a:fld id="{38ED21EF-1646-431D-87E1-4372984CC9F4}" type="datetimeFigureOut">
              <a:rPr lang="en-US">
                <a:latin typeface="+mn-lt"/>
              </a:rPr>
              <a:pPr>
                <a:defRPr/>
              </a:pPr>
              <a:t>4/4/2020</a:t>
            </a:fld>
            <a:endParaRPr lang="en-US" dirty="0"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02344"/>
            <a:ext cx="3070860" cy="468630"/>
          </a:xfrm>
          <a:prstGeom prst="rect">
            <a:avLst/>
          </a:prstGeom>
        </p:spPr>
        <p:txBody>
          <a:bodyPr vert="horz" lIns="94044" tIns="47022" rIns="94044" bIns="47022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14100" y="8902344"/>
            <a:ext cx="3070860" cy="468630"/>
          </a:xfrm>
          <a:prstGeom prst="rect">
            <a:avLst/>
          </a:prstGeom>
        </p:spPr>
        <p:txBody>
          <a:bodyPr vert="horz" lIns="94044" tIns="47022" rIns="94044" bIns="47022" rtlCol="0" anchor="b"/>
          <a:lstStyle>
            <a:lvl1pPr algn="r">
              <a:defRPr sz="1200"/>
            </a:lvl1pPr>
          </a:lstStyle>
          <a:p>
            <a:pPr>
              <a:defRPr/>
            </a:pPr>
            <a:fld id="{AF812EFC-5DA8-4918-AF48-019594BE3609}" type="slidenum">
              <a:rPr lang="en-US">
                <a:latin typeface="+mn-lt"/>
              </a:rPr>
              <a:pPr>
                <a:defRPr/>
              </a:pPr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941148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334647" y="3280412"/>
            <a:ext cx="6417309" cy="5361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034481" y="8805552"/>
            <a:ext cx="3653106" cy="281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34645" y="8805552"/>
            <a:ext cx="545071" cy="27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latin typeface="+mn-lt"/>
              </a:defRPr>
            </a:lvl1pPr>
          </a:lstStyle>
          <a:p>
            <a:pPr>
              <a:defRPr/>
            </a:pPr>
            <a:fld id="{CEA96130-80FE-450A-9D6E-2375B464A40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Slide Image Placeholder 7"/>
          <p:cNvSpPr>
            <a:spLocks noGrp="1" noRot="1" noChangeAspect="1"/>
          </p:cNvSpPr>
          <p:nvPr>
            <p:ph type="sldImg" idx="2"/>
          </p:nvPr>
        </p:nvSpPr>
        <p:spPr>
          <a:xfrm>
            <a:off x="987425" y="290513"/>
            <a:ext cx="5111750" cy="2876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044" tIns="47022" rIns="94044" bIns="47022" rtlCol="0" anchor="ctr"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000" y="8803919"/>
            <a:ext cx="2042394" cy="28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901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lnSpc>
        <a:spcPct val="90000"/>
      </a:lnSpc>
      <a:spcBef>
        <a:spcPct val="20000"/>
      </a:spcBef>
      <a:spcAft>
        <a:spcPct val="2000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96" algn="l" rtl="0" eaLnBrk="0" fontAlgn="base" hangingPunct="0">
      <a:lnSpc>
        <a:spcPct val="90000"/>
      </a:lnSpc>
      <a:spcBef>
        <a:spcPct val="20000"/>
      </a:spcBef>
      <a:spcAft>
        <a:spcPct val="2000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92" algn="l" rtl="0" eaLnBrk="0" fontAlgn="base" hangingPunct="0">
      <a:lnSpc>
        <a:spcPct val="90000"/>
      </a:lnSpc>
      <a:spcBef>
        <a:spcPct val="20000"/>
      </a:spcBef>
      <a:spcAft>
        <a:spcPct val="2000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88" algn="l" rtl="0" eaLnBrk="0" fontAlgn="base" hangingPunct="0">
      <a:lnSpc>
        <a:spcPct val="90000"/>
      </a:lnSpc>
      <a:spcBef>
        <a:spcPct val="20000"/>
      </a:spcBef>
      <a:spcAft>
        <a:spcPct val="2000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85" algn="l" rtl="0" eaLnBrk="0" fontAlgn="base" hangingPunct="0">
      <a:lnSpc>
        <a:spcPct val="90000"/>
      </a:lnSpc>
      <a:spcBef>
        <a:spcPct val="20000"/>
      </a:spcBef>
      <a:spcAft>
        <a:spcPct val="2000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80" algn="l" defTabSz="9141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77" algn="l" defTabSz="9141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73" algn="l" defTabSz="9141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769" algn="l" defTabSz="9141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A96130-80FE-450A-9D6E-2375B464A40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368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A96130-80FE-450A-9D6E-2375B464A403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5282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A96130-80FE-450A-9D6E-2375B464A403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7033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A96130-80FE-450A-9D6E-2375B464A403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53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A96130-80FE-450A-9D6E-2375B464A403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567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A96130-80FE-450A-9D6E-2375B464A403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2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A96130-80FE-450A-9D6E-2375B464A403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248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A96130-80FE-450A-9D6E-2375B464A403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650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A96130-80FE-450A-9D6E-2375B464A403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250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A96130-80FE-450A-9D6E-2375B464A403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7494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A96130-80FE-450A-9D6E-2375B464A403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5097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A96130-80FE-450A-9D6E-2375B464A403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238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D6066F-FB08-42AA-BEA2-2D120F4EBC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05" y="167183"/>
            <a:ext cx="3648076" cy="994591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BC24ADC8-9531-4D37-B271-ED88FA4AC67E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158003" y="1647687"/>
            <a:ext cx="4203603" cy="2871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5pPr>
            <a:lvl6pPr marL="457096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6pPr>
            <a:lvl7pPr marL="914192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7pPr>
            <a:lvl8pPr marL="13712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8pPr>
            <a:lvl9pPr marL="1828385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sz="2800" dirty="0"/>
              <a:t>Introduction to SnapEval</a:t>
            </a:r>
            <a:r>
              <a:rPr lang="en-US" sz="2800" baseline="30000" dirty="0"/>
              <a:t>®</a:t>
            </a:r>
            <a:r>
              <a:rPr lang="en-US" sz="2800" dirty="0"/>
              <a:t> for Managers and Employees at Organizations using ADP</a:t>
            </a:r>
            <a:endParaRPr lang="en-US" sz="2800" kern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C78342-B05A-4907-9029-3C791E8DD4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3" r="11543"/>
          <a:stretch/>
        </p:blipFill>
        <p:spPr>
          <a:xfrm>
            <a:off x="4315791" y="0"/>
            <a:ext cx="7876209" cy="6858000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920F1CAB-3FD6-45F6-BF17-54E1104DDEA4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158005" y="4923372"/>
            <a:ext cx="3648076" cy="1393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5pPr>
            <a:lvl6pPr marL="457096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6pPr>
            <a:lvl7pPr marL="914192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7pPr>
            <a:lvl8pPr marL="13712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8pPr>
            <a:lvl9pPr marL="1828385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sz="2800" dirty="0"/>
              <a:t>David Yeaple </a:t>
            </a:r>
            <a:br>
              <a:rPr lang="en-US" sz="2000" dirty="0"/>
            </a:br>
            <a:r>
              <a:rPr lang="en-US" sz="2000" dirty="0"/>
              <a:t>VP of Business Development &amp; Product Management</a:t>
            </a:r>
          </a:p>
          <a:p>
            <a:r>
              <a:rPr lang="en-US" sz="2000" dirty="0"/>
              <a:t>SnapEval, LLC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1383442" y="1130452"/>
            <a:ext cx="9410701" cy="3033903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 sz="3200" baseline="0"/>
            </a:lvl1pPr>
          </a:lstStyle>
          <a:p>
            <a:pPr lvl="0"/>
            <a:r>
              <a:rPr lang="en-US" dirty="0"/>
              <a:t>This is a sample quote slide. Type your quotation inside the quotation marks. Click the edge of the quotation marks and drag them into place.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fld id="{29F62691-FC9C-4E2F-9CE1-4D4177CD176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7213600" y="2957960"/>
            <a:ext cx="646176" cy="374904"/>
          </a:xfrm>
          <a:blipFill>
            <a:blip r:embed="rId2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671227" y="1121308"/>
            <a:ext cx="646176" cy="374904"/>
          </a:xfrm>
          <a:blipFill>
            <a:blip r:embed="rId3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5" hasCustomPrompt="1"/>
          </p:nvPr>
        </p:nvSpPr>
        <p:spPr>
          <a:xfrm>
            <a:off x="5466747" y="4267200"/>
            <a:ext cx="4955456" cy="914400"/>
          </a:xfrm>
        </p:spPr>
        <p:txBody>
          <a:bodyPr/>
          <a:lstStyle>
            <a:lvl1pPr marL="0" indent="0">
              <a:buNone/>
              <a:defRPr sz="2000" b="1" i="1" baseline="0">
                <a:solidFill>
                  <a:schemeClr val="bg2">
                    <a:lumMod val="50000"/>
                  </a:schemeClr>
                </a:solidFill>
              </a:defRPr>
            </a:lvl1pPr>
            <a:lvl2pPr>
              <a:buNone/>
              <a:defRPr sz="2000" b="1" i="1">
                <a:solidFill>
                  <a:srgbClr val="678BA8"/>
                </a:solidFill>
              </a:defRPr>
            </a:lvl2pPr>
            <a:lvl3pPr>
              <a:buNone/>
              <a:defRPr sz="2000" b="1" i="1">
                <a:solidFill>
                  <a:srgbClr val="678BA8"/>
                </a:solidFill>
              </a:defRPr>
            </a:lvl3pPr>
            <a:lvl4pPr>
              <a:buNone/>
              <a:defRPr sz="2000" b="1" i="1">
                <a:solidFill>
                  <a:srgbClr val="678BA8"/>
                </a:solidFill>
              </a:defRPr>
            </a:lvl4pPr>
            <a:lvl5pPr>
              <a:buNone/>
              <a:defRPr sz="2000" b="1" i="1">
                <a:solidFill>
                  <a:srgbClr val="678BA8"/>
                </a:solidFill>
              </a:defRPr>
            </a:lvl5pPr>
          </a:lstStyle>
          <a:p>
            <a:pPr lvl="0"/>
            <a:r>
              <a:rPr lang="en-US" dirty="0"/>
              <a:t>Name of Person Quoted,</a:t>
            </a:r>
            <a:br>
              <a:rPr lang="en-US" dirty="0"/>
            </a:br>
            <a:r>
              <a:rPr lang="en-US" dirty="0"/>
              <a:t>XYZ Company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15" hasCustomPrompt="1"/>
          </p:nvPr>
        </p:nvSpPr>
        <p:spPr>
          <a:xfrm>
            <a:off x="508000" y="4191000"/>
            <a:ext cx="4295056" cy="914400"/>
          </a:xfrm>
        </p:spPr>
        <p:txBody>
          <a:bodyPr/>
          <a:lstStyle>
            <a:lvl1pPr marL="0" indent="0">
              <a:buNone/>
              <a:defRPr sz="1800" b="1" i="1" baseline="0">
                <a:solidFill>
                  <a:schemeClr val="bg2">
                    <a:lumMod val="50000"/>
                  </a:schemeClr>
                </a:solidFill>
              </a:defRPr>
            </a:lvl1pPr>
            <a:lvl2pPr>
              <a:buNone/>
              <a:defRPr sz="2000" b="1" i="1">
                <a:solidFill>
                  <a:srgbClr val="678BA8"/>
                </a:solidFill>
              </a:defRPr>
            </a:lvl2pPr>
            <a:lvl3pPr>
              <a:buNone/>
              <a:defRPr sz="2000" b="1" i="1">
                <a:solidFill>
                  <a:srgbClr val="678BA8"/>
                </a:solidFill>
              </a:defRPr>
            </a:lvl3pPr>
            <a:lvl4pPr>
              <a:buNone/>
              <a:defRPr sz="2000" b="1" i="1">
                <a:solidFill>
                  <a:srgbClr val="678BA8"/>
                </a:solidFill>
              </a:defRPr>
            </a:lvl4pPr>
            <a:lvl5pPr>
              <a:buNone/>
              <a:defRPr sz="2000" b="1" i="1">
                <a:solidFill>
                  <a:srgbClr val="678BA8"/>
                </a:solidFill>
              </a:defRPr>
            </a:lvl5pPr>
          </a:lstStyle>
          <a:p>
            <a:pPr lvl="0"/>
            <a:r>
              <a:rPr lang="en-US" dirty="0"/>
              <a:t>Name of Person Quoted,</a:t>
            </a:r>
            <a:br>
              <a:rPr lang="en-US" dirty="0"/>
            </a:br>
            <a:r>
              <a:rPr lang="en-US" dirty="0"/>
              <a:t>XYZ Company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5537201" y="1162050"/>
            <a:ext cx="5651500" cy="3886200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 sz="3000" baseline="0"/>
            </a:lvl1pPr>
          </a:lstStyle>
          <a:p>
            <a:pPr lvl="0"/>
            <a:r>
              <a:rPr lang="en-US" dirty="0"/>
              <a:t>This is a sample quote slide with photo. Type your quotation inside the quotation marks. Click the edge of the quotation marks and drag them into place.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fld id="{29F62691-FC9C-4E2F-9CE1-4D4177CD176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6" hasCustomPrompt="1"/>
          </p:nvPr>
        </p:nvSpPr>
        <p:spPr>
          <a:xfrm>
            <a:off x="508000" y="1371600"/>
            <a:ext cx="3053976" cy="2667000"/>
          </a:xfrm>
          <a:prstGeom prst="roundRect">
            <a:avLst>
              <a:gd name="adj" fmla="val 6273"/>
            </a:avLst>
          </a:prstGeom>
          <a:ln w="12700">
            <a:solidFill>
              <a:schemeClr val="bg2"/>
            </a:solidFill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6973824" y="4518285"/>
            <a:ext cx="646176" cy="374904"/>
          </a:xfrm>
          <a:blipFill>
            <a:blip r:embed="rId2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4901184" y="1184148"/>
            <a:ext cx="646176" cy="374904"/>
          </a:xfrm>
          <a:blipFill>
            <a:blip r:embed="rId3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US" dirty="0"/>
              <a:t> 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8000" y="1600200"/>
            <a:ext cx="11176000" cy="4572000"/>
          </a:xfrm>
        </p:spPr>
        <p:txBody>
          <a:bodyPr>
            <a:norm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08000" y="1084945"/>
            <a:ext cx="11176000" cy="403485"/>
          </a:xfrm>
        </p:spPr>
        <p:txBody>
          <a:bodyPr/>
          <a:lstStyle>
            <a:lvl1pPr>
              <a:buNone/>
              <a:defRPr b="1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8000" y="1676400"/>
            <a:ext cx="5435600" cy="4495800"/>
          </a:xfrm>
        </p:spPr>
        <p:txBody>
          <a:bodyPr>
            <a:norm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268720" y="1676400"/>
            <a:ext cx="5415280" cy="4495800"/>
          </a:xfrm>
        </p:spPr>
        <p:txBody>
          <a:bodyPr>
            <a:norm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08000" y="1219201"/>
            <a:ext cx="5458085" cy="403485"/>
          </a:xfrm>
        </p:spPr>
        <p:txBody>
          <a:bodyPr/>
          <a:lstStyle>
            <a:lvl1pPr>
              <a:buNone/>
              <a:defRPr b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268720" y="1219201"/>
            <a:ext cx="5415280" cy="403485"/>
          </a:xfrm>
        </p:spPr>
        <p:txBody>
          <a:bodyPr/>
          <a:lstStyle>
            <a:lvl1pPr>
              <a:buNone/>
              <a:defRPr b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idx="12"/>
          </p:nvPr>
        </p:nvSpPr>
        <p:spPr>
          <a:xfrm>
            <a:off x="508000" y="1219201"/>
            <a:ext cx="11176001" cy="4953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idx="12"/>
          </p:nvPr>
        </p:nvSpPr>
        <p:spPr>
          <a:xfrm>
            <a:off x="508000" y="1600200"/>
            <a:ext cx="11176001" cy="4572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08000" y="1088571"/>
            <a:ext cx="11176000" cy="381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>
              <a:buNone/>
              <a:defRPr lang="en-US" sz="2400" b="1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233310" lvl="0" indent="-23331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chemeClr val="bg2">
                  <a:lumMod val="50000"/>
                </a:schemeClr>
              </a:buClr>
              <a:buNone/>
            </a:pPr>
            <a:r>
              <a:rPr lang="en-US" dirty="0"/>
              <a:t>Click to add subtitle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able Placeholder 7"/>
          <p:cNvSpPr>
            <a:spLocks noGrp="1"/>
          </p:cNvSpPr>
          <p:nvPr>
            <p:ph type="tbl" sz="quarter" idx="13"/>
          </p:nvPr>
        </p:nvSpPr>
        <p:spPr/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08000" y="1088571"/>
            <a:ext cx="11176000" cy="381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>
              <a:buNone/>
              <a:defRPr lang="en-US" sz="2400" b="1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233310" lvl="0" indent="-23331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chemeClr val="bg2">
                  <a:lumMod val="50000"/>
                </a:schemeClr>
              </a:buClr>
              <a:buNone/>
            </a:pPr>
            <a:r>
              <a:rPr lang="en-US" dirty="0"/>
              <a:t>Click to add subtitle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304800" y="6329415"/>
            <a:ext cx="11607800" cy="423811"/>
          </a:xfrm>
          <a:prstGeom prst="rect">
            <a:avLst/>
          </a:prstGeom>
          <a:solidFill>
            <a:srgbClr val="2A638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508000" y="246744"/>
            <a:ext cx="11176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add title </a:t>
            </a:r>
            <a:br>
              <a:rPr lang="en-US" dirty="0"/>
            </a:br>
            <a:r>
              <a:rPr lang="en-US" dirty="0"/>
              <a:t>two-line title wraps upward</a:t>
            </a:r>
          </a:p>
        </p:txBody>
      </p:sp>
      <p:sp>
        <p:nvSpPr>
          <p:cNvPr id="1229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0" y="1219200"/>
            <a:ext cx="11176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11260464" y="6464375"/>
            <a:ext cx="205184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91440" tIns="91440" rIns="91440" bIns="91440" numCol="1" anchor="ctr" anchorCtr="0" compatLnSpc="1">
            <a:prstTxWarp prst="textNoShape">
              <a:avLst/>
            </a:prstTxWarp>
            <a:noAutofit/>
          </a:bodyPr>
          <a:lstStyle>
            <a:lvl1pPr eaLnBrk="0" hangingPunct="0"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6082381-925A-4C25-AB18-0C99AD89CFC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49B847-9558-4AEE-8A98-F3246007078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6328886"/>
            <a:ext cx="1556544" cy="4243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 baseline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5pPr>
      <a:lvl6pPr marL="457096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6pPr>
      <a:lvl7pPr marL="914192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7pPr>
      <a:lvl8pPr marL="13712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8pPr>
      <a:lvl9pPr marL="1828385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9pPr>
    </p:titleStyle>
    <p:bodyStyle>
      <a:lvl1pPr marL="233310" indent="-233310" algn="l" rtl="0" eaLnBrk="1" fontAlgn="base" hangingPunct="1">
        <a:lnSpc>
          <a:spcPct val="90000"/>
        </a:lnSpc>
        <a:spcBef>
          <a:spcPct val="0"/>
        </a:spcBef>
        <a:spcAft>
          <a:spcPts val="120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17525" indent="-233363" algn="l" rtl="0" eaLnBrk="1" fontAlgn="base" hangingPunct="1">
        <a:lnSpc>
          <a:spcPct val="90000"/>
        </a:lnSpc>
        <a:spcBef>
          <a:spcPct val="0"/>
        </a:spcBef>
        <a:spcAft>
          <a:spcPts val="1000"/>
        </a:spcAft>
        <a:buClr>
          <a:schemeClr val="tx1"/>
        </a:buClr>
        <a:buFont typeface="Arial" charset="0"/>
        <a:buChar char="–"/>
        <a:defRPr sz="2000">
          <a:solidFill>
            <a:schemeClr val="tx1"/>
          </a:solidFill>
          <a:latin typeface="+mn-lt"/>
        </a:defRPr>
      </a:lvl2pPr>
      <a:lvl3pPr marL="688975" indent="-171450" algn="l" rtl="0" eaLnBrk="1" fontAlgn="base" hangingPunct="1">
        <a:lnSpc>
          <a:spcPct val="90000"/>
        </a:lnSpc>
        <a:spcBef>
          <a:spcPct val="0"/>
        </a:spcBef>
        <a:spcAft>
          <a:spcPts val="800"/>
        </a:spcAft>
        <a:buClr>
          <a:schemeClr val="tx1"/>
        </a:buClr>
        <a:buChar char="•"/>
        <a:tabLst/>
        <a:defRPr sz="1600">
          <a:solidFill>
            <a:schemeClr val="tx1"/>
          </a:solidFill>
          <a:latin typeface="+mn-lt"/>
        </a:defRPr>
      </a:lvl3pPr>
      <a:lvl4pPr marL="854075" indent="-165100" algn="l" rtl="0" eaLnBrk="1" fontAlgn="base" hangingPunct="1">
        <a:lnSpc>
          <a:spcPct val="90000"/>
        </a:lnSpc>
        <a:spcBef>
          <a:spcPct val="0"/>
        </a:spcBef>
        <a:spcAft>
          <a:spcPts val="600"/>
        </a:spcAft>
        <a:buClr>
          <a:schemeClr val="tx1"/>
        </a:buClr>
        <a:buChar char="–"/>
        <a:defRPr sz="1400">
          <a:solidFill>
            <a:schemeClr val="tx1"/>
          </a:solidFill>
          <a:latin typeface="+mn-lt"/>
        </a:defRPr>
      </a:lvl4pPr>
      <a:lvl5pPr marL="974725" indent="-120650" algn="l" rtl="0" eaLnBrk="1" fontAlgn="base" hangingPunct="1">
        <a:lnSpc>
          <a:spcPct val="90000"/>
        </a:lnSpc>
        <a:spcBef>
          <a:spcPct val="0"/>
        </a:spcBef>
        <a:spcAft>
          <a:spcPts val="600"/>
        </a:spcAft>
        <a:buClr>
          <a:schemeClr val="tx1"/>
        </a:buClr>
        <a:buFont typeface="Arial" pitchFamily="34" charset="0"/>
        <a:buChar char="•"/>
        <a:defRPr sz="1200">
          <a:solidFill>
            <a:schemeClr val="tx1"/>
          </a:solidFill>
          <a:latin typeface="+mn-lt"/>
        </a:defRPr>
      </a:lvl5pPr>
      <a:lvl6pPr marL="2118832" indent="-228548" algn="l" rtl="0" eaLnBrk="1" fontAlgn="base" hangingPunct="1">
        <a:lnSpc>
          <a:spcPct val="95000"/>
        </a:lnSpc>
        <a:spcBef>
          <a:spcPct val="0"/>
        </a:spcBef>
        <a:spcAft>
          <a:spcPct val="35000"/>
        </a:spcAft>
        <a:buClr>
          <a:schemeClr val="bg2"/>
        </a:buClr>
        <a:buFont typeface="Arial" charset="0"/>
        <a:buChar char="◦"/>
        <a:defRPr sz="1200">
          <a:solidFill>
            <a:schemeClr val="tx1"/>
          </a:solidFill>
          <a:latin typeface="+mn-lt"/>
        </a:defRPr>
      </a:lvl6pPr>
      <a:lvl7pPr marL="2575927" indent="-228548" algn="l" rtl="0" eaLnBrk="1" fontAlgn="base" hangingPunct="1">
        <a:lnSpc>
          <a:spcPct val="95000"/>
        </a:lnSpc>
        <a:spcBef>
          <a:spcPct val="0"/>
        </a:spcBef>
        <a:spcAft>
          <a:spcPct val="35000"/>
        </a:spcAft>
        <a:buClr>
          <a:schemeClr val="bg2"/>
        </a:buClr>
        <a:buFont typeface="Arial" charset="0"/>
        <a:buChar char="◦"/>
        <a:defRPr sz="1200">
          <a:solidFill>
            <a:schemeClr val="tx1"/>
          </a:solidFill>
          <a:latin typeface="+mn-lt"/>
        </a:defRPr>
      </a:lvl7pPr>
      <a:lvl8pPr marL="3033024" indent="-228548" algn="l" rtl="0" eaLnBrk="1" fontAlgn="base" hangingPunct="1">
        <a:lnSpc>
          <a:spcPct val="95000"/>
        </a:lnSpc>
        <a:spcBef>
          <a:spcPct val="0"/>
        </a:spcBef>
        <a:spcAft>
          <a:spcPct val="35000"/>
        </a:spcAft>
        <a:buClr>
          <a:schemeClr val="bg2"/>
        </a:buClr>
        <a:buFont typeface="Arial" charset="0"/>
        <a:buChar char="◦"/>
        <a:defRPr sz="1200">
          <a:solidFill>
            <a:schemeClr val="tx1"/>
          </a:solidFill>
          <a:latin typeface="+mn-lt"/>
        </a:defRPr>
      </a:lvl8pPr>
      <a:lvl9pPr marL="3490120" indent="-228548" algn="l" rtl="0" eaLnBrk="1" fontAlgn="base" hangingPunct="1">
        <a:lnSpc>
          <a:spcPct val="95000"/>
        </a:lnSpc>
        <a:spcBef>
          <a:spcPct val="0"/>
        </a:spcBef>
        <a:spcAft>
          <a:spcPct val="35000"/>
        </a:spcAft>
        <a:buClr>
          <a:schemeClr val="bg2"/>
        </a:buClr>
        <a:buFont typeface="Arial" charset="0"/>
        <a:buChar char="◦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6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2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88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5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0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77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73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69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18" Type="http://schemas.openxmlformats.org/officeDocument/2006/relationships/image" Target="../media/image50.svg"/><Relationship Id="rId26" Type="http://schemas.openxmlformats.org/officeDocument/2006/relationships/image" Target="../media/image58.svg"/><Relationship Id="rId3" Type="http://schemas.openxmlformats.org/officeDocument/2006/relationships/image" Target="../media/image35.png"/><Relationship Id="rId21" Type="http://schemas.openxmlformats.org/officeDocument/2006/relationships/image" Target="../media/image53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8.svg"/><Relationship Id="rId20" Type="http://schemas.openxmlformats.org/officeDocument/2006/relationships/image" Target="../media/image5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24" Type="http://schemas.openxmlformats.org/officeDocument/2006/relationships/image" Target="../media/image56.sv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10" Type="http://schemas.openxmlformats.org/officeDocument/2006/relationships/image" Target="../media/image42.svg"/><Relationship Id="rId19" Type="http://schemas.openxmlformats.org/officeDocument/2006/relationships/image" Target="../media/image51.pn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Relationship Id="rId22" Type="http://schemas.openxmlformats.org/officeDocument/2006/relationships/image" Target="../media/image5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orbes.com/sites/adp/2018/05/30/putting-the-person-at-the-center-of-performance-management/" TargetMode="External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mailto:Sales@SnapEval.com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556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428AB5-5C43-49C2-A9A4-A641622AF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869" y="1123764"/>
            <a:ext cx="4598876" cy="4995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Logging into the SnapEval Web Portal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8C63D6-32A4-42F8-9ABA-BC94684DC2BD}"/>
              </a:ext>
            </a:extLst>
          </p:cNvPr>
          <p:cNvSpPr txBox="1"/>
          <p:nvPr/>
        </p:nvSpPr>
        <p:spPr bwMode="ltGray">
          <a:xfrm>
            <a:off x="6481916" y="4712662"/>
            <a:ext cx="3963509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Click the ‘Allow’ button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1BA5FC2-F2C9-42F3-AD18-2F3EED93C6FE}"/>
              </a:ext>
            </a:extLst>
          </p:cNvPr>
          <p:cNvCxnSpPr>
            <a:cxnSpLocks/>
            <a:stCxn id="5" idx="1"/>
          </p:cNvCxnSpPr>
          <p:nvPr/>
        </p:nvCxnSpPr>
        <p:spPr bwMode="auto">
          <a:xfrm flipH="1">
            <a:off x="3538518" y="4923467"/>
            <a:ext cx="2943398" cy="46920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48A60F6C-F69C-4751-887B-E8B70E03C0EF}"/>
              </a:ext>
            </a:extLst>
          </p:cNvPr>
          <p:cNvSpPr/>
          <p:nvPr/>
        </p:nvSpPr>
        <p:spPr bwMode="auto">
          <a:xfrm>
            <a:off x="2873194" y="5392672"/>
            <a:ext cx="571755" cy="285114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1080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5E9E91-9C24-41CF-B2A3-4EE22096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307" y="1226919"/>
            <a:ext cx="7080163" cy="4952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You’re logged in!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CC3031-BDE5-4EC8-A6E6-E25DA550A634}"/>
              </a:ext>
            </a:extLst>
          </p:cNvPr>
          <p:cNvSpPr txBox="1"/>
          <p:nvPr/>
        </p:nvSpPr>
        <p:spPr bwMode="ltGray">
          <a:xfrm>
            <a:off x="8862584" y="2289844"/>
            <a:ext cx="2500472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You’re logged in!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7A4345-17C3-48E8-89B4-0C2FED032FB9}"/>
              </a:ext>
            </a:extLst>
          </p:cNvPr>
          <p:cNvSpPr txBox="1"/>
          <p:nvPr/>
        </p:nvSpPr>
        <p:spPr bwMode="ltGray">
          <a:xfrm>
            <a:off x="8861026" y="3362681"/>
            <a:ext cx="2673173" cy="76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bookmark this page for fast access!</a:t>
            </a:r>
          </a:p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58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3179CD-1FF2-4560-9C60-32050EE4C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697" y="1148315"/>
            <a:ext cx="2494624" cy="50738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Logging into the SnapEval Mobile App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FF730F-7B3B-4767-BD19-901C5279A6AF}"/>
              </a:ext>
            </a:extLst>
          </p:cNvPr>
          <p:cNvSpPr txBox="1"/>
          <p:nvPr/>
        </p:nvSpPr>
        <p:spPr bwMode="ltGray">
          <a:xfrm>
            <a:off x="3564044" y="1893843"/>
            <a:ext cx="7155731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Open the Apple App Store/Google Play app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8FA7F1D-6B6D-4E58-8961-670A3393EB11}"/>
              </a:ext>
            </a:extLst>
          </p:cNvPr>
          <p:cNvCxnSpPr>
            <a:cxnSpLocks/>
            <a:stCxn id="10" idx="1"/>
          </p:cNvCxnSpPr>
          <p:nvPr/>
        </p:nvCxnSpPr>
        <p:spPr bwMode="auto">
          <a:xfrm flipH="1">
            <a:off x="2462500" y="2104648"/>
            <a:ext cx="1101544" cy="80016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349085D4-B189-4551-B813-35AB533ED7BC}"/>
              </a:ext>
            </a:extLst>
          </p:cNvPr>
          <p:cNvSpPr/>
          <p:nvPr/>
        </p:nvSpPr>
        <p:spPr bwMode="auto">
          <a:xfrm>
            <a:off x="1972232" y="2951705"/>
            <a:ext cx="431928" cy="516080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6620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159B0C-6A63-4541-A00A-5FEFCF72D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460" y="1141010"/>
            <a:ext cx="2478554" cy="50411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Logging into the SnapEval Mobile App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CC3031-BDE5-4EC8-A6E6-E25DA550A634}"/>
              </a:ext>
            </a:extLst>
          </p:cNvPr>
          <p:cNvSpPr txBox="1"/>
          <p:nvPr/>
        </p:nvSpPr>
        <p:spPr bwMode="ltGray">
          <a:xfrm>
            <a:off x="4470493" y="1928190"/>
            <a:ext cx="6335330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Search for and select SnapEval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8FA7F1D-6B6D-4E58-8961-670A3393EB11}"/>
              </a:ext>
            </a:extLst>
          </p:cNvPr>
          <p:cNvCxnSpPr>
            <a:cxnSpLocks/>
            <a:stCxn id="22" idx="1"/>
          </p:cNvCxnSpPr>
          <p:nvPr/>
        </p:nvCxnSpPr>
        <p:spPr bwMode="auto">
          <a:xfrm flipH="1">
            <a:off x="2949935" y="2138995"/>
            <a:ext cx="1520558" cy="21080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349085D4-B189-4551-B813-35AB533ED7BC}"/>
              </a:ext>
            </a:extLst>
          </p:cNvPr>
          <p:cNvSpPr/>
          <p:nvPr/>
        </p:nvSpPr>
        <p:spPr bwMode="auto">
          <a:xfrm>
            <a:off x="939672" y="2244398"/>
            <a:ext cx="1962554" cy="210804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6B395E2-F8D4-41E1-8B84-11F059699D9C}"/>
              </a:ext>
            </a:extLst>
          </p:cNvPr>
          <p:cNvCxnSpPr>
            <a:cxnSpLocks/>
            <a:stCxn id="22" idx="1"/>
          </p:cNvCxnSpPr>
          <p:nvPr/>
        </p:nvCxnSpPr>
        <p:spPr bwMode="auto">
          <a:xfrm flipH="1" flipV="1">
            <a:off x="2413843" y="2083621"/>
            <a:ext cx="2056650" cy="5537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A8CEDB02-8BEA-408F-BF9B-8A3787F0C225}"/>
              </a:ext>
            </a:extLst>
          </p:cNvPr>
          <p:cNvSpPr/>
          <p:nvPr/>
        </p:nvSpPr>
        <p:spPr bwMode="auto">
          <a:xfrm>
            <a:off x="939672" y="1872817"/>
            <a:ext cx="1422167" cy="210804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439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4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1EC399-2B9D-434A-881F-E49CEAE11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712" y="1141008"/>
            <a:ext cx="2478555" cy="5041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Logging into the SnapEval Mobile App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CC3031-BDE5-4EC8-A6E6-E25DA550A634}"/>
              </a:ext>
            </a:extLst>
          </p:cNvPr>
          <p:cNvSpPr txBox="1"/>
          <p:nvPr/>
        </p:nvSpPr>
        <p:spPr bwMode="ltGray">
          <a:xfrm>
            <a:off x="4470493" y="1928190"/>
            <a:ext cx="6335330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Select SnapEval (it’s free)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8FA7F1D-6B6D-4E58-8961-670A3393EB11}"/>
              </a:ext>
            </a:extLst>
          </p:cNvPr>
          <p:cNvCxnSpPr>
            <a:cxnSpLocks/>
            <a:stCxn id="22" idx="1"/>
          </p:cNvCxnSpPr>
          <p:nvPr/>
        </p:nvCxnSpPr>
        <p:spPr bwMode="auto">
          <a:xfrm flipH="1">
            <a:off x="2949935" y="2138995"/>
            <a:ext cx="1520558" cy="21080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349085D4-B189-4551-B813-35AB533ED7BC}"/>
              </a:ext>
            </a:extLst>
          </p:cNvPr>
          <p:cNvSpPr/>
          <p:nvPr/>
        </p:nvSpPr>
        <p:spPr bwMode="auto">
          <a:xfrm>
            <a:off x="2437352" y="2263625"/>
            <a:ext cx="516836" cy="262393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6726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4D7DE5-636A-489E-8A2B-614C625ED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712" y="1141009"/>
            <a:ext cx="2478555" cy="50411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Logging into the SnapEval Mobile App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CC3031-BDE5-4EC8-A6E6-E25DA550A634}"/>
              </a:ext>
            </a:extLst>
          </p:cNvPr>
          <p:cNvSpPr txBox="1"/>
          <p:nvPr/>
        </p:nvSpPr>
        <p:spPr bwMode="ltGray">
          <a:xfrm>
            <a:off x="4470493" y="1928190"/>
            <a:ext cx="6335330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Install the SnapEval app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8FA7F1D-6B6D-4E58-8961-670A3393EB11}"/>
              </a:ext>
            </a:extLst>
          </p:cNvPr>
          <p:cNvCxnSpPr>
            <a:cxnSpLocks/>
            <a:stCxn id="22" idx="1"/>
          </p:cNvCxnSpPr>
          <p:nvPr/>
        </p:nvCxnSpPr>
        <p:spPr bwMode="auto">
          <a:xfrm flipH="1">
            <a:off x="2293951" y="2138995"/>
            <a:ext cx="2176542" cy="294984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349085D4-B189-4551-B813-35AB533ED7BC}"/>
              </a:ext>
            </a:extLst>
          </p:cNvPr>
          <p:cNvSpPr/>
          <p:nvPr/>
        </p:nvSpPr>
        <p:spPr bwMode="auto">
          <a:xfrm>
            <a:off x="1622065" y="5154109"/>
            <a:ext cx="624178" cy="286247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695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CAB8F2-3B99-43C5-941A-7C9397512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712" y="1141008"/>
            <a:ext cx="2478554" cy="50411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Logging into the SnapEval Mobile App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CC3031-BDE5-4EC8-A6E6-E25DA550A634}"/>
              </a:ext>
            </a:extLst>
          </p:cNvPr>
          <p:cNvSpPr txBox="1"/>
          <p:nvPr/>
        </p:nvSpPr>
        <p:spPr bwMode="ltGray">
          <a:xfrm>
            <a:off x="4470492" y="1928190"/>
            <a:ext cx="6963483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Open the app from the App Store/Google Play </a:t>
            </a:r>
            <a:b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tapping the SnapEval icon on the </a:t>
            </a:r>
            <a:b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smartphone home screen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8FA7F1D-6B6D-4E58-8961-670A3393EB11}"/>
              </a:ext>
            </a:extLst>
          </p:cNvPr>
          <p:cNvCxnSpPr>
            <a:cxnSpLocks/>
            <a:stCxn id="22" idx="1"/>
          </p:cNvCxnSpPr>
          <p:nvPr/>
        </p:nvCxnSpPr>
        <p:spPr bwMode="auto">
          <a:xfrm flipH="1">
            <a:off x="3025472" y="2138995"/>
            <a:ext cx="1445020" cy="29808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349085D4-B189-4551-B813-35AB533ED7BC}"/>
              </a:ext>
            </a:extLst>
          </p:cNvPr>
          <p:cNvSpPr/>
          <p:nvPr/>
        </p:nvSpPr>
        <p:spPr bwMode="auto">
          <a:xfrm>
            <a:off x="2437075" y="2275829"/>
            <a:ext cx="520810" cy="254443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8464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5AD140-D1AD-415C-A0AB-F482588BB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207" y="1141008"/>
            <a:ext cx="2478554" cy="50411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Logging into the SnapEval Mobile App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CC3031-BDE5-4EC8-A6E6-E25DA550A634}"/>
              </a:ext>
            </a:extLst>
          </p:cNvPr>
          <p:cNvSpPr txBox="1"/>
          <p:nvPr/>
        </p:nvSpPr>
        <p:spPr bwMode="ltGray">
          <a:xfrm>
            <a:off x="4470492" y="1928190"/>
            <a:ext cx="6963483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Allow SnapEval Notifications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8FA7F1D-6B6D-4E58-8961-670A3393EB11}"/>
              </a:ext>
            </a:extLst>
          </p:cNvPr>
          <p:cNvCxnSpPr>
            <a:cxnSpLocks/>
            <a:stCxn id="22" idx="1"/>
          </p:cNvCxnSpPr>
          <p:nvPr/>
        </p:nvCxnSpPr>
        <p:spPr bwMode="auto">
          <a:xfrm flipH="1">
            <a:off x="2652665" y="2138995"/>
            <a:ext cx="1817827" cy="170872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349085D4-B189-4551-B813-35AB533ED7BC}"/>
              </a:ext>
            </a:extLst>
          </p:cNvPr>
          <p:cNvSpPr/>
          <p:nvPr/>
        </p:nvSpPr>
        <p:spPr bwMode="auto">
          <a:xfrm>
            <a:off x="2019100" y="3912316"/>
            <a:ext cx="520810" cy="254443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0933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0A36309-6F48-42D8-814C-F0D6EA033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751" y="1139194"/>
            <a:ext cx="2478554" cy="50411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Logging into the SnapEval Mobile App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CC3031-BDE5-4EC8-A6E6-E25DA550A634}"/>
              </a:ext>
            </a:extLst>
          </p:cNvPr>
          <p:cNvSpPr txBox="1"/>
          <p:nvPr/>
        </p:nvSpPr>
        <p:spPr bwMode="ltGray">
          <a:xfrm>
            <a:off x="4447284" y="3804090"/>
            <a:ext cx="6963483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Click the ‘Login with ADP’ button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8FA7F1D-6B6D-4E58-8961-670A3393EB11}"/>
              </a:ext>
            </a:extLst>
          </p:cNvPr>
          <p:cNvCxnSpPr>
            <a:cxnSpLocks/>
            <a:stCxn id="22" idx="1"/>
          </p:cNvCxnSpPr>
          <p:nvPr/>
        </p:nvCxnSpPr>
        <p:spPr bwMode="auto">
          <a:xfrm flipH="1">
            <a:off x="2211572" y="4014895"/>
            <a:ext cx="2235712" cy="29767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349085D4-B189-4551-B813-35AB533ED7BC}"/>
              </a:ext>
            </a:extLst>
          </p:cNvPr>
          <p:cNvSpPr/>
          <p:nvPr/>
        </p:nvSpPr>
        <p:spPr bwMode="auto">
          <a:xfrm>
            <a:off x="963230" y="4089825"/>
            <a:ext cx="1193053" cy="418380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2372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A1FD23-6A11-41BF-9BE2-B64544563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644" y="1141008"/>
            <a:ext cx="2478554" cy="50411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Logging into the SnapEval Mobile App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CC3031-BDE5-4EC8-A6E6-E25DA550A634}"/>
              </a:ext>
            </a:extLst>
          </p:cNvPr>
          <p:cNvSpPr txBox="1"/>
          <p:nvPr/>
        </p:nvSpPr>
        <p:spPr bwMode="ltGray">
          <a:xfrm>
            <a:off x="4445732" y="1972718"/>
            <a:ext cx="6963483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Enter your ADP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UserID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8FA7F1D-6B6D-4E58-8961-670A3393EB11}"/>
              </a:ext>
            </a:extLst>
          </p:cNvPr>
          <p:cNvCxnSpPr>
            <a:cxnSpLocks/>
            <a:stCxn id="22" idx="1"/>
          </p:cNvCxnSpPr>
          <p:nvPr/>
        </p:nvCxnSpPr>
        <p:spPr bwMode="auto">
          <a:xfrm flipH="1">
            <a:off x="3016552" y="2183523"/>
            <a:ext cx="1429180" cy="36325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349085D4-B189-4551-B813-35AB533ED7BC}"/>
              </a:ext>
            </a:extLst>
          </p:cNvPr>
          <p:cNvSpPr/>
          <p:nvPr/>
        </p:nvSpPr>
        <p:spPr bwMode="auto">
          <a:xfrm>
            <a:off x="882423" y="2341842"/>
            <a:ext cx="2084639" cy="409864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A4DC6C-08BA-4F21-9958-B93DA491C0F6}"/>
              </a:ext>
            </a:extLst>
          </p:cNvPr>
          <p:cNvSpPr txBox="1"/>
          <p:nvPr/>
        </p:nvSpPr>
        <p:spPr bwMode="ltGray">
          <a:xfrm>
            <a:off x="4446510" y="2553929"/>
            <a:ext cx="6963483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 Enter your ADP password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6DF6D47-13D5-4024-B0E0-E81876D3DAA6}"/>
              </a:ext>
            </a:extLst>
          </p:cNvPr>
          <p:cNvCxnSpPr>
            <a:cxnSpLocks/>
            <a:stCxn id="13" idx="1"/>
          </p:cNvCxnSpPr>
          <p:nvPr/>
        </p:nvCxnSpPr>
        <p:spPr bwMode="auto">
          <a:xfrm flipH="1">
            <a:off x="3016552" y="2764734"/>
            <a:ext cx="1429958" cy="42161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D606D685-716F-49FF-8F4C-772C7C54E93F}"/>
              </a:ext>
            </a:extLst>
          </p:cNvPr>
          <p:cNvSpPr/>
          <p:nvPr/>
        </p:nvSpPr>
        <p:spPr bwMode="auto">
          <a:xfrm>
            <a:off x="882422" y="3029455"/>
            <a:ext cx="2084639" cy="342518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B07A1E-114B-40B5-9761-6847C39A7C2D}"/>
              </a:ext>
            </a:extLst>
          </p:cNvPr>
          <p:cNvSpPr txBox="1"/>
          <p:nvPr/>
        </p:nvSpPr>
        <p:spPr bwMode="ltGray">
          <a:xfrm>
            <a:off x="4445732" y="3130009"/>
            <a:ext cx="6963483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 Click the ‘Sign In’ button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3BA4E9C-5489-432C-8FB2-7C4512639FFC}"/>
              </a:ext>
            </a:extLst>
          </p:cNvPr>
          <p:cNvCxnSpPr>
            <a:cxnSpLocks/>
            <a:stCxn id="18" idx="1"/>
          </p:cNvCxnSpPr>
          <p:nvPr/>
        </p:nvCxnSpPr>
        <p:spPr bwMode="auto">
          <a:xfrm flipH="1">
            <a:off x="2436982" y="3340814"/>
            <a:ext cx="2008750" cy="22900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9D52DA8-9C6E-4F88-B7FB-C04ADE9C72FD}"/>
              </a:ext>
            </a:extLst>
          </p:cNvPr>
          <p:cNvSpPr/>
          <p:nvPr/>
        </p:nvSpPr>
        <p:spPr bwMode="auto">
          <a:xfrm>
            <a:off x="1545894" y="3449130"/>
            <a:ext cx="840051" cy="257442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AEC775-7CB8-4919-80E8-2AD6C64500C3}"/>
              </a:ext>
            </a:extLst>
          </p:cNvPr>
          <p:cNvSpPr txBox="1"/>
          <p:nvPr/>
        </p:nvSpPr>
        <p:spPr bwMode="ltGray">
          <a:xfrm>
            <a:off x="4449595" y="3922025"/>
            <a:ext cx="5442937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here to reset your ADP password if you’ve forgotten it.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1903A98-515A-413B-9031-6681295C2AC5}"/>
              </a:ext>
            </a:extLst>
          </p:cNvPr>
          <p:cNvCxnSpPr>
            <a:cxnSpLocks/>
            <a:stCxn id="23" idx="1"/>
          </p:cNvCxnSpPr>
          <p:nvPr/>
        </p:nvCxnSpPr>
        <p:spPr bwMode="auto">
          <a:xfrm flipH="1" flipV="1">
            <a:off x="2602850" y="3808584"/>
            <a:ext cx="1846745" cy="32424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96787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4" grpId="0" animBg="1"/>
      <p:bldP spid="13" grpId="0"/>
      <p:bldP spid="16" grpId="0" animBg="1"/>
      <p:bldP spid="18" grpId="0"/>
      <p:bldP spid="20" grpId="0" animBg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A62DD85-22D6-4952-94A1-F64458ACABBE}"/>
              </a:ext>
            </a:extLst>
          </p:cNvPr>
          <p:cNvSpPr txBox="1">
            <a:spLocks/>
          </p:cNvSpPr>
          <p:nvPr/>
        </p:nvSpPr>
        <p:spPr bwMode="auto">
          <a:xfrm>
            <a:off x="508000" y="2774074"/>
            <a:ext cx="11176000" cy="165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  <a:noAutofit/>
          </a:bodyPr>
          <a:lstStyle>
            <a:lvl1pPr marL="233310" indent="-23331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7525" indent="-233363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8975" indent="-1714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>
                <a:schemeClr val="tx1"/>
              </a:buClr>
              <a:buChar char="•"/>
              <a:tabLst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54075" indent="-1651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74725" indent="-1206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118832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6pPr>
            <a:lvl7pPr marL="2575927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7pPr>
            <a:lvl8pPr marL="3033024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8pPr>
            <a:lvl9pPr marL="3490120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Using the SnapEval web portal (15 min)</a:t>
            </a:r>
          </a:p>
          <a:p>
            <a:pPr lvl="1"/>
            <a:r>
              <a:rPr lang="en-US" kern="0" dirty="0"/>
              <a:t>Capturing &amp; Sharing feedback</a:t>
            </a:r>
          </a:p>
          <a:p>
            <a:pPr lvl="1"/>
            <a:r>
              <a:rPr lang="en-US" kern="0" dirty="0"/>
              <a:t>Receiving feedback</a:t>
            </a:r>
          </a:p>
          <a:p>
            <a:pPr lvl="1"/>
            <a:r>
              <a:rPr lang="en-US" kern="0" dirty="0"/>
              <a:t>Dashboards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Agenda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BD295-0B5E-4B58-B3AF-0B2C79416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1103870"/>
            <a:ext cx="11176000" cy="39608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Introduce Continuous Performance Management and SnapEval (5 min)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CB2630-5FBC-4091-999A-9764E2F18756}"/>
              </a:ext>
            </a:extLst>
          </p:cNvPr>
          <p:cNvSpPr txBox="1">
            <a:spLocks/>
          </p:cNvSpPr>
          <p:nvPr/>
        </p:nvSpPr>
        <p:spPr bwMode="auto">
          <a:xfrm>
            <a:off x="508000" y="5742106"/>
            <a:ext cx="11176000" cy="396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233310" indent="-23331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7525" indent="-233363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8975" indent="-1714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>
                <a:schemeClr val="tx1"/>
              </a:buClr>
              <a:buChar char="•"/>
              <a:tabLst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54075" indent="-1651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74725" indent="-1206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118832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6pPr>
            <a:lvl7pPr marL="2575927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7pPr>
            <a:lvl8pPr marL="3033024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8pPr>
            <a:lvl9pPr marL="3490120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Q&amp;A and Homework Assignment (10 min)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A949C61-B0DD-4B95-8211-5439442CD98C}"/>
              </a:ext>
            </a:extLst>
          </p:cNvPr>
          <p:cNvSpPr txBox="1">
            <a:spLocks/>
          </p:cNvSpPr>
          <p:nvPr/>
        </p:nvSpPr>
        <p:spPr bwMode="auto">
          <a:xfrm>
            <a:off x="508000" y="1499956"/>
            <a:ext cx="11176000" cy="1274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  <a:noAutofit/>
          </a:bodyPr>
          <a:lstStyle>
            <a:lvl1pPr marL="233310" indent="-23331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7525" indent="-233363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8975" indent="-1714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>
                <a:schemeClr val="tx1"/>
              </a:buClr>
              <a:buChar char="•"/>
              <a:tabLst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54075" indent="-1651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74725" indent="-1206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118832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6pPr>
            <a:lvl7pPr marL="2575927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7pPr>
            <a:lvl8pPr marL="3033024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8pPr>
            <a:lvl9pPr marL="3490120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Logging into your SnapEval account (15 min)</a:t>
            </a:r>
          </a:p>
          <a:p>
            <a:pPr lvl="1"/>
            <a:r>
              <a:rPr lang="en-US" kern="0" dirty="0"/>
              <a:t>SnapEval web portal</a:t>
            </a:r>
          </a:p>
          <a:p>
            <a:pPr lvl="1"/>
            <a:r>
              <a:rPr lang="en-US" kern="0" dirty="0"/>
              <a:t>SnapEval mobile app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9F8F5BF-58FA-44AB-849C-0B4F53F17F5D}"/>
              </a:ext>
            </a:extLst>
          </p:cNvPr>
          <p:cNvSpPr txBox="1">
            <a:spLocks/>
          </p:cNvSpPr>
          <p:nvPr/>
        </p:nvSpPr>
        <p:spPr bwMode="auto">
          <a:xfrm>
            <a:off x="508000" y="4428806"/>
            <a:ext cx="11176000" cy="85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  <a:noAutofit/>
          </a:bodyPr>
          <a:lstStyle>
            <a:lvl1pPr marL="233310" indent="-23331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7525" indent="-233363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8975" indent="-1714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>
                <a:schemeClr val="tx1"/>
              </a:buClr>
              <a:buChar char="•"/>
              <a:tabLst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54075" indent="-1651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74725" indent="-1206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118832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6pPr>
            <a:lvl7pPr marL="2575927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7pPr>
            <a:lvl8pPr marL="3033024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8pPr>
            <a:lvl9pPr marL="3490120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Using the SnapEval mobile app (5 min)</a:t>
            </a:r>
          </a:p>
          <a:p>
            <a:pPr lvl="1"/>
            <a:r>
              <a:rPr lang="en-US" kern="0" dirty="0"/>
              <a:t>Voice-to-text dictation (Demo)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FCA9C15-1A21-4C94-B0CD-EF0B21593744}"/>
              </a:ext>
            </a:extLst>
          </p:cNvPr>
          <p:cNvSpPr txBox="1">
            <a:spLocks/>
          </p:cNvSpPr>
          <p:nvPr/>
        </p:nvSpPr>
        <p:spPr bwMode="auto">
          <a:xfrm>
            <a:off x="508000" y="5283499"/>
            <a:ext cx="11176000" cy="401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  <a:noAutofit/>
          </a:bodyPr>
          <a:lstStyle>
            <a:lvl1pPr marL="233310" indent="-23331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7525" indent="-233363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8975" indent="-1714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>
                <a:schemeClr val="tx1"/>
              </a:buClr>
              <a:buChar char="•"/>
              <a:tabLst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54075" indent="-1651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74725" indent="-1206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118832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6pPr>
            <a:lvl7pPr marL="2575927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7pPr>
            <a:lvl8pPr marL="3033024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8pPr>
            <a:lvl9pPr marL="3490120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Introduce Performance Summaries (5 min)</a:t>
            </a:r>
          </a:p>
        </p:txBody>
      </p:sp>
    </p:spTree>
    <p:extLst>
      <p:ext uri="{BB962C8B-B14F-4D97-AF65-F5344CB8AC3E}">
        <p14:creationId xmlns:p14="http://schemas.microsoft.com/office/powerpoint/2010/main" val="11689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D390C1-9829-4043-A2B7-8771F93BB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464" y="1141008"/>
            <a:ext cx="2478554" cy="50411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Logging into the SnapEval Mobile App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CC3031-BDE5-4EC8-A6E6-E25DA550A634}"/>
              </a:ext>
            </a:extLst>
          </p:cNvPr>
          <p:cNvSpPr txBox="1"/>
          <p:nvPr/>
        </p:nvSpPr>
        <p:spPr bwMode="ltGray">
          <a:xfrm>
            <a:off x="4445732" y="1972718"/>
            <a:ext cx="5923139" cy="1404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haven’t already logged into the SnapEval web portal and accepted the ADP Consent Request, you’ll be prompted to do so now.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A4DC6C-08BA-4F21-9958-B93DA491C0F6}"/>
              </a:ext>
            </a:extLst>
          </p:cNvPr>
          <p:cNvSpPr txBox="1"/>
          <p:nvPr/>
        </p:nvSpPr>
        <p:spPr bwMode="ltGray">
          <a:xfrm>
            <a:off x="4446510" y="4085009"/>
            <a:ext cx="6963483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 Click the ‘Allow’ button to continue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6DF6D47-13D5-4024-B0E0-E81876D3DAA6}"/>
              </a:ext>
            </a:extLst>
          </p:cNvPr>
          <p:cNvCxnSpPr>
            <a:cxnSpLocks/>
            <a:stCxn id="13" idx="1"/>
          </p:cNvCxnSpPr>
          <p:nvPr/>
        </p:nvCxnSpPr>
        <p:spPr bwMode="auto">
          <a:xfrm flipH="1">
            <a:off x="2041451" y="4295814"/>
            <a:ext cx="2405059" cy="5581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D606D685-716F-49FF-8F4C-772C7C54E93F}"/>
              </a:ext>
            </a:extLst>
          </p:cNvPr>
          <p:cNvSpPr/>
          <p:nvPr/>
        </p:nvSpPr>
        <p:spPr bwMode="auto">
          <a:xfrm>
            <a:off x="1524629" y="4854002"/>
            <a:ext cx="478546" cy="275144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7383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3" grpId="0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81AFA9C-89F5-46E6-A957-B67ECFF16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052" y="1143733"/>
            <a:ext cx="2477214" cy="50384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141356-E132-4021-80F6-4D9CB7F5A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4770" y="1087674"/>
            <a:ext cx="2477214" cy="50384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Logging into the SnapEval Mobile App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CC3031-BDE5-4EC8-A6E6-E25DA550A634}"/>
              </a:ext>
            </a:extLst>
          </p:cNvPr>
          <p:cNvSpPr txBox="1"/>
          <p:nvPr/>
        </p:nvSpPr>
        <p:spPr bwMode="ltGray">
          <a:xfrm>
            <a:off x="3407108" y="1476018"/>
            <a:ext cx="2478554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You’re logged in!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F7E8D5-082E-4919-A8CA-A8D823273AA2}"/>
              </a:ext>
            </a:extLst>
          </p:cNvPr>
          <p:cNvSpPr txBox="1"/>
          <p:nvPr/>
        </p:nvSpPr>
        <p:spPr bwMode="ltGray">
          <a:xfrm>
            <a:off x="4073380" y="1943587"/>
            <a:ext cx="4385908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won’t need to login again.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2A0B621-D072-4BC3-A27B-D116F3FD0516}"/>
              </a:ext>
            </a:extLst>
          </p:cNvPr>
          <p:cNvSpPr/>
          <p:nvPr/>
        </p:nvSpPr>
        <p:spPr bwMode="auto">
          <a:xfrm>
            <a:off x="9571534" y="4414637"/>
            <a:ext cx="414565" cy="501839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435DFB-FB5B-4843-9BF9-FC11362413A2}"/>
              </a:ext>
            </a:extLst>
          </p:cNvPr>
          <p:cNvSpPr txBox="1"/>
          <p:nvPr/>
        </p:nvSpPr>
        <p:spPr bwMode="ltGray">
          <a:xfrm>
            <a:off x="3835229" y="3502066"/>
            <a:ext cx="3959065" cy="788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marL="342900" indent="-342900"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SnapEval icon </a:t>
            </a:r>
            <a:b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open the mobile app!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48250D1-D006-46D9-BADE-40301A9A71CF}"/>
              </a:ext>
            </a:extLst>
          </p:cNvPr>
          <p:cNvCxnSpPr>
            <a:cxnSpLocks/>
          </p:cNvCxnSpPr>
          <p:nvPr/>
        </p:nvCxnSpPr>
        <p:spPr bwMode="auto">
          <a:xfrm>
            <a:off x="7506621" y="4025235"/>
            <a:ext cx="1998886" cy="57653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3755B69-1985-4698-BE6C-0390E29E3683}"/>
              </a:ext>
            </a:extLst>
          </p:cNvPr>
          <p:cNvSpPr txBox="1"/>
          <p:nvPr/>
        </p:nvSpPr>
        <p:spPr bwMode="ltGray">
          <a:xfrm>
            <a:off x="3509748" y="2343108"/>
            <a:ext cx="4385908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12F71A-53D6-4DDB-BCE3-DC106B5BC5B5}"/>
              </a:ext>
            </a:extLst>
          </p:cNvPr>
          <p:cNvSpPr txBox="1"/>
          <p:nvPr/>
        </p:nvSpPr>
        <p:spPr bwMode="ltGray">
          <a:xfrm>
            <a:off x="3835231" y="2716035"/>
            <a:ext cx="2658140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marL="342900" indent="-342900"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 the app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D2D375-C18C-477A-AE71-02359952521C}"/>
              </a:ext>
            </a:extLst>
          </p:cNvPr>
          <p:cNvSpPr txBox="1"/>
          <p:nvPr/>
        </p:nvSpPr>
        <p:spPr bwMode="ltGray">
          <a:xfrm>
            <a:off x="3835230" y="3090656"/>
            <a:ext cx="3973321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marL="342900" indent="-342900"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Restart your smartphone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3933CD-2BAE-4B04-AC1D-1477AEB98531}"/>
              </a:ext>
            </a:extLst>
          </p:cNvPr>
          <p:cNvSpPr txBox="1"/>
          <p:nvPr/>
        </p:nvSpPr>
        <p:spPr bwMode="ltGray">
          <a:xfrm>
            <a:off x="3509748" y="4297399"/>
            <a:ext cx="4853006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steps register the SnapEval mobile app with the SnapEval push notification service.</a:t>
            </a:r>
          </a:p>
        </p:txBody>
      </p:sp>
    </p:spTree>
    <p:extLst>
      <p:ext uri="{BB962C8B-B14F-4D97-AF65-F5344CB8AC3E}">
        <p14:creationId xmlns:p14="http://schemas.microsoft.com/office/powerpoint/2010/main" val="28802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3" grpId="0"/>
      <p:bldP spid="19" grpId="0" animBg="1"/>
      <p:bldP spid="20" grpId="0"/>
      <p:bldP spid="12" grpId="0"/>
      <p:bldP spid="14" grpId="0"/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Using the SnapEval Web Portal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51E002-79C7-4EAE-BF62-82BC562B5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320" y="1207833"/>
            <a:ext cx="5093357" cy="4941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14016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4F66CB33-1650-4F2E-A9D9-00D9733B2B76}"/>
              </a:ext>
            </a:extLst>
          </p:cNvPr>
          <p:cNvSpPr/>
          <p:nvPr/>
        </p:nvSpPr>
        <p:spPr bwMode="auto">
          <a:xfrm>
            <a:off x="226228" y="1159931"/>
            <a:ext cx="5869772" cy="4207936"/>
          </a:xfrm>
          <a:prstGeom prst="rect">
            <a:avLst/>
          </a:prstGeom>
          <a:solidFill>
            <a:srgbClr val="DFE4F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0BEF5-5823-4440-9F1E-2C80B6B94C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2F6BDE0-94A2-4D39-B8EC-ACBA7A65D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246063"/>
            <a:ext cx="11176000" cy="838200"/>
          </a:xfrm>
        </p:spPr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SnapEval Roles: User, Manager, Group Administrator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09C065-7E5C-4F15-84E4-4C366B791504}"/>
              </a:ext>
            </a:extLst>
          </p:cNvPr>
          <p:cNvSpPr/>
          <p:nvPr/>
        </p:nvSpPr>
        <p:spPr bwMode="auto">
          <a:xfrm>
            <a:off x="760465" y="3720319"/>
            <a:ext cx="1990151" cy="80102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User 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9A75715-E4B9-4C35-B8E1-6C2A7DF43C44}"/>
              </a:ext>
            </a:extLst>
          </p:cNvPr>
          <p:cNvSpPr/>
          <p:nvPr/>
        </p:nvSpPr>
        <p:spPr bwMode="auto">
          <a:xfrm>
            <a:off x="2091202" y="1911865"/>
            <a:ext cx="1990151" cy="801027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User 1</a:t>
            </a:r>
          </a:p>
        </p:txBody>
      </p: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C8B6BFE3-92CA-4A56-8E6A-F41C5E672095}"/>
              </a:ext>
            </a:extLst>
          </p:cNvPr>
          <p:cNvCxnSpPr>
            <a:cxnSpLocks/>
            <a:stCxn id="10" idx="2"/>
            <a:endCxn id="9" idx="0"/>
          </p:cNvCxnSpPr>
          <p:nvPr/>
        </p:nvCxnSpPr>
        <p:spPr bwMode="auto">
          <a:xfrm rot="5400000">
            <a:off x="1917197" y="2551237"/>
            <a:ext cx="1007427" cy="1330737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rgbClr val="57729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5BDA5233-359A-426A-950F-12FC7ADBE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159932"/>
            <a:ext cx="5935980" cy="5157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All individuals are ‘Users’ when added to SnapEval</a:t>
            </a:r>
          </a:p>
          <a:p>
            <a:pPr marL="0" indent="0">
              <a:buNone/>
            </a:pPr>
            <a:r>
              <a:rPr lang="en-US" sz="2000" dirty="0"/>
              <a:t>When Subordinate(s) are assigned, a User also </a:t>
            </a:r>
            <a:br>
              <a:rPr lang="en-US" sz="2000" dirty="0"/>
            </a:br>
            <a:r>
              <a:rPr lang="en-US" sz="2000" dirty="0"/>
              <a:t>   receives the ‘Manager’ role </a:t>
            </a:r>
          </a:p>
          <a:p>
            <a:r>
              <a:rPr lang="en-US" sz="1800" dirty="0"/>
              <a:t>Defines ‘who can give feedback to whom’</a:t>
            </a:r>
          </a:p>
          <a:p>
            <a:r>
              <a:rPr lang="en-US" sz="1800" dirty="0"/>
              <a:t>Can be augmented with 360-degree feedback enabled (anyone can give feedback to anyone)</a:t>
            </a:r>
          </a:p>
          <a:p>
            <a:r>
              <a:rPr lang="en-US" sz="1800" dirty="0"/>
              <a:t>A Manager can only view Snaps that the Manager gives to a Subordinate + Subordinate’s Self-Snaps</a:t>
            </a:r>
          </a:p>
          <a:p>
            <a:pPr marL="0" indent="0">
              <a:buNone/>
            </a:pPr>
            <a:r>
              <a:rPr lang="en-US" sz="2000" dirty="0"/>
              <a:t>A ‘Group’ is a collection of Users </a:t>
            </a:r>
            <a:br>
              <a:rPr lang="en-US" sz="2000" dirty="0"/>
            </a:br>
            <a:r>
              <a:rPr lang="en-US" sz="2000" dirty="0"/>
              <a:t>   (e.g. a department, team, job function, etc.)</a:t>
            </a:r>
          </a:p>
          <a:p>
            <a:r>
              <a:rPr lang="en-US" sz="1800" dirty="0"/>
              <a:t>Managers are often also assigned as </a:t>
            </a:r>
            <a:br>
              <a:rPr lang="en-US" sz="1800" dirty="0"/>
            </a:br>
            <a:r>
              <a:rPr lang="en-US" sz="1800" dirty="0"/>
              <a:t>‘Group Administrators’</a:t>
            </a:r>
          </a:p>
          <a:p>
            <a:r>
              <a:rPr lang="en-US" sz="1800" dirty="0"/>
              <a:t>A Group Administrator can view all Snaps that members of the group give or receive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37A95EE-7B42-4E4E-899C-F78A2B5A136B}"/>
              </a:ext>
            </a:extLst>
          </p:cNvPr>
          <p:cNvSpPr/>
          <p:nvPr/>
        </p:nvSpPr>
        <p:spPr bwMode="auto">
          <a:xfrm>
            <a:off x="3353527" y="3720318"/>
            <a:ext cx="1990151" cy="801021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User 3</a:t>
            </a:r>
          </a:p>
        </p:txBody>
      </p: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590AD761-18F3-4DA5-B864-A9C580C6C489}"/>
              </a:ext>
            </a:extLst>
          </p:cNvPr>
          <p:cNvCxnSpPr>
            <a:cxnSpLocks/>
            <a:stCxn id="10" idx="2"/>
            <a:endCxn id="29" idx="0"/>
          </p:cNvCxnSpPr>
          <p:nvPr/>
        </p:nvCxnSpPr>
        <p:spPr bwMode="auto">
          <a:xfrm rot="16200000" flipH="1">
            <a:off x="3213727" y="2585442"/>
            <a:ext cx="1007426" cy="1262325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rgbClr val="57729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7B87ED25-2B35-4911-AF8F-F306842C4C22}"/>
              </a:ext>
            </a:extLst>
          </p:cNvPr>
          <p:cNvCxnSpPr>
            <a:cxnSpLocks/>
          </p:cNvCxnSpPr>
          <p:nvPr/>
        </p:nvCxnSpPr>
        <p:spPr bwMode="auto">
          <a:xfrm>
            <a:off x="3302482" y="2860978"/>
            <a:ext cx="400655" cy="61100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EE2722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768FF992-B41C-47FF-BBAB-34B0B923CCA6}"/>
              </a:ext>
            </a:extLst>
          </p:cNvPr>
          <p:cNvCxnSpPr>
            <a:cxnSpLocks/>
          </p:cNvCxnSpPr>
          <p:nvPr/>
        </p:nvCxnSpPr>
        <p:spPr bwMode="auto">
          <a:xfrm flipH="1">
            <a:off x="2450120" y="2860978"/>
            <a:ext cx="398536" cy="62204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EE2722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173DF72C-081D-405C-920C-889B03A2B4CE}"/>
              </a:ext>
            </a:extLst>
          </p:cNvPr>
          <p:cNvCxnSpPr>
            <a:cxnSpLocks/>
          </p:cNvCxnSpPr>
          <p:nvPr/>
        </p:nvCxnSpPr>
        <p:spPr bwMode="auto">
          <a:xfrm>
            <a:off x="2894824" y="4134899"/>
            <a:ext cx="343901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EE2722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CD8BF97B-4F2F-4235-8ADD-E89693343327}"/>
              </a:ext>
            </a:extLst>
          </p:cNvPr>
          <p:cNvCxnSpPr>
            <a:cxnSpLocks/>
          </p:cNvCxnSpPr>
          <p:nvPr/>
        </p:nvCxnSpPr>
        <p:spPr bwMode="auto">
          <a:xfrm>
            <a:off x="3451764" y="2852759"/>
            <a:ext cx="400655" cy="61100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C000"/>
            </a:solidFill>
            <a:prstDash val="solid"/>
            <a:round/>
            <a:headEnd type="none"/>
            <a:tailEnd type="triangle"/>
          </a:ln>
          <a:effectLst/>
        </p:spPr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6B467649-41FB-42AB-A82C-B0983BC7D3BC}"/>
              </a:ext>
            </a:extLst>
          </p:cNvPr>
          <p:cNvCxnSpPr>
            <a:cxnSpLocks/>
          </p:cNvCxnSpPr>
          <p:nvPr/>
        </p:nvCxnSpPr>
        <p:spPr bwMode="auto">
          <a:xfrm flipH="1">
            <a:off x="2300838" y="2852759"/>
            <a:ext cx="398536" cy="62204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C000"/>
            </a:solidFill>
            <a:prstDash val="solid"/>
            <a:round/>
            <a:headEnd type="none"/>
            <a:tailEnd type="triangle"/>
          </a:ln>
          <a:effectLst/>
        </p:spPr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CA65E13-09A0-42EF-A715-048956A26A0B}"/>
              </a:ext>
            </a:extLst>
          </p:cNvPr>
          <p:cNvSpPr/>
          <p:nvPr/>
        </p:nvSpPr>
        <p:spPr bwMode="auto">
          <a:xfrm>
            <a:off x="553100" y="3518204"/>
            <a:ext cx="4995747" cy="1192065"/>
          </a:xfrm>
          <a:prstGeom prst="rect">
            <a:avLst/>
          </a:prstGeom>
          <a:noFill/>
          <a:ln w="19050" cap="flat" cmpd="sng" algn="ctr">
            <a:solidFill>
              <a:srgbClr val="0099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A792C8-D487-43A4-9294-DD59093D60E6}"/>
              </a:ext>
            </a:extLst>
          </p:cNvPr>
          <p:cNvSpPr txBox="1"/>
          <p:nvPr/>
        </p:nvSpPr>
        <p:spPr bwMode="ltGray">
          <a:xfrm>
            <a:off x="2062595" y="2398633"/>
            <a:ext cx="2047364" cy="343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Administrator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3D192AA-E7C0-4589-910C-C39D79A40BFE}"/>
              </a:ext>
            </a:extLst>
          </p:cNvPr>
          <p:cNvSpPr txBox="1"/>
          <p:nvPr/>
        </p:nvSpPr>
        <p:spPr bwMode="ltGray">
          <a:xfrm>
            <a:off x="2043092" y="2172644"/>
            <a:ext cx="2047364" cy="343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solidFill>
                  <a:srgbClr val="5772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Manager</a:t>
            </a:r>
          </a:p>
        </p:txBody>
      </p:sp>
    </p:spTree>
    <p:extLst>
      <p:ext uri="{BB962C8B-B14F-4D97-AF65-F5344CB8AC3E}">
        <p14:creationId xmlns:p14="http://schemas.microsoft.com/office/powerpoint/2010/main" val="29641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6" grpId="0" uiExpand="1" build="p"/>
      <p:bldP spid="29" grpId="0" animBg="1"/>
      <p:bldP spid="2" grpId="0" animBg="1"/>
      <p:bldP spid="7" grpId="0"/>
      <p:bldP spid="5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CFF844-AFA4-4B54-ADD3-5D16DCC2E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535" y="2391026"/>
            <a:ext cx="8237844" cy="3406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SnapEval Web Portal Features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CC3031-BDE5-4EC8-A6E6-E25DA550A634}"/>
              </a:ext>
            </a:extLst>
          </p:cNvPr>
          <p:cNvSpPr txBox="1"/>
          <p:nvPr/>
        </p:nvSpPr>
        <p:spPr bwMode="ltGray">
          <a:xfrm>
            <a:off x="10405793" y="2334325"/>
            <a:ext cx="1786207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open Notification Center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8FA7F1D-6B6D-4E58-8961-670A3393EB11}"/>
              </a:ext>
            </a:extLst>
          </p:cNvPr>
          <p:cNvCxnSpPr>
            <a:cxnSpLocks/>
            <a:stCxn id="22" idx="1"/>
            <a:endCxn id="9" idx="3"/>
          </p:cNvCxnSpPr>
          <p:nvPr/>
        </p:nvCxnSpPr>
        <p:spPr bwMode="auto">
          <a:xfrm flipH="1">
            <a:off x="10132727" y="2545130"/>
            <a:ext cx="273066" cy="45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5EA607A-0DC4-4DCA-8719-8AD7F725F4E1}"/>
              </a:ext>
            </a:extLst>
          </p:cNvPr>
          <p:cNvSpPr/>
          <p:nvPr/>
        </p:nvSpPr>
        <p:spPr bwMode="auto">
          <a:xfrm>
            <a:off x="9407687" y="2404235"/>
            <a:ext cx="725040" cy="282703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1B7560-90B1-41A5-85A8-626BEC4916B6}"/>
              </a:ext>
            </a:extLst>
          </p:cNvPr>
          <p:cNvSpPr/>
          <p:nvPr/>
        </p:nvSpPr>
        <p:spPr bwMode="auto">
          <a:xfrm>
            <a:off x="8612371" y="3415453"/>
            <a:ext cx="1430035" cy="551030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F7E8D5-082E-4919-A8CA-A8D823273AA2}"/>
              </a:ext>
            </a:extLst>
          </p:cNvPr>
          <p:cNvSpPr txBox="1"/>
          <p:nvPr/>
        </p:nvSpPr>
        <p:spPr bwMode="ltGray">
          <a:xfrm>
            <a:off x="10393889" y="3960060"/>
            <a:ext cx="1733150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a Notification to view or take action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4A220B-6090-4736-A78B-56B1DC7154F0}"/>
              </a:ext>
            </a:extLst>
          </p:cNvPr>
          <p:cNvSpPr txBox="1"/>
          <p:nvPr/>
        </p:nvSpPr>
        <p:spPr bwMode="ltGray">
          <a:xfrm>
            <a:off x="64961" y="4267818"/>
            <a:ext cx="163512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Navigation Menu</a:t>
            </a:r>
          </a:p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Links vary by role.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5FEDFBF-D5C1-48B5-A643-1C736653C94D}"/>
              </a:ext>
            </a:extLst>
          </p:cNvPr>
          <p:cNvCxnSpPr>
            <a:cxnSpLocks/>
            <a:stCxn id="13" idx="1"/>
            <a:endCxn id="12" idx="3"/>
          </p:cNvCxnSpPr>
          <p:nvPr/>
        </p:nvCxnSpPr>
        <p:spPr bwMode="auto">
          <a:xfrm flipH="1" flipV="1">
            <a:off x="10042406" y="3690968"/>
            <a:ext cx="351483" cy="47989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Left Brace 27">
            <a:extLst>
              <a:ext uri="{FF2B5EF4-FFF2-40B4-BE49-F238E27FC236}">
                <a16:creationId xmlns:a16="http://schemas.microsoft.com/office/drawing/2014/main" id="{624857A0-DB3F-42F1-A2AB-AB6607002660}"/>
              </a:ext>
            </a:extLst>
          </p:cNvPr>
          <p:cNvSpPr/>
          <p:nvPr/>
        </p:nvSpPr>
        <p:spPr bwMode="auto">
          <a:xfrm>
            <a:off x="1642503" y="3194060"/>
            <a:ext cx="232308" cy="2538043"/>
          </a:xfrm>
          <a:prstGeom prst="leftBrace">
            <a:avLst/>
          </a:prstGeom>
          <a:noFill/>
          <a:ln w="25400" cap="flat" cmpd="sng" algn="ctr">
            <a:solidFill>
              <a:srgbClr val="EE272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69B3768-A6D3-4F97-884C-4E3102E83EB9}"/>
              </a:ext>
            </a:extLst>
          </p:cNvPr>
          <p:cNvSpPr/>
          <p:nvPr/>
        </p:nvSpPr>
        <p:spPr bwMode="auto">
          <a:xfrm>
            <a:off x="3518898" y="2461964"/>
            <a:ext cx="240428" cy="210806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454B56-5991-4A1D-B75E-473C25C4F9AA}"/>
              </a:ext>
            </a:extLst>
          </p:cNvPr>
          <p:cNvSpPr txBox="1"/>
          <p:nvPr/>
        </p:nvSpPr>
        <p:spPr bwMode="ltGray">
          <a:xfrm>
            <a:off x="4328097" y="1717892"/>
            <a:ext cx="6395087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expand or minimize Navigation Menu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D8251AA-0152-4494-A997-7F319E3B456F}"/>
              </a:ext>
            </a:extLst>
          </p:cNvPr>
          <p:cNvCxnSpPr>
            <a:cxnSpLocks/>
            <a:stCxn id="30" idx="1"/>
            <a:endCxn id="29" idx="0"/>
          </p:cNvCxnSpPr>
          <p:nvPr/>
        </p:nvCxnSpPr>
        <p:spPr bwMode="auto">
          <a:xfrm flipH="1">
            <a:off x="3639112" y="1928697"/>
            <a:ext cx="688985" cy="53326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B5DB170C-DA3E-4B98-94B1-D4953D655AF1}"/>
              </a:ext>
            </a:extLst>
          </p:cNvPr>
          <p:cNvSpPr/>
          <p:nvPr/>
        </p:nvSpPr>
        <p:spPr bwMode="auto">
          <a:xfrm>
            <a:off x="2020186" y="2404235"/>
            <a:ext cx="1351834" cy="316732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7B2690A-F6A3-4E69-9CE8-1ECE92989597}"/>
              </a:ext>
            </a:extLst>
          </p:cNvPr>
          <p:cNvSpPr txBox="1"/>
          <p:nvPr/>
        </p:nvSpPr>
        <p:spPr bwMode="ltGray">
          <a:xfrm>
            <a:off x="3372020" y="1144272"/>
            <a:ext cx="3602173" cy="402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go to home page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2F415B8-0E0D-424B-ABAC-7B75F3EAB533}"/>
              </a:ext>
            </a:extLst>
          </p:cNvPr>
          <p:cNvCxnSpPr>
            <a:cxnSpLocks/>
            <a:stCxn id="34" idx="1"/>
            <a:endCxn id="33" idx="0"/>
          </p:cNvCxnSpPr>
          <p:nvPr/>
        </p:nvCxnSpPr>
        <p:spPr bwMode="auto">
          <a:xfrm flipH="1">
            <a:off x="2696103" y="1345423"/>
            <a:ext cx="675917" cy="105881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76421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9" grpId="0" animBg="1"/>
      <p:bldP spid="12" grpId="0" animBg="1"/>
      <p:bldP spid="13" grpId="0"/>
      <p:bldP spid="15" grpId="0"/>
      <p:bldP spid="28" grpId="0" animBg="1"/>
      <p:bldP spid="29" grpId="0" animBg="1"/>
      <p:bldP spid="30" grpId="0"/>
      <p:bldP spid="33" grpId="0" animBg="1"/>
      <p:bldP spid="3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F67337-93F3-42E6-B684-7DBBAA1C7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2546" y="1057054"/>
            <a:ext cx="1896203" cy="5255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SnapEval Web Portal Navigation Menu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F7E8D5-082E-4919-A8CA-A8D823273AA2}"/>
              </a:ext>
            </a:extLst>
          </p:cNvPr>
          <p:cNvSpPr txBox="1"/>
          <p:nvPr/>
        </p:nvSpPr>
        <p:spPr bwMode="ltGray">
          <a:xfrm>
            <a:off x="7565240" y="1485110"/>
            <a:ext cx="4339375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 and manage performance of your assigned group(s) [e.g. Department(s)]</a:t>
            </a:r>
            <a:r>
              <a:rPr lang="en-US" dirty="0">
                <a:solidFill>
                  <a:srgbClr val="2A6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4A220B-6090-4736-A78B-56B1DC7154F0}"/>
              </a:ext>
            </a:extLst>
          </p:cNvPr>
          <p:cNvSpPr txBox="1"/>
          <p:nvPr/>
        </p:nvSpPr>
        <p:spPr bwMode="ltGray">
          <a:xfrm>
            <a:off x="381784" y="4453218"/>
            <a:ext cx="4038231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 Recognition of Performance Excellence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5FEDFBF-D5C1-48B5-A643-1C736653C94D}"/>
              </a:ext>
            </a:extLst>
          </p:cNvPr>
          <p:cNvCxnSpPr>
            <a:cxnSpLocks/>
            <a:stCxn id="13" idx="1"/>
          </p:cNvCxnSpPr>
          <p:nvPr/>
        </p:nvCxnSpPr>
        <p:spPr bwMode="auto">
          <a:xfrm flipH="1">
            <a:off x="6282284" y="1695915"/>
            <a:ext cx="1282956" cy="180429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0454B56-5991-4A1D-B75E-473C25C4F9AA}"/>
              </a:ext>
            </a:extLst>
          </p:cNvPr>
          <p:cNvSpPr txBox="1"/>
          <p:nvPr/>
        </p:nvSpPr>
        <p:spPr bwMode="ltGray">
          <a:xfrm>
            <a:off x="381784" y="2515537"/>
            <a:ext cx="4334272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Request feedback from others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D8251AA-0152-4494-A997-7F319E3B456F}"/>
              </a:ext>
            </a:extLst>
          </p:cNvPr>
          <p:cNvCxnSpPr>
            <a:cxnSpLocks/>
            <a:stCxn id="30" idx="3"/>
          </p:cNvCxnSpPr>
          <p:nvPr/>
        </p:nvCxnSpPr>
        <p:spPr bwMode="auto">
          <a:xfrm>
            <a:off x="4716056" y="2726342"/>
            <a:ext cx="521321" cy="12363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E578D47-E08A-4156-859A-AB6187BE06B9}"/>
              </a:ext>
            </a:extLst>
          </p:cNvPr>
          <p:cNvCxnSpPr>
            <a:cxnSpLocks/>
          </p:cNvCxnSpPr>
          <p:nvPr/>
        </p:nvCxnSpPr>
        <p:spPr bwMode="auto">
          <a:xfrm flipV="1">
            <a:off x="3374461" y="4312666"/>
            <a:ext cx="1862916" cy="32673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FDE7475-CE7F-4FA2-941F-ECABC18EE3AE}"/>
              </a:ext>
            </a:extLst>
          </p:cNvPr>
          <p:cNvCxnSpPr>
            <a:cxnSpLocks/>
          </p:cNvCxnSpPr>
          <p:nvPr/>
        </p:nvCxnSpPr>
        <p:spPr bwMode="auto">
          <a:xfrm>
            <a:off x="3109888" y="3218228"/>
            <a:ext cx="2179475" cy="57294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2B0598D-8B76-40FB-AE5C-83641E9DD998}"/>
              </a:ext>
            </a:extLst>
          </p:cNvPr>
          <p:cNvSpPr txBox="1"/>
          <p:nvPr/>
        </p:nvSpPr>
        <p:spPr bwMode="ltGray">
          <a:xfrm>
            <a:off x="381784" y="2998184"/>
            <a:ext cx="4038231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 and manage performance of your assigned team member(s) [e.g. Employee(s)]</a:t>
            </a:r>
            <a:r>
              <a:rPr lang="en-US" dirty="0">
                <a:solidFill>
                  <a:srgbClr val="2A6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6DE50D3-6AF5-4A7F-91C0-432DFBB76CF8}"/>
              </a:ext>
            </a:extLst>
          </p:cNvPr>
          <p:cNvSpPr txBox="1"/>
          <p:nvPr/>
        </p:nvSpPr>
        <p:spPr bwMode="ltGray">
          <a:xfrm>
            <a:off x="7565240" y="2620111"/>
            <a:ext cx="4339375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 and manage feedback  you’ve given and received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B36A3BF-0037-4AB8-B930-6656829A25EC}"/>
              </a:ext>
            </a:extLst>
          </p:cNvPr>
          <p:cNvCxnSpPr>
            <a:cxnSpLocks/>
            <a:stCxn id="34" idx="1"/>
          </p:cNvCxnSpPr>
          <p:nvPr/>
        </p:nvCxnSpPr>
        <p:spPr bwMode="auto">
          <a:xfrm flipH="1">
            <a:off x="6573398" y="2830916"/>
            <a:ext cx="991842" cy="116391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AFE9988A-3F7F-478D-B186-5015C018344F}"/>
              </a:ext>
            </a:extLst>
          </p:cNvPr>
          <p:cNvSpPr txBox="1"/>
          <p:nvPr/>
        </p:nvSpPr>
        <p:spPr bwMode="ltGray">
          <a:xfrm>
            <a:off x="381784" y="5224195"/>
            <a:ext cx="4038231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 details about your assigned group(s) </a:t>
            </a:r>
            <a:b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[e.g. membership, goals]</a:t>
            </a:r>
            <a:r>
              <a:rPr lang="en-US" dirty="0">
                <a:solidFill>
                  <a:srgbClr val="2A6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56187F3-ED49-40CF-85F7-71A818F0DD69}"/>
              </a:ext>
            </a:extLst>
          </p:cNvPr>
          <p:cNvCxnSpPr>
            <a:cxnSpLocks/>
          </p:cNvCxnSpPr>
          <p:nvPr/>
        </p:nvCxnSpPr>
        <p:spPr bwMode="auto">
          <a:xfrm flipV="1">
            <a:off x="3787565" y="5065749"/>
            <a:ext cx="1449812" cy="35370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800E2A62-03DC-40B1-8EEA-D8C6F21776E0}"/>
              </a:ext>
            </a:extLst>
          </p:cNvPr>
          <p:cNvSpPr txBox="1"/>
          <p:nvPr/>
        </p:nvSpPr>
        <p:spPr bwMode="ltGray">
          <a:xfrm>
            <a:off x="7565239" y="3486611"/>
            <a:ext cx="4339375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&amp; view Performance Summaries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CAB1979-6841-4B25-BF46-598ADF77E5B2}"/>
              </a:ext>
            </a:extLst>
          </p:cNvPr>
          <p:cNvCxnSpPr>
            <a:cxnSpLocks/>
            <a:stCxn id="42" idx="1"/>
          </p:cNvCxnSpPr>
          <p:nvPr/>
        </p:nvCxnSpPr>
        <p:spPr bwMode="auto">
          <a:xfrm flipH="1">
            <a:off x="6694344" y="3697416"/>
            <a:ext cx="870895" cy="90002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6EB934F-5E85-40FD-A726-CCEA13695FB7}"/>
              </a:ext>
            </a:extLst>
          </p:cNvPr>
          <p:cNvCxnSpPr>
            <a:cxnSpLocks/>
            <a:stCxn id="51" idx="1"/>
          </p:cNvCxnSpPr>
          <p:nvPr/>
        </p:nvCxnSpPr>
        <p:spPr bwMode="auto">
          <a:xfrm flipH="1">
            <a:off x="6810103" y="4507999"/>
            <a:ext cx="755135" cy="83675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579ECFDE-7678-4DC6-B081-4434943F5CD1}"/>
              </a:ext>
            </a:extLst>
          </p:cNvPr>
          <p:cNvSpPr txBox="1"/>
          <p:nvPr/>
        </p:nvSpPr>
        <p:spPr bwMode="ltGray">
          <a:xfrm>
            <a:off x="7565238" y="4297194"/>
            <a:ext cx="4339375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 custom push notifications to others’ smartphones</a:t>
            </a:r>
            <a:r>
              <a:rPr lang="en-US" dirty="0">
                <a:solidFill>
                  <a:srgbClr val="2A6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A6F1402-7698-4E8F-A2F3-5A6D34299EB2}"/>
              </a:ext>
            </a:extLst>
          </p:cNvPr>
          <p:cNvSpPr txBox="1"/>
          <p:nvPr/>
        </p:nvSpPr>
        <p:spPr bwMode="ltGray">
          <a:xfrm>
            <a:off x="7565238" y="5648857"/>
            <a:ext cx="4339375" cy="337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7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2A6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*Group Administrators Only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643C7DF-031C-47A2-8F41-D0A4D759DB29}"/>
              </a:ext>
            </a:extLst>
          </p:cNvPr>
          <p:cNvSpPr txBox="1"/>
          <p:nvPr/>
        </p:nvSpPr>
        <p:spPr bwMode="ltGray">
          <a:xfrm>
            <a:off x="381784" y="1177041"/>
            <a:ext cx="2565648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 Org Chart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1BFBFA5-24FB-4F7A-B13E-426F1196232A}"/>
              </a:ext>
            </a:extLst>
          </p:cNvPr>
          <p:cNvCxnSpPr>
            <a:cxnSpLocks/>
          </p:cNvCxnSpPr>
          <p:nvPr/>
        </p:nvCxnSpPr>
        <p:spPr bwMode="auto">
          <a:xfrm>
            <a:off x="4199625" y="1358210"/>
            <a:ext cx="1089738" cy="76256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29CBF460-9892-447D-8A32-9DA5450F58F5}"/>
              </a:ext>
            </a:extLst>
          </p:cNvPr>
          <p:cNvSpPr txBox="1"/>
          <p:nvPr/>
        </p:nvSpPr>
        <p:spPr bwMode="ltGray">
          <a:xfrm>
            <a:off x="381784" y="1731300"/>
            <a:ext cx="4334272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Capture &amp; share feedback for yourself or others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89F6672-37F3-4608-840E-7C7757BE8A9F}"/>
              </a:ext>
            </a:extLst>
          </p:cNvPr>
          <p:cNvCxnSpPr>
            <a:cxnSpLocks/>
          </p:cNvCxnSpPr>
          <p:nvPr/>
        </p:nvCxnSpPr>
        <p:spPr bwMode="auto">
          <a:xfrm>
            <a:off x="4545620" y="1994048"/>
            <a:ext cx="691755" cy="47679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64BB75A-B206-4FDB-9E2A-7BF3F47ADA7B}"/>
              </a:ext>
            </a:extLst>
          </p:cNvPr>
          <p:cNvCxnSpPr>
            <a:cxnSpLocks/>
          </p:cNvCxnSpPr>
          <p:nvPr/>
        </p:nvCxnSpPr>
        <p:spPr bwMode="auto">
          <a:xfrm flipV="1">
            <a:off x="2701425" y="1358210"/>
            <a:ext cx="1508405" cy="781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88D92935-68BE-46C6-A928-C3C25904248E}"/>
              </a:ext>
            </a:extLst>
          </p:cNvPr>
          <p:cNvSpPr txBox="1"/>
          <p:nvPr/>
        </p:nvSpPr>
        <p:spPr bwMode="ltGray">
          <a:xfrm>
            <a:off x="7551947" y="1025680"/>
            <a:ext cx="4339375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home page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4C2397BE-9C55-4250-B731-DF843AF46FD0}"/>
              </a:ext>
            </a:extLst>
          </p:cNvPr>
          <p:cNvCxnSpPr>
            <a:cxnSpLocks/>
            <a:stCxn id="56" idx="1"/>
          </p:cNvCxnSpPr>
          <p:nvPr/>
        </p:nvCxnSpPr>
        <p:spPr bwMode="auto">
          <a:xfrm flipH="1">
            <a:off x="6923762" y="1236485"/>
            <a:ext cx="628185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B26D25E2-57A6-496D-B317-82584F166F81}"/>
              </a:ext>
            </a:extLst>
          </p:cNvPr>
          <p:cNvSpPr txBox="1"/>
          <p:nvPr/>
        </p:nvSpPr>
        <p:spPr bwMode="ltGray">
          <a:xfrm>
            <a:off x="7551946" y="5141965"/>
            <a:ext cx="4339375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info/ADP Marketplace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A54CCADB-76C5-4262-9AFF-CEB5611EA685}"/>
              </a:ext>
            </a:extLst>
          </p:cNvPr>
          <p:cNvCxnSpPr>
            <a:cxnSpLocks/>
            <a:stCxn id="63" idx="1"/>
          </p:cNvCxnSpPr>
          <p:nvPr/>
        </p:nvCxnSpPr>
        <p:spPr bwMode="auto">
          <a:xfrm flipH="1">
            <a:off x="6037574" y="5352770"/>
            <a:ext cx="1514372" cy="38701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AB49508B-043F-4A3F-ACDE-37D7E7EA69AF}"/>
              </a:ext>
            </a:extLst>
          </p:cNvPr>
          <p:cNvSpPr txBox="1"/>
          <p:nvPr/>
        </p:nvSpPr>
        <p:spPr bwMode="ltGray">
          <a:xfrm>
            <a:off x="7565237" y="5980846"/>
            <a:ext cx="4339375" cy="331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7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2A6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**Managers Only</a:t>
            </a:r>
          </a:p>
        </p:txBody>
      </p:sp>
    </p:spTree>
    <p:extLst>
      <p:ext uri="{BB962C8B-B14F-4D97-AF65-F5344CB8AC3E}">
        <p14:creationId xmlns:p14="http://schemas.microsoft.com/office/powerpoint/2010/main" val="155822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30" grpId="0"/>
      <p:bldP spid="33" grpId="0"/>
      <p:bldP spid="34" grpId="0"/>
      <p:bldP spid="38" grpId="0"/>
      <p:bldP spid="42" grpId="0"/>
      <p:bldP spid="51" grpId="0"/>
      <p:bldP spid="23" grpId="0"/>
      <p:bldP spid="36" grpId="0"/>
      <p:bldP spid="43" grpId="0"/>
      <p:bldP spid="56" grpId="0"/>
      <p:bldP spid="63" grpId="0"/>
      <p:bldP spid="6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32C1C950-26AF-43C6-9DC0-A0DF0DDBC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737" y="1197954"/>
            <a:ext cx="5353554" cy="5012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Org Chart (All Users)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CC3031-BDE5-4EC8-A6E6-E25DA550A634}"/>
              </a:ext>
            </a:extLst>
          </p:cNvPr>
          <p:cNvSpPr txBox="1"/>
          <p:nvPr/>
        </p:nvSpPr>
        <p:spPr bwMode="ltGray">
          <a:xfrm>
            <a:off x="6724869" y="1084944"/>
            <a:ext cx="4143156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 for a user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F7E8D5-082E-4919-A8CA-A8D823273AA2}"/>
              </a:ext>
            </a:extLst>
          </p:cNvPr>
          <p:cNvSpPr txBox="1"/>
          <p:nvPr/>
        </p:nvSpPr>
        <p:spPr bwMode="ltGray">
          <a:xfrm>
            <a:off x="6724869" y="1681620"/>
            <a:ext cx="4143155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Export Org Chart data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5FEDFBF-D5C1-48B5-A643-1C736653C94D}"/>
              </a:ext>
            </a:extLst>
          </p:cNvPr>
          <p:cNvCxnSpPr>
            <a:cxnSpLocks/>
            <a:stCxn id="13" idx="1"/>
          </p:cNvCxnSpPr>
          <p:nvPr/>
        </p:nvCxnSpPr>
        <p:spPr bwMode="auto">
          <a:xfrm flipH="1">
            <a:off x="6074569" y="1892425"/>
            <a:ext cx="650300" cy="42135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23FD741-9BC4-46EE-B16E-4572BD2334E2}"/>
              </a:ext>
            </a:extLst>
          </p:cNvPr>
          <p:cNvCxnSpPr>
            <a:cxnSpLocks/>
            <a:stCxn id="22" idx="1"/>
          </p:cNvCxnSpPr>
          <p:nvPr/>
        </p:nvCxnSpPr>
        <p:spPr bwMode="auto">
          <a:xfrm flipH="1">
            <a:off x="2993733" y="1295749"/>
            <a:ext cx="3731136" cy="73264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ED261C6-67B0-4401-9F1F-0455796001E4}"/>
              </a:ext>
            </a:extLst>
          </p:cNvPr>
          <p:cNvSpPr/>
          <p:nvPr/>
        </p:nvSpPr>
        <p:spPr bwMode="auto">
          <a:xfrm>
            <a:off x="767738" y="1670289"/>
            <a:ext cx="808650" cy="168036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9C498B3-16F5-4B2A-84D3-61EAE257C675}"/>
              </a:ext>
            </a:extLst>
          </p:cNvPr>
          <p:cNvCxnSpPr>
            <a:cxnSpLocks/>
            <a:stCxn id="19" idx="1"/>
          </p:cNvCxnSpPr>
          <p:nvPr/>
        </p:nvCxnSpPr>
        <p:spPr bwMode="auto">
          <a:xfrm flipH="1">
            <a:off x="5343525" y="2524581"/>
            <a:ext cx="1381343" cy="43437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EE419DE-4A1F-4BBB-9304-98737886917B}"/>
              </a:ext>
            </a:extLst>
          </p:cNvPr>
          <p:cNvSpPr txBox="1"/>
          <p:nvPr/>
        </p:nvSpPr>
        <p:spPr bwMode="ltGray">
          <a:xfrm>
            <a:off x="6724868" y="2313776"/>
            <a:ext cx="4643220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 user details (click on node)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2D84FF0-B49B-468B-B58A-2F9D4F59CB63}"/>
              </a:ext>
            </a:extLst>
          </p:cNvPr>
          <p:cNvSpPr txBox="1"/>
          <p:nvPr/>
        </p:nvSpPr>
        <p:spPr bwMode="ltGray">
          <a:xfrm>
            <a:off x="6724868" y="3634758"/>
            <a:ext cx="4643220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 has Group Admin Role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B16ACCD-AE9C-4B07-90D1-D780910583AD}"/>
              </a:ext>
            </a:extLst>
          </p:cNvPr>
          <p:cNvCxnSpPr>
            <a:cxnSpLocks/>
            <a:stCxn id="23" idx="1"/>
          </p:cNvCxnSpPr>
          <p:nvPr/>
        </p:nvCxnSpPr>
        <p:spPr bwMode="auto">
          <a:xfrm flipH="1">
            <a:off x="5343525" y="3845563"/>
            <a:ext cx="1381343" cy="1730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6" name="Right Brace 25">
            <a:extLst>
              <a:ext uri="{FF2B5EF4-FFF2-40B4-BE49-F238E27FC236}">
                <a16:creationId xmlns:a16="http://schemas.microsoft.com/office/drawing/2014/main" id="{53FB60FF-8E35-49AD-88D5-728CA827DAFF}"/>
              </a:ext>
            </a:extLst>
          </p:cNvPr>
          <p:cNvSpPr/>
          <p:nvPr/>
        </p:nvSpPr>
        <p:spPr bwMode="auto">
          <a:xfrm>
            <a:off x="5835330" y="1948047"/>
            <a:ext cx="180866" cy="749423"/>
          </a:xfrm>
          <a:prstGeom prst="rightBrac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937E915C-1770-4992-8831-234FA3F92A8C}"/>
              </a:ext>
            </a:extLst>
          </p:cNvPr>
          <p:cNvSpPr/>
          <p:nvPr/>
        </p:nvSpPr>
        <p:spPr bwMode="auto">
          <a:xfrm>
            <a:off x="5835330" y="3959727"/>
            <a:ext cx="180866" cy="749423"/>
          </a:xfrm>
          <a:prstGeom prst="rightBrac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33CCD54-2FDF-43D5-98A5-B87C46F3B22D}"/>
              </a:ext>
            </a:extLst>
          </p:cNvPr>
          <p:cNvSpPr txBox="1"/>
          <p:nvPr/>
        </p:nvSpPr>
        <p:spPr bwMode="ltGray">
          <a:xfrm>
            <a:off x="6724869" y="4139320"/>
            <a:ext cx="4143155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Org Chart size/view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4CFDDA2-F891-47AC-8424-BC195D31FD6B}"/>
              </a:ext>
            </a:extLst>
          </p:cNvPr>
          <p:cNvCxnSpPr>
            <a:cxnSpLocks/>
            <a:stCxn id="32" idx="1"/>
          </p:cNvCxnSpPr>
          <p:nvPr/>
        </p:nvCxnSpPr>
        <p:spPr bwMode="auto">
          <a:xfrm flipH="1">
            <a:off x="6073489" y="4350125"/>
            <a:ext cx="65138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AC31AE44-E860-4980-99DC-EF1EC098385D}"/>
              </a:ext>
            </a:extLst>
          </p:cNvPr>
          <p:cNvSpPr txBox="1"/>
          <p:nvPr/>
        </p:nvSpPr>
        <p:spPr bwMode="ltGray">
          <a:xfrm>
            <a:off x="6724868" y="2783842"/>
            <a:ext cx="4643220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 has additional relationships (click on node for details)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3DFCCD3-3CA1-4C57-AC05-D850EA004871}"/>
              </a:ext>
            </a:extLst>
          </p:cNvPr>
          <p:cNvCxnSpPr>
            <a:cxnSpLocks/>
          </p:cNvCxnSpPr>
          <p:nvPr/>
        </p:nvCxnSpPr>
        <p:spPr bwMode="auto">
          <a:xfrm flipH="1">
            <a:off x="4614863" y="2990337"/>
            <a:ext cx="2110006" cy="15813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4" name="Right Brace 43">
            <a:extLst>
              <a:ext uri="{FF2B5EF4-FFF2-40B4-BE49-F238E27FC236}">
                <a16:creationId xmlns:a16="http://schemas.microsoft.com/office/drawing/2014/main" id="{D7D2BE97-8872-4D2F-8E35-A1DA2E63D70F}"/>
              </a:ext>
            </a:extLst>
          </p:cNvPr>
          <p:cNvSpPr/>
          <p:nvPr/>
        </p:nvSpPr>
        <p:spPr bwMode="auto">
          <a:xfrm>
            <a:off x="5973450" y="5437170"/>
            <a:ext cx="180866" cy="749423"/>
          </a:xfrm>
          <a:prstGeom prst="rightBrac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157F053-F679-4831-ACB3-29856949EA76}"/>
              </a:ext>
            </a:extLst>
          </p:cNvPr>
          <p:cNvSpPr txBox="1"/>
          <p:nvPr/>
        </p:nvSpPr>
        <p:spPr bwMode="ltGray">
          <a:xfrm>
            <a:off x="6724869" y="5599497"/>
            <a:ext cx="4143155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Users without relationships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3C2BA73-79F1-4FB5-835D-58DD5A00B433}"/>
              </a:ext>
            </a:extLst>
          </p:cNvPr>
          <p:cNvCxnSpPr>
            <a:cxnSpLocks/>
            <a:stCxn id="45" idx="1"/>
          </p:cNvCxnSpPr>
          <p:nvPr/>
        </p:nvCxnSpPr>
        <p:spPr bwMode="auto">
          <a:xfrm flipH="1">
            <a:off x="6229173" y="5810302"/>
            <a:ext cx="495696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1E905E0C-7FEC-455E-AA2D-61D4EF1BA972}"/>
              </a:ext>
            </a:extLst>
          </p:cNvPr>
          <p:cNvSpPr txBox="1"/>
          <p:nvPr/>
        </p:nvSpPr>
        <p:spPr bwMode="ltGray">
          <a:xfrm>
            <a:off x="6724868" y="4681880"/>
            <a:ext cx="4143155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Snap (click on …)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1D943C6-48E7-47AB-9E31-21BAC7CFEABA}"/>
              </a:ext>
            </a:extLst>
          </p:cNvPr>
          <p:cNvCxnSpPr>
            <a:cxnSpLocks/>
            <a:stCxn id="52" idx="1"/>
          </p:cNvCxnSpPr>
          <p:nvPr/>
        </p:nvCxnSpPr>
        <p:spPr bwMode="auto">
          <a:xfrm flipH="1" flipV="1">
            <a:off x="5467133" y="4709150"/>
            <a:ext cx="1257735" cy="18353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98871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3" grpId="0"/>
      <p:bldP spid="12" grpId="0" animBg="1"/>
      <p:bldP spid="19" grpId="0"/>
      <p:bldP spid="23" grpId="0"/>
      <p:bldP spid="26" grpId="0" animBg="1"/>
      <p:bldP spid="31" grpId="0" animBg="1"/>
      <p:bldP spid="32" grpId="0"/>
      <p:bldP spid="38" grpId="0"/>
      <p:bldP spid="44" grpId="0" animBg="1"/>
      <p:bldP spid="45" grpId="0"/>
      <p:bldP spid="5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13E9CF-E4C2-49E4-8D67-56E309B68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812" y="1197952"/>
            <a:ext cx="8294938" cy="4944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Select a User to Give Feedback to (All Users)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CC3031-BDE5-4EC8-A6E6-E25DA550A634}"/>
              </a:ext>
            </a:extLst>
          </p:cNvPr>
          <p:cNvSpPr txBox="1"/>
          <p:nvPr/>
        </p:nvSpPr>
        <p:spPr bwMode="ltGray">
          <a:xfrm>
            <a:off x="9048750" y="1543050"/>
            <a:ext cx="314325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 any letter(s) of a user’s name and click ‘Select User’ to give feedback. Enter your own name for self-feedback.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F7E8D5-082E-4919-A8CA-A8D823273AA2}"/>
              </a:ext>
            </a:extLst>
          </p:cNvPr>
          <p:cNvSpPr txBox="1"/>
          <p:nvPr/>
        </p:nvSpPr>
        <p:spPr bwMode="ltGray">
          <a:xfrm>
            <a:off x="9048750" y="3944939"/>
            <a:ext cx="3143250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Or, select an assigned team member to give feedback to</a:t>
            </a:r>
            <a:r>
              <a:rPr lang="en-US" dirty="0">
                <a:solidFill>
                  <a:srgbClr val="2A6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5FEDFBF-D5C1-48B5-A643-1C736653C94D}"/>
              </a:ext>
            </a:extLst>
          </p:cNvPr>
          <p:cNvCxnSpPr>
            <a:cxnSpLocks/>
            <a:stCxn id="13" idx="1"/>
          </p:cNvCxnSpPr>
          <p:nvPr/>
        </p:nvCxnSpPr>
        <p:spPr bwMode="auto">
          <a:xfrm flipH="1">
            <a:off x="5314950" y="4155744"/>
            <a:ext cx="3733800" cy="124900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23FD741-9BC4-46EE-B16E-4572BD2334E2}"/>
              </a:ext>
            </a:extLst>
          </p:cNvPr>
          <p:cNvCxnSpPr>
            <a:cxnSpLocks/>
          </p:cNvCxnSpPr>
          <p:nvPr/>
        </p:nvCxnSpPr>
        <p:spPr bwMode="auto">
          <a:xfrm flipH="1">
            <a:off x="3590925" y="1766888"/>
            <a:ext cx="5457825" cy="99536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ED261C6-67B0-4401-9F1F-0455796001E4}"/>
              </a:ext>
            </a:extLst>
          </p:cNvPr>
          <p:cNvSpPr/>
          <p:nvPr/>
        </p:nvSpPr>
        <p:spPr bwMode="auto">
          <a:xfrm>
            <a:off x="820126" y="2315579"/>
            <a:ext cx="1403962" cy="284746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E64948-7DF6-4EA0-85C8-338473A1E54C}"/>
              </a:ext>
            </a:extLst>
          </p:cNvPr>
          <p:cNvSpPr txBox="1"/>
          <p:nvPr/>
        </p:nvSpPr>
        <p:spPr bwMode="ltGray">
          <a:xfrm>
            <a:off x="9048750" y="5815904"/>
            <a:ext cx="2923956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2A63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*Managers Only</a:t>
            </a:r>
          </a:p>
        </p:txBody>
      </p:sp>
    </p:spTree>
    <p:extLst>
      <p:ext uri="{BB962C8B-B14F-4D97-AF65-F5344CB8AC3E}">
        <p14:creationId xmlns:p14="http://schemas.microsoft.com/office/powerpoint/2010/main" val="111599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3" grpId="0"/>
      <p:bldP spid="12" grpId="0" animBg="1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E25F963-347D-4C11-9955-CB46DFC69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813" y="1204887"/>
            <a:ext cx="7061224" cy="3765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Capture and Share Feedback (All Users)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8FA7F1D-6B6D-4E58-8961-670A3393EB11}"/>
              </a:ext>
            </a:extLst>
          </p:cNvPr>
          <p:cNvCxnSpPr>
            <a:cxnSpLocks/>
            <a:stCxn id="36" idx="1"/>
          </p:cNvCxnSpPr>
          <p:nvPr/>
        </p:nvCxnSpPr>
        <p:spPr bwMode="auto">
          <a:xfrm flipH="1">
            <a:off x="2995614" y="1121620"/>
            <a:ext cx="4881336" cy="137393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8F7E8D5-082E-4919-A8CA-A8D823273AA2}"/>
              </a:ext>
            </a:extLst>
          </p:cNvPr>
          <p:cNvSpPr txBox="1"/>
          <p:nvPr/>
        </p:nvSpPr>
        <p:spPr bwMode="ltGray">
          <a:xfrm>
            <a:off x="7876950" y="1505508"/>
            <a:ext cx="4324973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marL="457200" indent="-457200"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2"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an </a:t>
            </a:r>
            <a:b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Achievement Level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5FEDFBF-D5C1-48B5-A643-1C736653C94D}"/>
              </a:ext>
            </a:extLst>
          </p:cNvPr>
          <p:cNvCxnSpPr>
            <a:cxnSpLocks/>
            <a:stCxn id="13" idx="1"/>
          </p:cNvCxnSpPr>
          <p:nvPr/>
        </p:nvCxnSpPr>
        <p:spPr bwMode="auto">
          <a:xfrm flipH="1">
            <a:off x="2933700" y="1716313"/>
            <a:ext cx="4943250" cy="122691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5E945F38-279F-4FC9-BC38-9BA649D82000}"/>
              </a:ext>
            </a:extLst>
          </p:cNvPr>
          <p:cNvSpPr txBox="1"/>
          <p:nvPr/>
        </p:nvSpPr>
        <p:spPr bwMode="ltGray">
          <a:xfrm>
            <a:off x="7876950" y="910815"/>
            <a:ext cx="4315049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marL="457200" indent="-457200"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Goal Area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C342AD-5D66-4225-8B0F-6E7B7D667535}"/>
              </a:ext>
            </a:extLst>
          </p:cNvPr>
          <p:cNvSpPr txBox="1"/>
          <p:nvPr/>
        </p:nvSpPr>
        <p:spPr bwMode="ltGray">
          <a:xfrm>
            <a:off x="7876950" y="2342570"/>
            <a:ext cx="4211559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marL="457200" indent="-457200"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3"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text note providing feedback details 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D861CE7-E1C3-43B4-948C-1A190AB6A6F8}"/>
              </a:ext>
            </a:extLst>
          </p:cNvPr>
          <p:cNvCxnSpPr>
            <a:cxnSpLocks/>
            <a:stCxn id="24" idx="1"/>
          </p:cNvCxnSpPr>
          <p:nvPr/>
        </p:nvCxnSpPr>
        <p:spPr bwMode="auto">
          <a:xfrm flipH="1">
            <a:off x="5119688" y="2553375"/>
            <a:ext cx="2757262" cy="84459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9AB92AE-203B-438A-8761-582A9C5780A9}"/>
              </a:ext>
            </a:extLst>
          </p:cNvPr>
          <p:cNvSpPr txBox="1"/>
          <p:nvPr/>
        </p:nvSpPr>
        <p:spPr bwMode="ltGray">
          <a:xfrm>
            <a:off x="7881938" y="3211803"/>
            <a:ext cx="4184003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marL="457200" indent="-457200"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4"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 instantly or defer sharing and save as ‘draft’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F291F76-A5DE-4D35-B9C7-D4743BF4DF73}"/>
              </a:ext>
            </a:extLst>
          </p:cNvPr>
          <p:cNvCxnSpPr>
            <a:cxnSpLocks/>
            <a:stCxn id="28" idx="1"/>
          </p:cNvCxnSpPr>
          <p:nvPr/>
        </p:nvCxnSpPr>
        <p:spPr bwMode="auto">
          <a:xfrm flipH="1">
            <a:off x="3986214" y="3422608"/>
            <a:ext cx="3895724" cy="84459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6D618EE-5E0F-4AB9-BEF2-A2EFE9A9F670}"/>
              </a:ext>
            </a:extLst>
          </p:cNvPr>
          <p:cNvSpPr txBox="1"/>
          <p:nvPr/>
        </p:nvSpPr>
        <p:spPr bwMode="ltGray">
          <a:xfrm>
            <a:off x="7881938" y="5895995"/>
            <a:ext cx="4310061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marL="457200" indent="-457200"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6"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‘Create Snap’ button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6BEDEAD-F365-4A1D-BFBD-6D03BF1970C6}"/>
              </a:ext>
            </a:extLst>
          </p:cNvPr>
          <p:cNvCxnSpPr>
            <a:cxnSpLocks/>
            <a:stCxn id="31" idx="1"/>
          </p:cNvCxnSpPr>
          <p:nvPr/>
        </p:nvCxnSpPr>
        <p:spPr bwMode="auto">
          <a:xfrm flipH="1" flipV="1">
            <a:off x="3933158" y="4691064"/>
            <a:ext cx="3948780" cy="141573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0990F84-0AC5-492E-81E4-B3FB8C6B09C3}"/>
              </a:ext>
            </a:extLst>
          </p:cNvPr>
          <p:cNvSpPr txBox="1"/>
          <p:nvPr/>
        </p:nvSpPr>
        <p:spPr bwMode="ltGray">
          <a:xfrm>
            <a:off x="7881938" y="4413649"/>
            <a:ext cx="4319984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marL="457200" indent="-457200"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5"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(Optional) Nominate the feedback for Recognition of Performance Excellence (if enabled)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2F3A269-139C-4036-B359-1BC40CA292FF}"/>
              </a:ext>
            </a:extLst>
          </p:cNvPr>
          <p:cNvCxnSpPr>
            <a:cxnSpLocks/>
            <a:stCxn id="32" idx="1"/>
          </p:cNvCxnSpPr>
          <p:nvPr/>
        </p:nvCxnSpPr>
        <p:spPr bwMode="auto">
          <a:xfrm flipH="1" flipV="1">
            <a:off x="4167188" y="4413650"/>
            <a:ext cx="3714750" cy="21080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B96806D-7DE8-4831-98AF-0952039F5E91}"/>
              </a:ext>
            </a:extLst>
          </p:cNvPr>
          <p:cNvCxnSpPr>
            <a:cxnSpLocks/>
          </p:cNvCxnSpPr>
          <p:nvPr/>
        </p:nvCxnSpPr>
        <p:spPr bwMode="auto">
          <a:xfrm flipV="1">
            <a:off x="2500313" y="4733587"/>
            <a:ext cx="261937" cy="83449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91510F6D-3572-4047-B21A-5759734A528C}"/>
              </a:ext>
            </a:extLst>
          </p:cNvPr>
          <p:cNvSpPr txBox="1"/>
          <p:nvPr/>
        </p:nvSpPr>
        <p:spPr bwMode="ltGray">
          <a:xfrm>
            <a:off x="2078243" y="5531588"/>
            <a:ext cx="3536745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Capture multiple Snaps for this user</a:t>
            </a:r>
          </a:p>
        </p:txBody>
      </p:sp>
    </p:spTree>
    <p:extLst>
      <p:ext uri="{BB962C8B-B14F-4D97-AF65-F5344CB8AC3E}">
        <p14:creationId xmlns:p14="http://schemas.microsoft.com/office/powerpoint/2010/main" val="416100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6" grpId="0"/>
      <p:bldP spid="24" grpId="0"/>
      <p:bldP spid="28" grpId="0"/>
      <p:bldP spid="31" grpId="0"/>
      <p:bldP spid="32" grpId="0"/>
      <p:bldP spid="3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7AC3EBFE-B818-49AF-88AC-9AE00E64F1E4}"/>
              </a:ext>
            </a:extLst>
          </p:cNvPr>
          <p:cNvSpPr/>
          <p:nvPr/>
        </p:nvSpPr>
        <p:spPr bwMode="auto">
          <a:xfrm>
            <a:off x="1118933" y="3448721"/>
            <a:ext cx="4846320" cy="2834640"/>
          </a:xfrm>
          <a:prstGeom prst="rect">
            <a:avLst/>
          </a:prstGeom>
          <a:solidFill>
            <a:srgbClr val="DFE4F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F4FE45B-F553-4A38-97EF-FD02BDD580BE}"/>
              </a:ext>
            </a:extLst>
          </p:cNvPr>
          <p:cNvSpPr/>
          <p:nvPr/>
        </p:nvSpPr>
        <p:spPr bwMode="auto">
          <a:xfrm>
            <a:off x="6220282" y="3447593"/>
            <a:ext cx="4846320" cy="2834640"/>
          </a:xfrm>
          <a:prstGeom prst="rect">
            <a:avLst/>
          </a:prstGeom>
          <a:solidFill>
            <a:srgbClr val="DFE4F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A818D0D-1FC8-403D-ACA7-3C3E54710DC0}"/>
              </a:ext>
            </a:extLst>
          </p:cNvPr>
          <p:cNvSpPr/>
          <p:nvPr/>
        </p:nvSpPr>
        <p:spPr bwMode="auto">
          <a:xfrm>
            <a:off x="6219006" y="1079269"/>
            <a:ext cx="4846320" cy="2286000"/>
          </a:xfrm>
          <a:prstGeom prst="rect">
            <a:avLst/>
          </a:prstGeom>
          <a:solidFill>
            <a:srgbClr val="DFE4F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0196058-52C6-45C1-905C-BF5D3BE43244}"/>
              </a:ext>
            </a:extLst>
          </p:cNvPr>
          <p:cNvSpPr/>
          <p:nvPr/>
        </p:nvSpPr>
        <p:spPr bwMode="auto">
          <a:xfrm>
            <a:off x="1125702" y="1084823"/>
            <a:ext cx="4846320" cy="2286000"/>
          </a:xfrm>
          <a:prstGeom prst="rect">
            <a:avLst/>
          </a:prstGeom>
          <a:solidFill>
            <a:srgbClr val="DFE4F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0BEF5-5823-4440-9F1E-2C80B6B94C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2F6BDE0-94A2-4D39-B8EC-ACBA7A65D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246884"/>
            <a:ext cx="11176000" cy="838200"/>
          </a:xfrm>
        </p:spPr>
        <p:txBody>
          <a:bodyPr/>
          <a:lstStyle/>
          <a:p>
            <a:r>
              <a:rPr lang="en-US" sz="3200" b="0" dirty="0">
                <a:solidFill>
                  <a:srgbClr val="2A638F"/>
                </a:solidFill>
                <a:latin typeface="Rockwell" panose="02060603020205020403" pitchFamily="18" charset="0"/>
              </a:rPr>
              <a:t>Communicating feedback using Snaps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F2578AF-0FD9-4BF4-8531-952786CBE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8932" y="2092991"/>
            <a:ext cx="4846320" cy="137160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sz="2300" b="1" dirty="0"/>
              <a:t>Instantly Create a Snap</a:t>
            </a:r>
            <a:endParaRPr lang="en-US" sz="2300" dirty="0"/>
          </a:p>
          <a:p>
            <a:pPr marL="0" indent="0" algn="ctr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sz="2000" i="1" dirty="0"/>
              <a:t>Capture feedback when thinking of </a:t>
            </a:r>
            <a:br>
              <a:rPr lang="en-US" sz="2000" i="1" dirty="0"/>
            </a:br>
            <a:r>
              <a:rPr lang="en-US" sz="2000" i="1" dirty="0"/>
              <a:t>or observing performance so it isn’t forgotten</a:t>
            </a:r>
          </a:p>
          <a:p>
            <a:pPr marL="0" indent="0" algn="ctr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sz="2000" dirty="0"/>
              <a:t>Use any computer, tablet or smartphone</a:t>
            </a:r>
          </a:p>
          <a:p>
            <a:pPr marL="0" indent="0" algn="ctr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sz="2000" dirty="0"/>
              <a:t>Voice-to-text support in mobile app. No typing required!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B1E16CE1-CF50-4330-8037-D5B0236CED6B}"/>
              </a:ext>
            </a:extLst>
          </p:cNvPr>
          <p:cNvSpPr txBox="1">
            <a:spLocks/>
          </p:cNvSpPr>
          <p:nvPr/>
        </p:nvSpPr>
        <p:spPr bwMode="auto">
          <a:xfrm>
            <a:off x="6226462" y="2087437"/>
            <a:ext cx="484632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  <a:noAutofit/>
          </a:bodyPr>
          <a:lstStyle>
            <a:lvl1pPr marL="233310" indent="-23331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7525" indent="-233363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8975" indent="-1714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>
                <a:schemeClr val="tx1"/>
              </a:buClr>
              <a:buChar char="•"/>
              <a:tabLst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54075" indent="-1651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74725" indent="-1206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118832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6pPr>
            <a:lvl7pPr marL="2575927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7pPr>
            <a:lvl8pPr marL="3033024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8pPr>
            <a:lvl9pPr marL="3490120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 algn="ctr">
              <a:spcAft>
                <a:spcPts val="600"/>
              </a:spcAft>
              <a:buNone/>
            </a:pPr>
            <a:r>
              <a:rPr lang="en-US" sz="1600" b="1" dirty="0"/>
              <a:t>Immediately share the Snap</a:t>
            </a:r>
          </a:p>
          <a:p>
            <a:pPr marL="0" lvl="1" indent="0" algn="ctr">
              <a:spcAft>
                <a:spcPts val="600"/>
              </a:spcAft>
              <a:buNone/>
            </a:pPr>
            <a:r>
              <a:rPr lang="en-US" sz="1400" i="1" dirty="0"/>
              <a:t>Perfect for ‘thank you’ or acknowledgement</a:t>
            </a:r>
          </a:p>
          <a:p>
            <a:pPr marL="0" lvl="1" indent="0" algn="ctr">
              <a:spcAft>
                <a:spcPts val="600"/>
              </a:spcAft>
              <a:buNone/>
            </a:pPr>
            <a:r>
              <a:rPr lang="en-US" sz="1400" dirty="0"/>
              <a:t>Recipient receives email, push notification</a:t>
            </a:r>
          </a:p>
          <a:p>
            <a:pPr marL="0" lvl="1" indent="0" algn="ctr">
              <a:spcAft>
                <a:spcPts val="600"/>
              </a:spcAft>
              <a:buNone/>
            </a:pPr>
            <a:r>
              <a:rPr lang="en-US" sz="1400" dirty="0"/>
              <a:t>Recipient can view Snap in web portal and mobile app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D58D0BF-B3F7-440F-8EEC-0DB8E63E49C1}"/>
              </a:ext>
            </a:extLst>
          </p:cNvPr>
          <p:cNvSpPr txBox="1">
            <a:spLocks/>
          </p:cNvSpPr>
          <p:nvPr/>
        </p:nvSpPr>
        <p:spPr bwMode="auto">
          <a:xfrm>
            <a:off x="1113397" y="4278370"/>
            <a:ext cx="4846320" cy="2103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  <a:noAutofit/>
          </a:bodyPr>
          <a:lstStyle>
            <a:lvl1pPr marL="233310" indent="-23331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7525" indent="-233363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8975" indent="-1714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>
                <a:schemeClr val="tx1"/>
              </a:buClr>
              <a:buChar char="•"/>
              <a:tabLst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54075" indent="-1651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74725" indent="-1206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118832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6pPr>
            <a:lvl7pPr marL="2575927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7pPr>
            <a:lvl8pPr marL="3033024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8pPr>
            <a:lvl9pPr marL="3490120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 algn="ctr">
              <a:spcAft>
                <a:spcPts val="600"/>
              </a:spcAft>
              <a:buNone/>
            </a:pPr>
            <a:r>
              <a:rPr lang="en-US" sz="1600" b="1" dirty="0"/>
              <a:t>Defer sharing the Snap</a:t>
            </a:r>
            <a:endParaRPr lang="en-US" sz="1600" dirty="0"/>
          </a:p>
          <a:p>
            <a:pPr marL="0" lvl="1" indent="0" algn="ctr">
              <a:spcAft>
                <a:spcPts val="600"/>
              </a:spcAft>
              <a:buNone/>
            </a:pPr>
            <a:r>
              <a:rPr lang="en-US" sz="1400" i="1" dirty="0"/>
              <a:t>Ideal for a developmental Snap</a:t>
            </a:r>
          </a:p>
          <a:p>
            <a:pPr marL="0" lvl="1" indent="0" algn="ctr">
              <a:spcAft>
                <a:spcPts val="600"/>
              </a:spcAft>
              <a:buNone/>
            </a:pPr>
            <a:r>
              <a:rPr lang="en-US" sz="1400" dirty="0"/>
              <a:t>No email or notification to recipient </a:t>
            </a:r>
          </a:p>
          <a:p>
            <a:pPr marL="0" lvl="1" indent="0" algn="ctr">
              <a:spcAft>
                <a:spcPts val="600"/>
              </a:spcAft>
              <a:buNone/>
            </a:pPr>
            <a:r>
              <a:rPr lang="en-US" sz="1400" dirty="0"/>
              <a:t>Recipient cannot view Snap in web portal or mobile app</a:t>
            </a:r>
          </a:p>
          <a:p>
            <a:pPr marL="0" lvl="1" indent="0" algn="ctr">
              <a:spcAft>
                <a:spcPts val="600"/>
              </a:spcAft>
              <a:buNone/>
            </a:pPr>
            <a:r>
              <a:rPr lang="en-US" sz="1400" dirty="0"/>
              <a:t>Snap Creator can edit Snap prior to sharing </a:t>
            </a:r>
            <a:br>
              <a:rPr lang="en-US" sz="1400" dirty="0"/>
            </a:br>
            <a:r>
              <a:rPr lang="en-US" sz="1400" dirty="0"/>
              <a:t>(e.g. after in-person discussion with recipient)</a:t>
            </a:r>
          </a:p>
          <a:p>
            <a:pPr marL="0" lvl="1" indent="0" algn="ctr">
              <a:spcAft>
                <a:spcPts val="600"/>
              </a:spcAft>
              <a:buNone/>
            </a:pPr>
            <a:r>
              <a:rPr lang="en-US" sz="1400" dirty="0"/>
              <a:t>Share after the discussion </a:t>
            </a:r>
            <a:br>
              <a:rPr lang="en-US" sz="1400" dirty="0"/>
            </a:br>
            <a:r>
              <a:rPr lang="en-US" sz="1400" dirty="0"/>
              <a:t>to document the developmental feedback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20ACBC57-DBB2-4340-823F-1B39031BA1F3}"/>
              </a:ext>
            </a:extLst>
          </p:cNvPr>
          <p:cNvSpPr txBox="1">
            <a:spLocks/>
          </p:cNvSpPr>
          <p:nvPr/>
        </p:nvSpPr>
        <p:spPr bwMode="auto">
          <a:xfrm>
            <a:off x="6232283" y="4402900"/>
            <a:ext cx="484632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  <a:noAutofit/>
          </a:bodyPr>
          <a:lstStyle>
            <a:lvl1pPr marL="233310" indent="-23331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7525" indent="-233363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8975" indent="-1714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>
                <a:schemeClr val="tx1"/>
              </a:buClr>
              <a:buChar char="•"/>
              <a:tabLst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54075" indent="-1651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74725" indent="-1206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118832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6pPr>
            <a:lvl7pPr marL="2575927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7pPr>
            <a:lvl8pPr marL="3033024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8pPr>
            <a:lvl9pPr marL="3490120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 algn="ctr">
              <a:spcAft>
                <a:spcPts val="600"/>
              </a:spcAft>
              <a:buNone/>
            </a:pPr>
            <a:r>
              <a:rPr lang="en-US" sz="1600" b="1" dirty="0"/>
              <a:t>Never share the Snap </a:t>
            </a:r>
          </a:p>
          <a:p>
            <a:pPr marL="0" lvl="1" indent="0" algn="ctr">
              <a:spcAft>
                <a:spcPts val="600"/>
              </a:spcAft>
              <a:buNone/>
            </a:pPr>
            <a:r>
              <a:rPr lang="en-US" sz="1400" i="1" dirty="0"/>
              <a:t>Useful for taking notes about an employee</a:t>
            </a:r>
          </a:p>
          <a:p>
            <a:pPr marL="0" lvl="1" indent="0" algn="ctr">
              <a:spcAft>
                <a:spcPts val="600"/>
              </a:spcAft>
              <a:buNone/>
            </a:pPr>
            <a:r>
              <a:rPr lang="en-US" sz="1400" dirty="0"/>
              <a:t>Unshared Snaps cannot be viewed by recipient, </a:t>
            </a:r>
            <a:br>
              <a:rPr lang="en-US" sz="1400" dirty="0"/>
            </a:br>
            <a:r>
              <a:rPr lang="en-US" sz="1400" dirty="0"/>
              <a:t>even if recipient is a Manager or Group Administrator</a:t>
            </a:r>
          </a:p>
          <a:p>
            <a:pPr marL="0" lvl="1" indent="0" algn="ctr">
              <a:spcAft>
                <a:spcPts val="600"/>
              </a:spcAft>
              <a:buNone/>
            </a:pPr>
            <a:r>
              <a:rPr lang="en-US" sz="1400" dirty="0"/>
              <a:t>Unshared Snaps can be viewed by </a:t>
            </a:r>
            <a:br>
              <a:rPr lang="en-US" sz="1400" dirty="0"/>
            </a:br>
            <a:r>
              <a:rPr lang="en-US" sz="1400" dirty="0"/>
              <a:t>Organization Administrators and </a:t>
            </a:r>
            <a:br>
              <a:rPr lang="en-US" sz="1400" dirty="0"/>
            </a:br>
            <a:r>
              <a:rPr lang="en-US" sz="1400" dirty="0"/>
              <a:t>non-recipient Group Administrators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6FBF46F-9FA0-4A1E-8060-33EBEB3F5FBB}"/>
              </a:ext>
            </a:extLst>
          </p:cNvPr>
          <p:cNvGrpSpPr/>
          <p:nvPr/>
        </p:nvGrpSpPr>
        <p:grpSpPr>
          <a:xfrm>
            <a:off x="2645634" y="3329268"/>
            <a:ext cx="2097757" cy="1120583"/>
            <a:chOff x="2485177" y="3370843"/>
            <a:chExt cx="2097757" cy="1120583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54B3CA4-21F6-496C-A1B7-B64E3A6A0E3E}"/>
                </a:ext>
              </a:extLst>
            </p:cNvPr>
            <p:cNvSpPr/>
            <p:nvPr/>
          </p:nvSpPr>
          <p:spPr bwMode="auto">
            <a:xfrm>
              <a:off x="2543175" y="3560348"/>
              <a:ext cx="1905000" cy="75247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010A527D-E4E2-47BA-9F04-BCD01838AF2C}"/>
                </a:ext>
              </a:extLst>
            </p:cNvPr>
            <p:cNvGrpSpPr/>
            <p:nvPr/>
          </p:nvGrpSpPr>
          <p:grpSpPr>
            <a:xfrm>
              <a:off x="2485177" y="3370843"/>
              <a:ext cx="2097757" cy="1120583"/>
              <a:chOff x="2226223" y="3342472"/>
              <a:chExt cx="2097757" cy="1120583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49A69A08-0EBD-47F8-BBAB-8A34B5092E7C}"/>
                  </a:ext>
                </a:extLst>
              </p:cNvPr>
              <p:cNvGrpSpPr/>
              <p:nvPr/>
            </p:nvGrpSpPr>
            <p:grpSpPr>
              <a:xfrm>
                <a:off x="2226223" y="3448839"/>
                <a:ext cx="1008715" cy="914400"/>
                <a:chOff x="2226223" y="3448839"/>
                <a:chExt cx="1008715" cy="914400"/>
              </a:xfrm>
            </p:grpSpPr>
            <p:pic>
              <p:nvPicPr>
                <p:cNvPr id="50" name="Graphic 49" descr="Back RTL">
                  <a:extLst>
                    <a:ext uri="{FF2B5EF4-FFF2-40B4-BE49-F238E27FC236}">
                      <a16:creationId xmlns:a16="http://schemas.microsoft.com/office/drawing/2014/main" id="{E5CFA868-00F7-4397-B288-AC4663BC72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57575" y="3453658"/>
                  <a:ext cx="477363" cy="477363"/>
                </a:xfrm>
                <a:prstGeom prst="rect">
                  <a:avLst/>
                </a:prstGeom>
              </p:spPr>
            </p:pic>
            <p:pic>
              <p:nvPicPr>
                <p:cNvPr id="54" name="Graphic 53" descr="Clock">
                  <a:extLst>
                    <a:ext uri="{FF2B5EF4-FFF2-40B4-BE49-F238E27FC236}">
                      <a16:creationId xmlns:a16="http://schemas.microsoft.com/office/drawing/2014/main" id="{E99D5B40-F73B-4D03-95F7-13D45B61BB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6223" y="3448839"/>
                  <a:ext cx="914400" cy="914400"/>
                </a:xfrm>
                <a:prstGeom prst="rect">
                  <a:avLst/>
                </a:prstGeom>
              </p:spPr>
            </p:pic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2FDCE1B6-40A2-438E-B5B4-C47D7789A181}"/>
                  </a:ext>
                </a:extLst>
              </p:cNvPr>
              <p:cNvGrpSpPr/>
              <p:nvPr/>
            </p:nvGrpSpPr>
            <p:grpSpPr>
              <a:xfrm>
                <a:off x="3203397" y="3342472"/>
                <a:ext cx="1120583" cy="1120583"/>
                <a:chOff x="5619186" y="4048730"/>
                <a:chExt cx="1120583" cy="1120583"/>
              </a:xfrm>
            </p:grpSpPr>
            <p:pic>
              <p:nvPicPr>
                <p:cNvPr id="57" name="Graphic 56" descr="Single gear">
                  <a:extLst>
                    <a:ext uri="{FF2B5EF4-FFF2-40B4-BE49-F238E27FC236}">
                      <a16:creationId xmlns:a16="http://schemas.microsoft.com/office/drawing/2014/main" id="{029F8AEA-1CCB-4D4B-857F-CD288BC3F9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16755" y="4312958"/>
                  <a:ext cx="563548" cy="563548"/>
                </a:xfrm>
                <a:prstGeom prst="rect">
                  <a:avLst/>
                </a:prstGeom>
              </p:spPr>
            </p:pic>
            <p:pic>
              <p:nvPicPr>
                <p:cNvPr id="62" name="Graphic 61" descr="Arrow circle">
                  <a:extLst>
                    <a:ext uri="{FF2B5EF4-FFF2-40B4-BE49-F238E27FC236}">
                      <a16:creationId xmlns:a16="http://schemas.microsoft.com/office/drawing/2014/main" id="{6C31A0E3-0D92-496E-851A-DC077A1564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19186" y="4048730"/>
                  <a:ext cx="1120583" cy="1120583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76A1AF9-E7CD-41F9-8599-46D80B6E0E05}"/>
              </a:ext>
            </a:extLst>
          </p:cNvPr>
          <p:cNvGrpSpPr/>
          <p:nvPr/>
        </p:nvGrpSpPr>
        <p:grpSpPr>
          <a:xfrm>
            <a:off x="7709262" y="3459240"/>
            <a:ext cx="1880719" cy="914400"/>
            <a:chOff x="7915162" y="3524258"/>
            <a:chExt cx="1880719" cy="91440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EFA9092-2153-4F97-B24D-24B6ABD33134}"/>
                </a:ext>
              </a:extLst>
            </p:cNvPr>
            <p:cNvSpPr/>
            <p:nvPr/>
          </p:nvSpPr>
          <p:spPr bwMode="auto">
            <a:xfrm>
              <a:off x="7941121" y="3560348"/>
              <a:ext cx="1765701" cy="831261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1FC309D8-0AA2-4EBB-BBDF-970142F54CDA}"/>
                </a:ext>
              </a:extLst>
            </p:cNvPr>
            <p:cNvGrpSpPr/>
            <p:nvPr/>
          </p:nvGrpSpPr>
          <p:grpSpPr>
            <a:xfrm>
              <a:off x="7915162" y="3524258"/>
              <a:ext cx="1880719" cy="914400"/>
              <a:chOff x="8313145" y="3357161"/>
              <a:chExt cx="1880719" cy="914400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7392E014-B199-4015-918A-AED4A60A64C2}"/>
                  </a:ext>
                </a:extLst>
              </p:cNvPr>
              <p:cNvGrpSpPr/>
              <p:nvPr/>
            </p:nvGrpSpPr>
            <p:grpSpPr>
              <a:xfrm>
                <a:off x="8313145" y="3357161"/>
                <a:ext cx="914400" cy="914400"/>
                <a:chOff x="5638800" y="3295650"/>
                <a:chExt cx="914400" cy="914400"/>
              </a:xfrm>
            </p:grpSpPr>
            <p:pic>
              <p:nvPicPr>
                <p:cNvPr id="12" name="Graphic 11" descr="Back RTL">
                  <a:extLst>
                    <a:ext uri="{FF2B5EF4-FFF2-40B4-BE49-F238E27FC236}">
                      <a16:creationId xmlns:a16="http://schemas.microsoft.com/office/drawing/2014/main" id="{94CB802D-05F5-42BA-A26B-836A6A3927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70367" y="3526256"/>
                  <a:ext cx="453188" cy="453188"/>
                </a:xfrm>
                <a:prstGeom prst="rect">
                  <a:avLst/>
                </a:prstGeom>
              </p:spPr>
            </p:pic>
            <p:pic>
              <p:nvPicPr>
                <p:cNvPr id="15" name="Graphic 14" descr="No sign">
                  <a:extLst>
                    <a:ext uri="{FF2B5EF4-FFF2-40B4-BE49-F238E27FC236}">
                      <a16:creationId xmlns:a16="http://schemas.microsoft.com/office/drawing/2014/main" id="{F9D2D3F6-953A-49A9-875D-38A319C873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38800" y="3295650"/>
                  <a:ext cx="914400" cy="914400"/>
                </a:xfrm>
                <a:prstGeom prst="rect">
                  <a:avLst/>
                </a:prstGeom>
              </p:spPr>
            </p:pic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578FECD5-E67D-4BE2-AE95-1CDEB66188F4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6059091" y="3619500"/>
                  <a:ext cx="223837" cy="225028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BE2D28F1-FC95-4C67-8494-3D97682AEDDF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5922286" y="3671897"/>
                  <a:ext cx="232055" cy="233353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pic>
            <p:nvPicPr>
              <p:cNvPr id="48" name="Graphic 47" descr="Document">
                <a:extLst>
                  <a:ext uri="{FF2B5EF4-FFF2-40B4-BE49-F238E27FC236}">
                    <a16:creationId xmlns:a16="http://schemas.microsoft.com/office/drawing/2014/main" id="{78C0B1C9-6D73-415B-B129-F41BA51E0F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9279464" y="3357161"/>
                <a:ext cx="914400" cy="914400"/>
              </a:xfrm>
              <a:prstGeom prst="rect">
                <a:avLst/>
              </a:prstGeom>
            </p:spPr>
          </p:pic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27321D7-3219-4C8B-94CF-99F984CDABD4}"/>
              </a:ext>
            </a:extLst>
          </p:cNvPr>
          <p:cNvGrpSpPr/>
          <p:nvPr/>
        </p:nvGrpSpPr>
        <p:grpSpPr>
          <a:xfrm>
            <a:off x="2670322" y="1150364"/>
            <a:ext cx="2044815" cy="924038"/>
            <a:chOff x="2471484" y="1150626"/>
            <a:chExt cx="2044815" cy="924038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F1936F3-9233-4EF4-9FB1-919C6D4ED2E8}"/>
                </a:ext>
              </a:extLst>
            </p:cNvPr>
            <p:cNvSpPr/>
            <p:nvPr/>
          </p:nvSpPr>
          <p:spPr bwMode="auto">
            <a:xfrm>
              <a:off x="2543175" y="1159807"/>
              <a:ext cx="1905000" cy="914857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D4875410-2EBB-4756-B2FB-7E35CCCFDCA5}"/>
                </a:ext>
              </a:extLst>
            </p:cNvPr>
            <p:cNvGrpSpPr/>
            <p:nvPr/>
          </p:nvGrpSpPr>
          <p:grpSpPr>
            <a:xfrm>
              <a:off x="2471484" y="1150626"/>
              <a:ext cx="2044815" cy="919220"/>
              <a:chOff x="1843175" y="1150749"/>
              <a:chExt cx="2044815" cy="919220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CCD08DF9-392A-41F9-8076-0ACFF370F940}"/>
                  </a:ext>
                </a:extLst>
              </p:cNvPr>
              <p:cNvGrpSpPr/>
              <p:nvPr/>
            </p:nvGrpSpPr>
            <p:grpSpPr>
              <a:xfrm>
                <a:off x="2973590" y="1155569"/>
                <a:ext cx="914400" cy="914400"/>
                <a:chOff x="5638800" y="2971800"/>
                <a:chExt cx="914400" cy="914400"/>
              </a:xfrm>
            </p:grpSpPr>
            <p:pic>
              <p:nvPicPr>
                <p:cNvPr id="40" name="Graphic 39" descr="Smart Phone">
                  <a:extLst>
                    <a:ext uri="{FF2B5EF4-FFF2-40B4-BE49-F238E27FC236}">
                      <a16:creationId xmlns:a16="http://schemas.microsoft.com/office/drawing/2014/main" id="{43C52278-6F79-445E-8308-C04AC5CFEB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38800" y="2971800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42" name="Graphic 41" descr="Checklist">
                  <a:extLst>
                    <a:ext uri="{FF2B5EF4-FFF2-40B4-BE49-F238E27FC236}">
                      <a16:creationId xmlns:a16="http://schemas.microsoft.com/office/drawing/2014/main" id="{EE3F0F0B-8F22-4A53-B5AD-5A5F1DB264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58097" y="3093167"/>
                  <a:ext cx="671666" cy="671666"/>
                </a:xfrm>
                <a:prstGeom prst="rect">
                  <a:avLst/>
                </a:prstGeom>
              </p:spPr>
            </p:pic>
          </p:grpSp>
          <p:pic>
            <p:nvPicPr>
              <p:cNvPr id="6" name="Graphic 5" descr="Head with gears">
                <a:extLst>
                  <a:ext uri="{FF2B5EF4-FFF2-40B4-BE49-F238E27FC236}">
                    <a16:creationId xmlns:a16="http://schemas.microsoft.com/office/drawing/2014/main" id="{D5B45600-89F7-4C32-B3EA-EBFEE66949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843175" y="115074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8" name="Graphic 7" descr="Voice">
                <a:extLst>
                  <a:ext uri="{FF2B5EF4-FFF2-40B4-BE49-F238E27FC236}">
                    <a16:creationId xmlns:a16="http://schemas.microsoft.com/office/drawing/2014/main" id="{3FF1235B-FA7E-4897-8588-917FD81FF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2683423" y="1559777"/>
                <a:ext cx="404813" cy="404813"/>
              </a:xfrm>
              <a:prstGeom prst="rect">
                <a:avLst/>
              </a:prstGeom>
            </p:spPr>
          </p:pic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90500AA-A13C-4DCC-8F26-6FA8191BB533}"/>
              </a:ext>
            </a:extLst>
          </p:cNvPr>
          <p:cNvGrpSpPr/>
          <p:nvPr/>
        </p:nvGrpSpPr>
        <p:grpSpPr>
          <a:xfrm>
            <a:off x="7727765" y="1142110"/>
            <a:ext cx="1828801" cy="929439"/>
            <a:chOff x="7950328" y="1159807"/>
            <a:chExt cx="1828801" cy="92943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39145A9-938D-478B-BDC8-FEA64318D8E3}"/>
                </a:ext>
              </a:extLst>
            </p:cNvPr>
            <p:cNvSpPr/>
            <p:nvPr/>
          </p:nvSpPr>
          <p:spPr bwMode="auto">
            <a:xfrm>
              <a:off x="7950328" y="1159807"/>
              <a:ext cx="1828801" cy="914399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84ADB970-8AF4-4CC7-815C-F9015E35A08B}"/>
                </a:ext>
              </a:extLst>
            </p:cNvPr>
            <p:cNvGrpSpPr/>
            <p:nvPr/>
          </p:nvGrpSpPr>
          <p:grpSpPr>
            <a:xfrm>
              <a:off x="7950329" y="1174845"/>
              <a:ext cx="1828800" cy="914401"/>
              <a:chOff x="8313145" y="1150748"/>
              <a:chExt cx="1828800" cy="914401"/>
            </a:xfrm>
          </p:grpSpPr>
          <p:pic>
            <p:nvPicPr>
              <p:cNvPr id="10" name="Graphic 9" descr="Thumbs up sign">
                <a:extLst>
                  <a:ext uri="{FF2B5EF4-FFF2-40B4-BE49-F238E27FC236}">
                    <a16:creationId xmlns:a16="http://schemas.microsoft.com/office/drawing/2014/main" id="{F0902C52-0567-4777-9512-8AFF174653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>
                <a:off x="9227545" y="115074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52" name="Graphic 51" descr="Share">
                <a:extLst>
                  <a:ext uri="{FF2B5EF4-FFF2-40B4-BE49-F238E27FC236}">
                    <a16:creationId xmlns:a16="http://schemas.microsoft.com/office/drawing/2014/main" id="{7A1BA012-3782-4AA4-80E7-493E2EED01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p:blipFill>
            <p:spPr>
              <a:xfrm>
                <a:off x="8313145" y="1150748"/>
                <a:ext cx="914400" cy="9144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59811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2" grpId="0" animBg="1"/>
      <p:bldP spid="31" grpId="0" animBg="1"/>
      <p:bldP spid="19" grpId="0" uiExpand="1" build="p"/>
      <p:bldP spid="24" grpId="0"/>
      <p:bldP spid="25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E1BA6-735E-4711-9B5D-276151E19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648" y="30780"/>
            <a:ext cx="11176000" cy="8382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3200" b="0" dirty="0">
                <a:solidFill>
                  <a:srgbClr val="2A638F"/>
                </a:solidFill>
                <a:latin typeface="Rockwell" panose="02060603020205020403" pitchFamily="18" charset="0"/>
              </a:rPr>
              <a:t>Performance Management is Undergoing Transformation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0FB440-261A-4C6C-800B-A2C6F02505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C8481EC-5DEA-46B9-A2D3-D4F0F085DC9D}"/>
              </a:ext>
            </a:extLst>
          </p:cNvPr>
          <p:cNvGrpSpPr/>
          <p:nvPr/>
        </p:nvGrpSpPr>
        <p:grpSpPr>
          <a:xfrm>
            <a:off x="433314" y="1226518"/>
            <a:ext cx="2784765" cy="4438248"/>
            <a:chOff x="918" y="1441280"/>
            <a:chExt cx="2784765" cy="443824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1E1604A-10CD-49F0-B416-1F158B81E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8" y="2064327"/>
              <a:ext cx="2784765" cy="381520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8B31E8B-B959-4BB5-96C4-11770586E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0" y="1441280"/>
              <a:ext cx="1398390" cy="600536"/>
            </a:xfrm>
            <a:prstGeom prst="rect">
              <a:avLst/>
            </a:prstGeom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A9D5E3AA-5782-4C81-97FA-84B7D448D758}"/>
              </a:ext>
            </a:extLst>
          </p:cNvPr>
          <p:cNvSpPr/>
          <p:nvPr/>
        </p:nvSpPr>
        <p:spPr bwMode="auto">
          <a:xfrm>
            <a:off x="433315" y="1226518"/>
            <a:ext cx="2784764" cy="4483270"/>
          </a:xfrm>
          <a:prstGeom prst="rect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5D14F972-6E49-46A2-8277-53D0394B55A2}"/>
              </a:ext>
            </a:extLst>
          </p:cNvPr>
          <p:cNvSpPr txBox="1">
            <a:spLocks/>
          </p:cNvSpPr>
          <p:nvPr/>
        </p:nvSpPr>
        <p:spPr>
          <a:xfrm>
            <a:off x="3590926" y="1119897"/>
            <a:ext cx="7734300" cy="828695"/>
          </a:xfrm>
          <a:prstGeom prst="rect">
            <a:avLst/>
          </a:prstGeom>
        </p:spPr>
        <p:txBody>
          <a:bodyPr/>
          <a:lstStyle>
            <a:lvl1pPr marL="233310" indent="-23331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7525" indent="-233363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688975" indent="-1714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>
                <a:schemeClr val="tx1"/>
              </a:buClr>
              <a:buChar char="•"/>
              <a:tabLst/>
              <a:defRPr sz="1600">
                <a:solidFill>
                  <a:schemeClr val="tx1"/>
                </a:solidFill>
                <a:latin typeface="+mn-lt"/>
              </a:defRPr>
            </a:lvl3pPr>
            <a:lvl4pPr marL="854075" indent="-1651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974725" indent="-1206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2118832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6pPr>
            <a:lvl7pPr marL="2575927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7pPr>
            <a:lvl8pPr marL="3033024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8pPr>
            <a:lvl9pPr marL="3490120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1" kern="0">
                <a:latin typeface="Arial" panose="020B0604020202020204" pitchFamily="34" charset="0"/>
                <a:cs typeface="Arial" panose="020B0604020202020204" pitchFamily="34" charset="0"/>
              </a:rPr>
              <a:t>Annual reviews are usually dreaded </a:t>
            </a:r>
            <a:r>
              <a:rPr lang="en-US" kern="0">
                <a:latin typeface="Arial" panose="020B0604020202020204" pitchFamily="34" charset="0"/>
                <a:cs typeface="Arial" panose="020B0604020202020204" pitchFamily="34" charset="0"/>
              </a:rPr>
              <a:t>by workers and bosses alike.</a:t>
            </a:r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A01DB29D-1B81-43F1-8660-AEDFAD17D55F}"/>
              </a:ext>
            </a:extLst>
          </p:cNvPr>
          <p:cNvSpPr txBox="1">
            <a:spLocks/>
          </p:cNvSpPr>
          <p:nvPr/>
        </p:nvSpPr>
        <p:spPr bwMode="auto">
          <a:xfrm>
            <a:off x="3590925" y="1965029"/>
            <a:ext cx="7804367" cy="158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None/>
              <a:defRPr sz="30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7525" indent="-233363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688975" indent="-1714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>
                <a:schemeClr val="tx1"/>
              </a:buClr>
              <a:buChar char="•"/>
              <a:tabLst/>
              <a:defRPr sz="1600">
                <a:solidFill>
                  <a:schemeClr val="tx1"/>
                </a:solidFill>
                <a:latin typeface="+mn-lt"/>
              </a:defRPr>
            </a:lvl3pPr>
            <a:lvl4pPr marL="854075" indent="-1651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974725" indent="-1206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2118832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6pPr>
            <a:lvl7pPr marL="2575927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7pPr>
            <a:lvl8pPr marL="3033024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8pPr>
            <a:lvl9pPr marL="3490120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A growing number of companies are </a:t>
            </a:r>
            <a:r>
              <a:rPr lang="en-US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replacing or complementing annual performance reviews with more frequent coaching and measurement </a:t>
            </a:r>
            <a:br>
              <a:rPr lang="en-US" sz="2400" b="1" kern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(‘Continuous Performance Management’). 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C582CC05-F442-4BE7-8028-1D7A1668F283}"/>
              </a:ext>
            </a:extLst>
          </p:cNvPr>
          <p:cNvSpPr txBox="1">
            <a:spLocks/>
          </p:cNvSpPr>
          <p:nvPr/>
        </p:nvSpPr>
        <p:spPr bwMode="auto">
          <a:xfrm>
            <a:off x="3590925" y="3614308"/>
            <a:ext cx="766953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None/>
              <a:defRPr sz="30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7525" indent="-233363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688975" indent="-1714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>
                <a:schemeClr val="tx1"/>
              </a:buClr>
              <a:buChar char="•"/>
              <a:tabLst/>
              <a:defRPr sz="1600">
                <a:solidFill>
                  <a:schemeClr val="tx1"/>
                </a:solidFill>
                <a:latin typeface="+mn-lt"/>
              </a:defRPr>
            </a:lvl3pPr>
            <a:lvl4pPr marL="854075" indent="-1651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974725" indent="-1206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2118832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6pPr>
            <a:lvl7pPr marL="2575927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7pPr>
            <a:lvl8pPr marL="3033024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8pPr>
            <a:lvl9pPr marL="3490120" indent="-22854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bg2"/>
              </a:buClr>
              <a:buFont typeface="Arial" charset="0"/>
              <a:buChar char="◦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ight-touch, nimble tools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’ are emerging for Continuous Performance Management.</a:t>
            </a:r>
            <a:endParaRPr lang="en-US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62520F5-5315-47F2-89AE-1FE64DF0B1F3}"/>
              </a:ext>
            </a:extLst>
          </p:cNvPr>
          <p:cNvSpPr txBox="1"/>
          <p:nvPr/>
        </p:nvSpPr>
        <p:spPr bwMode="ltGray">
          <a:xfrm>
            <a:off x="4133471" y="4743470"/>
            <a:ext cx="6825474" cy="110768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ctr" anchorCtr="0">
            <a:no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Calibri" pitchFamily="34" charset="0"/>
              </a:rPr>
              <a:t>Key points from Forbes article interviewing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latin typeface="Calibri" pitchFamily="34" charset="0"/>
              </a:rPr>
              <a:t>Jay Caldwell, Vice President of Talent Solutions</a:t>
            </a:r>
            <a:r>
              <a:rPr lang="en-US" sz="1800" dirty="0">
                <a:latin typeface="Calibri" pitchFamily="34" charset="0"/>
              </a:rPr>
              <a:t>, 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latin typeface="Calibri" pitchFamily="34" charset="0"/>
              </a:rPr>
              <a:t>Global Talent and Development, ADP, LLC.</a:t>
            </a:r>
          </a:p>
        </p:txBody>
      </p:sp>
      <p:pic>
        <p:nvPicPr>
          <p:cNvPr id="37" name="Picture Placeholder 10">
            <a:extLst>
              <a:ext uri="{FF2B5EF4-FFF2-40B4-BE49-F238E27FC236}">
                <a16:creationId xmlns:a16="http://schemas.microsoft.com/office/drawing/2014/main" id="{3BBDD920-140F-48AD-82BC-5308AD1479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1" b="6341"/>
          <a:stretch>
            <a:fillRect/>
          </a:stretch>
        </p:blipFill>
        <p:spPr>
          <a:xfrm>
            <a:off x="9547169" y="4825453"/>
            <a:ext cx="1080649" cy="943718"/>
          </a:xfrm>
          <a:prstGeom prst="roundRect">
            <a:avLst>
              <a:gd name="adj" fmla="val 6273"/>
            </a:avLst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006320EA-8B5B-4F3F-BB60-62932D1F2B20}"/>
              </a:ext>
            </a:extLst>
          </p:cNvPr>
          <p:cNvSpPr/>
          <p:nvPr/>
        </p:nvSpPr>
        <p:spPr>
          <a:xfrm>
            <a:off x="433314" y="5924550"/>
            <a:ext cx="10391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 kern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https://www.forbes.com/sites/adp/2018/05/30/putting-the-person-at-the-center-of-performance-management/</a:t>
            </a:r>
            <a:endParaRPr lang="en-US" sz="1600" kern="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53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FA560BB-CF3E-400D-BB0A-03FE6BCE2540}"/>
              </a:ext>
            </a:extLst>
          </p:cNvPr>
          <p:cNvSpPr/>
          <p:nvPr/>
        </p:nvSpPr>
        <p:spPr bwMode="auto">
          <a:xfrm>
            <a:off x="6358993" y="1431042"/>
            <a:ext cx="3386126" cy="4514948"/>
          </a:xfrm>
          <a:prstGeom prst="rect">
            <a:avLst/>
          </a:prstGeom>
          <a:solidFill>
            <a:srgbClr val="002060">
              <a:alpha val="10000"/>
            </a:srgbClr>
          </a:solidFill>
          <a:ln w="12700" cap="flat" cmpd="sng" algn="ctr">
            <a:solidFill>
              <a:srgbClr val="00206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t" anchorCtr="1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rgbClr val="002060"/>
                </a:solidFill>
                <a:latin typeface="+mn-lt"/>
              </a:rPr>
              <a:t>SnapEval Administrator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solidFill>
                  <a:srgbClr val="002060"/>
                </a:solidFill>
                <a:latin typeface="+mn-lt"/>
              </a:rPr>
              <a:t>(HR Professional)</a:t>
            </a:r>
            <a:endParaRPr lang="en-US" sz="32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9DC6DB-F13E-4302-96CB-744B0DA53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0" dirty="0">
                <a:solidFill>
                  <a:srgbClr val="2A638F"/>
                </a:solidFill>
                <a:latin typeface="Rockwell" panose="02060603020205020403" pitchFamily="18" charset="0"/>
              </a:rPr>
              <a:t>Performance Management &amp; Performance Recognition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130A88-09FB-44A5-B787-775E0B8AE0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866EE9-AE59-4E24-9D49-6706D675966E}"/>
              </a:ext>
            </a:extLst>
          </p:cNvPr>
          <p:cNvSpPr/>
          <p:nvPr/>
        </p:nvSpPr>
        <p:spPr bwMode="auto">
          <a:xfrm>
            <a:off x="3735526" y="1429396"/>
            <a:ext cx="2625660" cy="4514948"/>
          </a:xfrm>
          <a:prstGeom prst="rect">
            <a:avLst/>
          </a:prstGeom>
          <a:solidFill>
            <a:srgbClr val="EE2722">
              <a:alpha val="10000"/>
            </a:srgbClr>
          </a:solidFill>
          <a:ln w="9525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rgbClr val="C00000"/>
                </a:solidFill>
                <a:latin typeface="+mn-lt"/>
              </a:rPr>
              <a:t>Feedback Creator</a:t>
            </a:r>
            <a:br>
              <a:rPr lang="en-US" sz="1400" dirty="0">
                <a:solidFill>
                  <a:srgbClr val="C00000"/>
                </a:solidFill>
                <a:latin typeface="+mn-lt"/>
              </a:rPr>
            </a:br>
            <a:r>
              <a:rPr lang="en-US" sz="1400" dirty="0">
                <a:solidFill>
                  <a:srgbClr val="C00000"/>
                </a:solidFill>
                <a:latin typeface="+mn-lt"/>
              </a:rPr>
              <a:t>(Manager)</a:t>
            </a:r>
            <a:endParaRPr lang="en-US" sz="32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401E180-92F7-4242-92E6-54D80D089654}"/>
              </a:ext>
            </a:extLst>
          </p:cNvPr>
          <p:cNvSpPr/>
          <p:nvPr/>
        </p:nvSpPr>
        <p:spPr bwMode="auto">
          <a:xfrm>
            <a:off x="9747929" y="1427373"/>
            <a:ext cx="1900935" cy="2570413"/>
          </a:xfrm>
          <a:prstGeom prst="rect">
            <a:avLst/>
          </a:prstGeom>
          <a:solidFill>
            <a:srgbClr val="E0991A">
              <a:alpha val="10000"/>
            </a:srgbClr>
          </a:solidFill>
          <a:ln w="1270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accent3"/>
                </a:solidFill>
                <a:latin typeface="+mn-lt"/>
              </a:rPr>
              <a:t>Feedback Recipient</a:t>
            </a:r>
            <a:br>
              <a:rPr lang="en-US" sz="1400" dirty="0">
                <a:solidFill>
                  <a:schemeClr val="accent3"/>
                </a:solidFill>
                <a:latin typeface="+mn-lt"/>
              </a:rPr>
            </a:br>
            <a:r>
              <a:rPr lang="en-US" sz="1400" dirty="0">
                <a:solidFill>
                  <a:schemeClr val="accent3"/>
                </a:solidFill>
                <a:latin typeface="+mn-lt"/>
              </a:rPr>
              <a:t>(Employee)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ACCE1E3-995E-42D7-8AE3-44FEB39C8C32}"/>
              </a:ext>
            </a:extLst>
          </p:cNvPr>
          <p:cNvSpPr/>
          <p:nvPr/>
        </p:nvSpPr>
        <p:spPr bwMode="auto">
          <a:xfrm>
            <a:off x="9747929" y="4000516"/>
            <a:ext cx="1900936" cy="1949292"/>
          </a:xfrm>
          <a:prstGeom prst="rect">
            <a:avLst/>
          </a:prstGeom>
          <a:solidFill>
            <a:srgbClr val="009900">
              <a:alpha val="10000"/>
            </a:srgbClr>
          </a:solidFill>
          <a:ln w="12700" cap="flat" cmpd="sng" algn="ctr">
            <a:solidFill>
              <a:srgbClr val="0099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rgbClr val="009900"/>
                </a:solidFill>
                <a:latin typeface="+mn-lt"/>
              </a:rPr>
              <a:t>Everyone in Organization</a:t>
            </a:r>
            <a:endParaRPr lang="en-US" sz="3200" dirty="0">
              <a:solidFill>
                <a:srgbClr val="009900"/>
              </a:solidFill>
              <a:latin typeface="+mn-lt"/>
            </a:endParaRPr>
          </a:p>
        </p:txBody>
      </p:sp>
      <p:graphicFrame>
        <p:nvGraphicFramePr>
          <p:cNvPr id="27" name="Content Placeholder 4">
            <a:extLst>
              <a:ext uri="{FF2B5EF4-FFF2-40B4-BE49-F238E27FC236}">
                <a16:creationId xmlns:a16="http://schemas.microsoft.com/office/drawing/2014/main" id="{04BDC468-2170-4F97-8BFE-7FB8A91E2E8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95883" y="1422660"/>
          <a:ext cx="2897720" cy="473554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158308">
                  <a:extLst>
                    <a:ext uri="{9D8B030D-6E8A-4147-A177-3AD203B41FA5}">
                      <a16:colId xmlns:a16="http://schemas.microsoft.com/office/drawing/2014/main" val="458656831"/>
                    </a:ext>
                  </a:extLst>
                </a:gridCol>
                <a:gridCol w="1739412">
                  <a:extLst>
                    <a:ext uri="{9D8B030D-6E8A-4147-A177-3AD203B41FA5}">
                      <a16:colId xmlns:a16="http://schemas.microsoft.com/office/drawing/2014/main" val="716263029"/>
                    </a:ext>
                  </a:extLst>
                </a:gridCol>
              </a:tblGrid>
              <a:tr h="33862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2A638F"/>
                          </a:solidFill>
                          <a:latin typeface="+mn-lt"/>
                          <a:cs typeface="Arial" panose="020B0604020202020204" pitchFamily="34" charset="0"/>
                        </a:rPr>
                        <a:t>Feature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2A638F"/>
                          </a:solidFill>
                          <a:latin typeface="+mn-lt"/>
                          <a:cs typeface="Arial" panose="020B0604020202020204" pitchFamily="34" charset="0"/>
                        </a:rPr>
                        <a:t>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850090"/>
                  </a:ext>
                </a:extLst>
              </a:tr>
              <a:tr h="221543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2A638F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br>
                        <a:rPr lang="en-US" sz="1400" dirty="0">
                          <a:solidFill>
                            <a:srgbClr val="2A638F"/>
                          </a:solidFill>
                          <a:latin typeface="+mn-lt"/>
                          <a:cs typeface="Arial" panose="020B0604020202020204" pitchFamily="34" charset="0"/>
                        </a:rPr>
                      </a:br>
                      <a:endParaRPr lang="en-US" sz="1400" dirty="0">
                        <a:solidFill>
                          <a:srgbClr val="2A638F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2A638F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400" dirty="0">
                        <a:solidFill>
                          <a:srgbClr val="2A638F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400" dirty="0">
                        <a:solidFill>
                          <a:srgbClr val="2A638F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400" dirty="0">
                        <a:solidFill>
                          <a:srgbClr val="2A638F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128211"/>
                  </a:ext>
                </a:extLst>
              </a:tr>
              <a:tr h="2154352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2A638F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2A638F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2739489"/>
                  </a:ext>
                </a:extLst>
              </a:tr>
            </a:tbl>
          </a:graphicData>
        </a:graphic>
      </p:graphicFrame>
      <p:grpSp>
        <p:nvGrpSpPr>
          <p:cNvPr id="133" name="Group 132">
            <a:extLst>
              <a:ext uri="{FF2B5EF4-FFF2-40B4-BE49-F238E27FC236}">
                <a16:creationId xmlns:a16="http://schemas.microsoft.com/office/drawing/2014/main" id="{044B1A8F-0FBA-44B0-8A6A-C7D7666660F0}"/>
              </a:ext>
            </a:extLst>
          </p:cNvPr>
          <p:cNvGrpSpPr/>
          <p:nvPr/>
        </p:nvGrpSpPr>
        <p:grpSpPr>
          <a:xfrm>
            <a:off x="6139856" y="2359765"/>
            <a:ext cx="5120608" cy="411759"/>
            <a:chOff x="-2014958" y="2426280"/>
            <a:chExt cx="12343180" cy="411759"/>
          </a:xfrm>
        </p:grpSpPr>
        <p:sp>
          <p:nvSpPr>
            <p:cNvPr id="33" name="Flowchart: Terminator 32">
              <a:extLst>
                <a:ext uri="{FF2B5EF4-FFF2-40B4-BE49-F238E27FC236}">
                  <a16:creationId xmlns:a16="http://schemas.microsoft.com/office/drawing/2014/main" id="{05D42FFD-822D-4813-9BE8-641D5613E9C2}"/>
                </a:ext>
              </a:extLst>
            </p:cNvPr>
            <p:cNvSpPr/>
            <p:nvPr/>
          </p:nvSpPr>
          <p:spPr bwMode="auto">
            <a:xfrm>
              <a:off x="7502821" y="2426280"/>
              <a:ext cx="2825401" cy="411759"/>
            </a:xfrm>
            <a:prstGeom prst="flowChartTerminator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i="0" u="none" strike="noStrike" cap="none" normalizeH="0" baseline="0" dirty="0">
                  <a:ln>
                    <a:noFill/>
                  </a:ln>
                  <a:effectLst/>
                  <a:latin typeface="+mn-lt"/>
                  <a:cs typeface="Arial" panose="020B0604020202020204" pitchFamily="34" charset="0"/>
                </a:rPr>
                <a:t>Feedback</a:t>
              </a:r>
              <a:br>
                <a:rPr kumimoji="0" lang="en-US" sz="1400" i="0" u="none" strike="noStrike" cap="none" normalizeH="0" baseline="0" dirty="0">
                  <a:ln>
                    <a:noFill/>
                  </a:ln>
                  <a:effectLst/>
                  <a:latin typeface="+mn-lt"/>
                  <a:cs typeface="Arial" panose="020B0604020202020204" pitchFamily="34" charset="0"/>
                </a:rPr>
              </a:br>
              <a:r>
                <a:rPr kumimoji="0" lang="en-US" sz="1400" i="0" u="none" strike="noStrike" cap="none" normalizeH="0" baseline="0" dirty="0">
                  <a:ln>
                    <a:noFill/>
                  </a:ln>
                  <a:effectLst/>
                  <a:latin typeface="+mn-lt"/>
                  <a:cs typeface="Arial" panose="020B0604020202020204" pitchFamily="34" charset="0"/>
                </a:rPr>
                <a:t> Received*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B70E4C2-F581-4A59-82DE-582F9927293B}"/>
                </a:ext>
              </a:extLst>
            </p:cNvPr>
            <p:cNvCxnSpPr>
              <a:cxnSpLocks/>
              <a:stCxn id="13" idx="3"/>
              <a:endCxn id="91" idx="1"/>
            </p:cNvCxnSpPr>
            <p:nvPr/>
          </p:nvCxnSpPr>
          <p:spPr bwMode="auto">
            <a:xfrm flipV="1">
              <a:off x="-2014958" y="2632159"/>
              <a:ext cx="5650514" cy="197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1AF5BD8E-5ABD-44D6-B697-DFB4998F7635}"/>
              </a:ext>
            </a:extLst>
          </p:cNvPr>
          <p:cNvGrpSpPr/>
          <p:nvPr/>
        </p:nvGrpSpPr>
        <p:grpSpPr>
          <a:xfrm>
            <a:off x="6139856" y="2120850"/>
            <a:ext cx="2357680" cy="1646159"/>
            <a:chOff x="6316773" y="2293712"/>
            <a:chExt cx="2357680" cy="1646159"/>
          </a:xfrm>
        </p:grpSpPr>
        <p:sp>
          <p:nvSpPr>
            <p:cNvPr id="112" name="Flowchart: Decision 111">
              <a:extLst>
                <a:ext uri="{FF2B5EF4-FFF2-40B4-BE49-F238E27FC236}">
                  <a16:creationId xmlns:a16="http://schemas.microsoft.com/office/drawing/2014/main" id="{19579924-F11A-4DC9-9ECA-8B41E0A6660F}"/>
                </a:ext>
              </a:extLst>
            </p:cNvPr>
            <p:cNvSpPr/>
            <p:nvPr/>
          </p:nvSpPr>
          <p:spPr bwMode="auto">
            <a:xfrm>
              <a:off x="6645769" y="2293712"/>
              <a:ext cx="1629551" cy="899468"/>
            </a:xfrm>
            <a:prstGeom prst="flowChartDecision">
              <a:avLst/>
            </a:prstGeom>
            <a:solidFill>
              <a:srgbClr val="E5E8E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90000"/>
                </a:lnSpc>
              </a:pPr>
              <a:r>
                <a:rPr kumimoji="0" lang="en-US" sz="1400" i="0" u="none" strike="noStrike" cap="none" normalizeH="0" baseline="0" dirty="0">
                  <a:effectLst/>
                  <a:latin typeface="+mn-lt"/>
                  <a:cs typeface="Arial" panose="020B0604020202020204" pitchFamily="34" charset="0"/>
                </a:rPr>
                <a:t>Meets Queuing Criteria</a:t>
              </a:r>
              <a:r>
                <a:rPr lang="en-US" sz="1400" b="1" baseline="30000" dirty="0">
                  <a:solidFill>
                    <a:srgbClr val="009900"/>
                  </a:solidFill>
                  <a:latin typeface="+mn-lt"/>
                </a:rPr>
                <a:t>2</a:t>
              </a:r>
              <a:r>
                <a:rPr kumimoji="0" lang="en-US" sz="1400" i="0" u="none" strike="noStrike" cap="none" normalizeH="0" baseline="0" dirty="0">
                  <a:effectLst/>
                  <a:latin typeface="+mn-lt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E4EE130E-8D1B-4259-9E9C-1282EECC59BE}"/>
                </a:ext>
              </a:extLst>
            </p:cNvPr>
            <p:cNvSpPr txBox="1"/>
            <p:nvPr/>
          </p:nvSpPr>
          <p:spPr bwMode="ltGray">
            <a:xfrm>
              <a:off x="8055976" y="2502758"/>
              <a:ext cx="618477" cy="325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19" tIns="45710" rIns="91419" bIns="45710" rtlCol="0" anchor="t" anchorCtr="0">
              <a:noAutofit/>
            </a:bodyPr>
            <a:lstStyle/>
            <a:p>
              <a:pPr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dirty="0">
                  <a:latin typeface="+mn-lt"/>
                  <a:cs typeface="Arial" panose="020B0604020202020204" pitchFamily="34" charset="0"/>
                </a:rPr>
                <a:t>No</a:t>
              </a:r>
            </a:p>
          </p:txBody>
        </p:sp>
        <p:sp>
          <p:nvSpPr>
            <p:cNvPr id="114" name="Flowchart: Predefined Process 113">
              <a:extLst>
                <a:ext uri="{FF2B5EF4-FFF2-40B4-BE49-F238E27FC236}">
                  <a16:creationId xmlns:a16="http://schemas.microsoft.com/office/drawing/2014/main" id="{FBD679D1-7D57-4A19-89A3-E5F94EF2DF3B}"/>
                </a:ext>
              </a:extLst>
            </p:cNvPr>
            <p:cNvSpPr/>
            <p:nvPr/>
          </p:nvSpPr>
          <p:spPr bwMode="auto">
            <a:xfrm>
              <a:off x="6821550" y="3423855"/>
              <a:ext cx="1274871" cy="516016"/>
            </a:xfrm>
            <a:prstGeom prst="flowChartPredefinedProcess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Queued for Review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2A076195-B7F3-4EA7-8EDA-F0CF744B2402}"/>
                </a:ext>
              </a:extLst>
            </p:cNvPr>
            <p:cNvSpPr txBox="1"/>
            <p:nvPr/>
          </p:nvSpPr>
          <p:spPr bwMode="ltGray">
            <a:xfrm>
              <a:off x="7324359" y="3145772"/>
              <a:ext cx="618477" cy="325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19" tIns="45710" rIns="91419" bIns="45710" rtlCol="0" anchor="t" anchorCtr="0">
              <a:noAutofit/>
            </a:bodyPr>
            <a:lstStyle/>
            <a:p>
              <a:pPr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dirty="0">
                  <a:latin typeface="+mn-lt"/>
                  <a:cs typeface="Arial" panose="020B0604020202020204" pitchFamily="34" charset="0"/>
                </a:rPr>
                <a:t>Yes</a:t>
              </a:r>
            </a:p>
          </p:txBody>
        </p: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2AAC8717-A38B-4752-BE4E-A218E3432B4C}"/>
                </a:ext>
              </a:extLst>
            </p:cNvPr>
            <p:cNvCxnSpPr>
              <a:cxnSpLocks/>
              <a:stCxn id="112" idx="2"/>
              <a:endCxn id="114" idx="0"/>
            </p:cNvCxnSpPr>
            <p:nvPr/>
          </p:nvCxnSpPr>
          <p:spPr bwMode="auto">
            <a:xfrm flipH="1">
              <a:off x="7458986" y="3193180"/>
              <a:ext cx="1559" cy="230675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20" name="Connector: Elbow 119">
              <a:extLst>
                <a:ext uri="{FF2B5EF4-FFF2-40B4-BE49-F238E27FC236}">
                  <a16:creationId xmlns:a16="http://schemas.microsoft.com/office/drawing/2014/main" id="{BFC78B6D-79BB-4FFE-A5CE-CF4DD46200A2}"/>
                </a:ext>
              </a:extLst>
            </p:cNvPr>
            <p:cNvCxnSpPr>
              <a:cxnSpLocks/>
              <a:stCxn id="114" idx="3"/>
            </p:cNvCxnSpPr>
            <p:nvPr/>
          </p:nvCxnSpPr>
          <p:spPr bwMode="auto">
            <a:xfrm flipV="1">
              <a:off x="8096421" y="2747080"/>
              <a:ext cx="413838" cy="934783"/>
            </a:xfrm>
            <a:prstGeom prst="bentConnector2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73D2C626-DDAB-4AFD-81D6-DEB7F8724DE9}"/>
                </a:ext>
              </a:extLst>
            </p:cNvPr>
            <p:cNvCxnSpPr>
              <a:cxnSpLocks/>
              <a:stCxn id="13" idx="3"/>
              <a:endCxn id="112" idx="1"/>
            </p:cNvCxnSpPr>
            <p:nvPr/>
          </p:nvCxnSpPr>
          <p:spPr bwMode="auto">
            <a:xfrm>
              <a:off x="6316773" y="2740476"/>
              <a:ext cx="328996" cy="297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B48FE937-7202-445F-821E-58D31F3C6054}"/>
                </a:ext>
              </a:extLst>
            </p:cNvPr>
            <p:cNvCxnSpPr>
              <a:cxnSpLocks/>
              <a:stCxn id="112" idx="3"/>
              <a:endCxn id="91" idx="1"/>
            </p:cNvCxnSpPr>
            <p:nvPr/>
          </p:nvCxnSpPr>
          <p:spPr bwMode="auto">
            <a:xfrm flipV="1">
              <a:off x="8275320" y="2738506"/>
              <a:ext cx="385587" cy="494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5273A0B-BA2C-4358-9A91-B44816B0814D}"/>
              </a:ext>
            </a:extLst>
          </p:cNvPr>
          <p:cNvSpPr txBox="1"/>
          <p:nvPr/>
        </p:nvSpPr>
        <p:spPr bwMode="ltGray">
          <a:xfrm>
            <a:off x="9695194" y="2944056"/>
            <a:ext cx="1953668" cy="943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dirty="0">
                <a:latin typeface="+mn-lt"/>
                <a:cs typeface="Arial" panose="020B0604020202020204" pitchFamily="34" charset="0"/>
              </a:rPr>
              <a:t>*Feedback is visible only to employee, employee’s manager(s), and SnapEval Administrators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CD10736-7917-484B-93CF-648246805DEA}"/>
              </a:ext>
            </a:extLst>
          </p:cNvPr>
          <p:cNvSpPr txBox="1"/>
          <p:nvPr/>
        </p:nvSpPr>
        <p:spPr bwMode="ltGray">
          <a:xfrm>
            <a:off x="9747926" y="4940543"/>
            <a:ext cx="1900936" cy="918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dirty="0">
                <a:latin typeface="+mn-lt"/>
                <a:cs typeface="Arial" panose="020B0604020202020204" pitchFamily="34" charset="0"/>
              </a:rPr>
              <a:t>**Recognition is visible to everyone in organization through Spotlight Recognition Dashboard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ABEDA40-4E12-4517-B0E0-070F385B1858}"/>
              </a:ext>
            </a:extLst>
          </p:cNvPr>
          <p:cNvCxnSpPr>
            <a:cxnSpLocks/>
          </p:cNvCxnSpPr>
          <p:nvPr/>
        </p:nvCxnSpPr>
        <p:spPr bwMode="auto">
          <a:xfrm>
            <a:off x="194631" y="3997786"/>
            <a:ext cx="1145423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AD40012B-AD7C-4A57-AF60-5F9226937691}"/>
              </a:ext>
            </a:extLst>
          </p:cNvPr>
          <p:cNvSpPr txBox="1"/>
          <p:nvPr/>
        </p:nvSpPr>
        <p:spPr bwMode="ltGray">
          <a:xfrm rot="16200000">
            <a:off x="-537080" y="2642018"/>
            <a:ext cx="1899203" cy="289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9" tIns="45710" rIns="91419" bIns="45710" rtlCol="0" anchor="t" anchorCtr="0"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Performance Management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43E1797-2C63-4857-9DD1-DE5F48BB2E60}"/>
              </a:ext>
            </a:extLst>
          </p:cNvPr>
          <p:cNvSpPr txBox="1"/>
          <p:nvPr/>
        </p:nvSpPr>
        <p:spPr bwMode="ltGray">
          <a:xfrm rot="16200000">
            <a:off x="-537080" y="4848162"/>
            <a:ext cx="1899201" cy="289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9" tIns="45710" rIns="91419" bIns="45710" rtlCol="0" anchor="t" anchorCtr="0"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Performance Recognition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158BDD3-3837-4039-8DD5-B2271968133C}"/>
              </a:ext>
            </a:extLst>
          </p:cNvPr>
          <p:cNvSpPr txBox="1"/>
          <p:nvPr/>
        </p:nvSpPr>
        <p:spPr bwMode="ltGray">
          <a:xfrm>
            <a:off x="508000" y="1054998"/>
            <a:ext cx="10599143" cy="289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dirty="0">
                <a:latin typeface="+mn-lt"/>
                <a:cs typeface="Arial" panose="020B0604020202020204" pitchFamily="34" charset="0"/>
              </a:rPr>
              <a:t>Performance Management and Performance Recognition are separate processes 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E40BFAA-3209-45C3-BA79-3B380DFF54A0}"/>
              </a:ext>
            </a:extLst>
          </p:cNvPr>
          <p:cNvSpPr/>
          <p:nvPr/>
        </p:nvSpPr>
        <p:spPr bwMode="auto">
          <a:xfrm>
            <a:off x="595272" y="1811185"/>
            <a:ext cx="1168065" cy="1343557"/>
          </a:xfrm>
          <a:prstGeom prst="rect">
            <a:avLst/>
          </a:prstGeom>
          <a:solidFill>
            <a:srgbClr val="DFE4F0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defTabSz="914192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2A638F"/>
                </a:solidFill>
                <a:latin typeface="+mn-lt"/>
                <a:cs typeface="Arial" panose="020B0604020202020204" pitchFamily="34" charset="0"/>
              </a:rPr>
              <a:t>Performance</a:t>
            </a:r>
          </a:p>
          <a:p>
            <a:pPr lvl="0" defTabSz="914192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2A638F"/>
                </a:solidFill>
                <a:latin typeface="+mn-lt"/>
                <a:cs typeface="Arial" panose="020B0604020202020204" pitchFamily="34" charset="0"/>
              </a:rPr>
              <a:t>Feedback Queuing </a:t>
            </a:r>
            <a:r>
              <a:rPr lang="en-US" sz="1200" b="1" dirty="0">
                <a:solidFill>
                  <a:srgbClr val="EE2722"/>
                </a:solidFill>
                <a:latin typeface="+mn-lt"/>
                <a:cs typeface="Arial" panose="020B0604020202020204" pitchFamily="34" charset="0"/>
              </a:rPr>
              <a:t>Disabled</a:t>
            </a:r>
            <a:endParaRPr lang="en-US" sz="1200" dirty="0">
              <a:solidFill>
                <a:srgbClr val="EE2722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E86362F-618A-4F9C-8548-0C1A1EC8077B}"/>
              </a:ext>
            </a:extLst>
          </p:cNvPr>
          <p:cNvSpPr/>
          <p:nvPr/>
        </p:nvSpPr>
        <p:spPr bwMode="auto">
          <a:xfrm>
            <a:off x="1730383" y="1811185"/>
            <a:ext cx="1725423" cy="1772674"/>
          </a:xfrm>
          <a:prstGeom prst="rect">
            <a:avLst/>
          </a:prstGeom>
          <a:solidFill>
            <a:srgbClr val="DFE4F0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1200" dirty="0">
                <a:solidFill>
                  <a:srgbClr val="2A638F"/>
                </a:solidFill>
                <a:latin typeface="+mn-lt"/>
                <a:cs typeface="Arial" panose="020B0604020202020204" pitchFamily="34" charset="0"/>
              </a:rPr>
              <a:t>All feedback is delivered directly to Feedback Recipient </a:t>
            </a:r>
            <a:r>
              <a:rPr lang="en-US" sz="1200" b="1" dirty="0">
                <a:solidFill>
                  <a:srgbClr val="2A638F"/>
                </a:solidFill>
                <a:latin typeface="+mn-lt"/>
                <a:cs typeface="Arial" panose="020B0604020202020204" pitchFamily="34" charset="0"/>
              </a:rPr>
              <a:t>without</a:t>
            </a:r>
            <a:r>
              <a:rPr lang="en-US" sz="1200" dirty="0">
                <a:solidFill>
                  <a:srgbClr val="2A638F"/>
                </a:solidFill>
                <a:latin typeface="+mn-lt"/>
                <a:cs typeface="Arial" panose="020B0604020202020204" pitchFamily="34" charset="0"/>
              </a:rPr>
              <a:t> review by SnapEval Administrator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08B5AF5-9097-4F79-8D61-4C35C50EA7ED}"/>
              </a:ext>
            </a:extLst>
          </p:cNvPr>
          <p:cNvSpPr/>
          <p:nvPr/>
        </p:nvSpPr>
        <p:spPr bwMode="auto">
          <a:xfrm>
            <a:off x="622241" y="4031223"/>
            <a:ext cx="1168065" cy="1034845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200" b="1" dirty="0">
                <a:solidFill>
                  <a:srgbClr val="2A638F"/>
                </a:solidFill>
                <a:latin typeface="+mn-lt"/>
                <a:cs typeface="Arial" panose="020B0604020202020204" pitchFamily="34" charset="0"/>
              </a:rPr>
              <a:t>Spotlight Performance Recognition </a:t>
            </a:r>
            <a:r>
              <a:rPr lang="en-US" sz="1200" b="1" dirty="0">
                <a:solidFill>
                  <a:srgbClr val="EE2722"/>
                </a:solidFill>
                <a:latin typeface="+mn-lt"/>
                <a:cs typeface="Arial" panose="020B0604020202020204" pitchFamily="34" charset="0"/>
              </a:rPr>
              <a:t>Disabled</a:t>
            </a:r>
            <a:r>
              <a:rPr lang="en-US" sz="1200" dirty="0">
                <a:solidFill>
                  <a:srgbClr val="2A638F"/>
                </a:solidFill>
                <a:latin typeface="+mn-lt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AA592A8-05A6-482A-97C6-8C5ADEE68571}"/>
              </a:ext>
            </a:extLst>
          </p:cNvPr>
          <p:cNvSpPr/>
          <p:nvPr/>
        </p:nvSpPr>
        <p:spPr bwMode="auto">
          <a:xfrm>
            <a:off x="1770253" y="4031222"/>
            <a:ext cx="1743403" cy="1199224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defTabSz="914192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2A638F"/>
                </a:solidFill>
                <a:latin typeface="+mn-lt"/>
                <a:cs typeface="Arial" panose="020B0604020202020204" pitchFamily="34" charset="0"/>
              </a:rPr>
              <a:t>Feedback </a:t>
            </a:r>
            <a:r>
              <a:rPr lang="en-US" sz="1200" b="1" dirty="0">
                <a:solidFill>
                  <a:srgbClr val="2A638F"/>
                </a:solidFill>
                <a:latin typeface="+mn-lt"/>
                <a:cs typeface="Arial" panose="020B0604020202020204" pitchFamily="34" charset="0"/>
              </a:rPr>
              <a:t>cannot</a:t>
            </a:r>
            <a:r>
              <a:rPr lang="en-US" sz="1200" dirty="0">
                <a:solidFill>
                  <a:srgbClr val="2A638F"/>
                </a:solidFill>
                <a:latin typeface="+mn-lt"/>
                <a:cs typeface="Arial" panose="020B0604020202020204" pitchFamily="34" charset="0"/>
              </a:rPr>
              <a:t> be nominated for recognition of performance excellence.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9ECC694-78B3-452A-BF0A-F452D5C1D6C4}"/>
              </a:ext>
            </a:extLst>
          </p:cNvPr>
          <p:cNvSpPr/>
          <p:nvPr/>
        </p:nvSpPr>
        <p:spPr bwMode="auto">
          <a:xfrm>
            <a:off x="598596" y="1811184"/>
            <a:ext cx="1168065" cy="1343557"/>
          </a:xfrm>
          <a:prstGeom prst="rect">
            <a:avLst/>
          </a:prstGeom>
          <a:solidFill>
            <a:srgbClr val="DFE4F0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defTabSz="914192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2A638F"/>
                </a:solidFill>
                <a:latin typeface="+mn-lt"/>
                <a:cs typeface="Arial" panose="020B0604020202020204" pitchFamily="34" charset="0"/>
              </a:rPr>
              <a:t>Performance</a:t>
            </a:r>
          </a:p>
          <a:p>
            <a:pPr lvl="0" defTabSz="914192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2A638F"/>
                </a:solidFill>
                <a:latin typeface="+mn-lt"/>
                <a:cs typeface="Arial" panose="020B0604020202020204" pitchFamily="34" charset="0"/>
              </a:rPr>
              <a:t>Feedback Queuing </a:t>
            </a:r>
            <a:r>
              <a:rPr lang="en-US" sz="1200" b="1" dirty="0">
                <a:solidFill>
                  <a:srgbClr val="009900"/>
                </a:solidFill>
                <a:latin typeface="+mn-lt"/>
                <a:cs typeface="Arial" panose="020B0604020202020204" pitchFamily="34" charset="0"/>
              </a:rPr>
              <a:t>Enabled</a:t>
            </a:r>
            <a:endParaRPr lang="en-US" sz="1200" dirty="0">
              <a:solidFill>
                <a:srgbClr val="0099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33EEA26-8B24-4E7D-A261-C9300DEE9186}"/>
              </a:ext>
            </a:extLst>
          </p:cNvPr>
          <p:cNvSpPr/>
          <p:nvPr/>
        </p:nvSpPr>
        <p:spPr bwMode="auto">
          <a:xfrm>
            <a:off x="595493" y="4031223"/>
            <a:ext cx="1168065" cy="1034845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defTabSz="914192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2A638F"/>
                </a:solidFill>
                <a:latin typeface="+mn-lt"/>
                <a:cs typeface="Arial" panose="020B0604020202020204" pitchFamily="34" charset="0"/>
              </a:rPr>
              <a:t>Spotlight Performance Recognition </a:t>
            </a:r>
            <a:r>
              <a:rPr lang="en-US" sz="1200" b="1" dirty="0">
                <a:solidFill>
                  <a:srgbClr val="009900"/>
                </a:solidFill>
                <a:latin typeface="+mn-lt"/>
                <a:cs typeface="Arial" panose="020B0604020202020204" pitchFamily="34" charset="0"/>
              </a:rPr>
              <a:t>Enabled</a:t>
            </a:r>
            <a:endParaRPr lang="en-US" sz="1200" dirty="0">
              <a:solidFill>
                <a:srgbClr val="0099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DAB0070-A164-4F29-8488-DB8B5172D2E5}"/>
              </a:ext>
            </a:extLst>
          </p:cNvPr>
          <p:cNvSpPr/>
          <p:nvPr/>
        </p:nvSpPr>
        <p:spPr bwMode="auto">
          <a:xfrm>
            <a:off x="1733084" y="1831919"/>
            <a:ext cx="1725423" cy="1772674"/>
          </a:xfrm>
          <a:prstGeom prst="rect">
            <a:avLst/>
          </a:prstGeom>
          <a:solidFill>
            <a:srgbClr val="DFE4F0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l" defTabSz="914192" fontAlgn="auto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srgbClr val="2A638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2800A48-9E6E-471D-9B96-D3A44E5F604A}"/>
              </a:ext>
            </a:extLst>
          </p:cNvPr>
          <p:cNvSpPr/>
          <p:nvPr/>
        </p:nvSpPr>
        <p:spPr bwMode="auto">
          <a:xfrm>
            <a:off x="1720600" y="1808456"/>
            <a:ext cx="1725423" cy="1772674"/>
          </a:xfrm>
          <a:prstGeom prst="rect">
            <a:avLst/>
          </a:prstGeom>
          <a:solidFill>
            <a:srgbClr val="DFE4F0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l" defTabSz="914192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2A638F"/>
                </a:solidFill>
                <a:latin typeface="+mn-lt"/>
                <a:cs typeface="Arial" panose="020B0604020202020204" pitchFamily="34" charset="0"/>
              </a:rPr>
              <a:t>Feedback that meets predefined criteria is </a:t>
            </a:r>
            <a:r>
              <a:rPr lang="en-US" sz="1200" b="1" dirty="0">
                <a:solidFill>
                  <a:srgbClr val="2A638F"/>
                </a:solidFill>
                <a:latin typeface="+mn-lt"/>
                <a:cs typeface="Arial" panose="020B0604020202020204" pitchFamily="34" charset="0"/>
              </a:rPr>
              <a:t>automatically</a:t>
            </a:r>
            <a:r>
              <a:rPr lang="en-US" sz="1200" dirty="0">
                <a:solidFill>
                  <a:srgbClr val="2A638F"/>
                </a:solidFill>
                <a:latin typeface="+mn-lt"/>
                <a:cs typeface="Arial" panose="020B0604020202020204" pitchFamily="34" charset="0"/>
              </a:rPr>
              <a:t> queued for review by SnapEval Administrator </a:t>
            </a:r>
            <a:r>
              <a:rPr lang="en-US" sz="1200" b="1" dirty="0">
                <a:solidFill>
                  <a:srgbClr val="2A638F"/>
                </a:solidFill>
                <a:latin typeface="+mn-lt"/>
                <a:cs typeface="Arial" panose="020B0604020202020204" pitchFamily="34" charset="0"/>
              </a:rPr>
              <a:t>before</a:t>
            </a:r>
            <a:r>
              <a:rPr lang="en-US" sz="1200" dirty="0">
                <a:solidFill>
                  <a:srgbClr val="2A638F"/>
                </a:solidFill>
                <a:latin typeface="+mn-lt"/>
                <a:cs typeface="Arial" panose="020B0604020202020204" pitchFamily="34" charset="0"/>
              </a:rPr>
              <a:t> delivery to Feedback Recipient.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AA317DD-3CE9-47C0-8FD1-653906184772}"/>
              </a:ext>
            </a:extLst>
          </p:cNvPr>
          <p:cNvSpPr/>
          <p:nvPr/>
        </p:nvSpPr>
        <p:spPr bwMode="auto">
          <a:xfrm>
            <a:off x="1777125" y="4026684"/>
            <a:ext cx="1743403" cy="1927888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l" defTabSz="914192" fontAlgn="auto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srgbClr val="2A638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4C8C363-8A33-494A-8764-AF7DCFF7C4BF}"/>
              </a:ext>
            </a:extLst>
          </p:cNvPr>
          <p:cNvSpPr/>
          <p:nvPr/>
        </p:nvSpPr>
        <p:spPr bwMode="auto">
          <a:xfrm>
            <a:off x="1701737" y="4026684"/>
            <a:ext cx="1743403" cy="1927888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l" defTabSz="914192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2A638F"/>
                </a:solidFill>
                <a:latin typeface="+mn-lt"/>
                <a:cs typeface="Arial" panose="020B0604020202020204" pitchFamily="34" charset="0"/>
              </a:rPr>
              <a:t>Feedback </a:t>
            </a:r>
            <a:r>
              <a:rPr lang="en-US" sz="1200" b="1" dirty="0">
                <a:solidFill>
                  <a:srgbClr val="2A638F"/>
                </a:solidFill>
                <a:latin typeface="+mn-lt"/>
                <a:cs typeface="Arial" panose="020B0604020202020204" pitchFamily="34" charset="0"/>
              </a:rPr>
              <a:t>can</a:t>
            </a:r>
            <a:r>
              <a:rPr lang="en-US" sz="1200" dirty="0">
                <a:solidFill>
                  <a:srgbClr val="2A638F"/>
                </a:solidFill>
                <a:latin typeface="+mn-lt"/>
                <a:cs typeface="Arial" panose="020B0604020202020204" pitchFamily="34" charset="0"/>
              </a:rPr>
              <a:t> be nominated for recognition of performance excellence.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9BBAEAB2-0DB1-4C63-831C-D1F379E40AB1}"/>
              </a:ext>
            </a:extLst>
          </p:cNvPr>
          <p:cNvSpPr/>
          <p:nvPr/>
        </p:nvSpPr>
        <p:spPr bwMode="auto">
          <a:xfrm>
            <a:off x="595501" y="3964321"/>
            <a:ext cx="2892019" cy="1985487"/>
          </a:xfrm>
          <a:prstGeom prst="rect">
            <a:avLst/>
          </a:prstGeom>
          <a:solidFill>
            <a:schemeClr val="bg2">
              <a:lumMod val="75000"/>
              <a:alpha val="10000"/>
            </a:schemeClr>
          </a:solidFill>
          <a:ln w="12700" cap="flat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t" anchorCtr="1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endParaRPr lang="en-US" sz="3200" dirty="0">
              <a:solidFill>
                <a:srgbClr val="002060"/>
              </a:solidFill>
              <a:latin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753C282-F684-44DD-A974-DA2D898DF227}"/>
              </a:ext>
            </a:extLst>
          </p:cNvPr>
          <p:cNvGrpSpPr/>
          <p:nvPr/>
        </p:nvGrpSpPr>
        <p:grpSpPr>
          <a:xfrm>
            <a:off x="3948873" y="2574453"/>
            <a:ext cx="7419279" cy="3219549"/>
            <a:chOff x="3948873" y="2747315"/>
            <a:chExt cx="7419279" cy="3219549"/>
          </a:xfrm>
        </p:grpSpPr>
        <p:sp>
          <p:nvSpPr>
            <p:cNvPr id="10" name="Flowchart: Decision 9">
              <a:extLst>
                <a:ext uri="{FF2B5EF4-FFF2-40B4-BE49-F238E27FC236}">
                  <a16:creationId xmlns:a16="http://schemas.microsoft.com/office/drawing/2014/main" id="{2079E7E7-86DD-47E6-B114-256755DE4012}"/>
                </a:ext>
              </a:extLst>
            </p:cNvPr>
            <p:cNvSpPr/>
            <p:nvPr/>
          </p:nvSpPr>
          <p:spPr bwMode="auto">
            <a:xfrm>
              <a:off x="3948873" y="4427071"/>
              <a:ext cx="2190989" cy="857445"/>
            </a:xfrm>
            <a:prstGeom prst="flowChartDecision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i="0" u="none" strike="noStrike" cap="none" normalizeH="0" baseline="0" dirty="0">
                  <a:effectLst/>
                  <a:latin typeface="+mn-lt"/>
                  <a:cs typeface="Arial" panose="020B0604020202020204" pitchFamily="34" charset="0"/>
                </a:rPr>
                <a:t>Nominated for Spotlight  recognition?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F091BCF9-AED8-4F41-9A39-78EA04BF4FC5}"/>
                </a:ext>
              </a:extLst>
            </p:cNvPr>
            <p:cNvCxnSpPr>
              <a:cxnSpLocks/>
              <a:stCxn id="10" idx="2"/>
              <a:endCxn id="50" idx="0"/>
            </p:cNvCxnSpPr>
            <p:nvPr/>
          </p:nvCxnSpPr>
          <p:spPr bwMode="auto">
            <a:xfrm>
              <a:off x="5044368" y="5284516"/>
              <a:ext cx="0" cy="289827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50" name="Flowchart: Terminator 49">
              <a:extLst>
                <a:ext uri="{FF2B5EF4-FFF2-40B4-BE49-F238E27FC236}">
                  <a16:creationId xmlns:a16="http://schemas.microsoft.com/office/drawing/2014/main" id="{8CE265B0-0E37-4BE4-AEE1-62303CCF35F8}"/>
                </a:ext>
              </a:extLst>
            </p:cNvPr>
            <p:cNvSpPr/>
            <p:nvPr/>
          </p:nvSpPr>
          <p:spPr bwMode="auto">
            <a:xfrm>
              <a:off x="4403527" y="5574343"/>
              <a:ext cx="1281682" cy="392521"/>
            </a:xfrm>
            <a:prstGeom prst="flowChartTerminator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i="0" u="none" strike="noStrike" cap="none" normalizeH="0" baseline="0" dirty="0">
                  <a:ln>
                    <a:noFill/>
                  </a:ln>
                  <a:effectLst/>
                  <a:latin typeface="+mn-lt"/>
                  <a:cs typeface="Arial" panose="020B0604020202020204" pitchFamily="34" charset="0"/>
                </a:rPr>
                <a:t>End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A7E87EB-19DB-4FF3-AA39-010D3004D6A5}"/>
                </a:ext>
              </a:extLst>
            </p:cNvPr>
            <p:cNvSpPr txBox="1"/>
            <p:nvPr/>
          </p:nvSpPr>
          <p:spPr bwMode="ltGray">
            <a:xfrm>
              <a:off x="4926614" y="5240584"/>
              <a:ext cx="618477" cy="310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19" tIns="45710" rIns="91419" bIns="45710" rtlCol="0" anchor="t" anchorCtr="0">
              <a:noAutofit/>
            </a:bodyPr>
            <a:lstStyle/>
            <a:p>
              <a:pPr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dirty="0">
                  <a:latin typeface="+mn-lt"/>
                  <a:cs typeface="Arial" panose="020B0604020202020204" pitchFamily="34" charset="0"/>
                </a:rPr>
                <a:t>No</a:t>
              </a: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A7130E96-FD32-416C-BA5B-A84F9B8AA3B9}"/>
                </a:ext>
              </a:extLst>
            </p:cNvPr>
            <p:cNvCxnSpPr>
              <a:cxnSpLocks/>
              <a:stCxn id="10" idx="3"/>
              <a:endCxn id="62" idx="1"/>
            </p:cNvCxnSpPr>
            <p:nvPr/>
          </p:nvCxnSpPr>
          <p:spPr bwMode="auto">
            <a:xfrm>
              <a:off x="6139862" y="4855794"/>
              <a:ext cx="816370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61" name="Flowchart: Terminator 60">
              <a:extLst>
                <a:ext uri="{FF2B5EF4-FFF2-40B4-BE49-F238E27FC236}">
                  <a16:creationId xmlns:a16="http://schemas.microsoft.com/office/drawing/2014/main" id="{3219291C-0542-4CBA-9150-B2B7302D00ED}"/>
                </a:ext>
              </a:extLst>
            </p:cNvPr>
            <p:cNvSpPr/>
            <p:nvPr/>
          </p:nvSpPr>
          <p:spPr bwMode="auto">
            <a:xfrm>
              <a:off x="10086470" y="4659532"/>
              <a:ext cx="1281682" cy="392521"/>
            </a:xfrm>
            <a:prstGeom prst="flowChartTerminator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i="0" u="none" strike="noStrike" cap="none" normalizeH="0" baseline="0" dirty="0">
                  <a:ln>
                    <a:noFill/>
                  </a:ln>
                  <a:effectLst/>
                  <a:latin typeface="+mn-lt"/>
                  <a:cs typeface="Arial" panose="020B0604020202020204" pitchFamily="34" charset="0"/>
                </a:rPr>
                <a:t>Recognition</a:t>
              </a:r>
              <a:br>
                <a:rPr kumimoji="0" lang="en-US" sz="1400" i="0" u="none" strike="noStrike" cap="none" normalizeH="0" baseline="0" dirty="0">
                  <a:ln>
                    <a:noFill/>
                  </a:ln>
                  <a:effectLst/>
                  <a:latin typeface="+mn-lt"/>
                  <a:cs typeface="Arial" panose="020B0604020202020204" pitchFamily="34" charset="0"/>
                </a:rPr>
              </a:br>
              <a:r>
                <a:rPr kumimoji="0" lang="en-US" sz="1400" i="0" u="none" strike="noStrike" cap="none" normalizeH="0" baseline="0" dirty="0">
                  <a:ln>
                    <a:noFill/>
                  </a:ln>
                  <a:effectLst/>
                  <a:latin typeface="+mn-lt"/>
                  <a:cs typeface="Arial" panose="020B0604020202020204" pitchFamily="34" charset="0"/>
                </a:rPr>
                <a:t>  Published**</a:t>
              </a:r>
            </a:p>
          </p:txBody>
        </p:sp>
        <p:sp>
          <p:nvSpPr>
            <p:cNvPr id="62" name="Flowchart: Decision 61">
              <a:extLst>
                <a:ext uri="{FF2B5EF4-FFF2-40B4-BE49-F238E27FC236}">
                  <a16:creationId xmlns:a16="http://schemas.microsoft.com/office/drawing/2014/main" id="{72DAB85D-1876-416B-9219-D07C1CB4ECCD}"/>
                </a:ext>
              </a:extLst>
            </p:cNvPr>
            <p:cNvSpPr/>
            <p:nvPr/>
          </p:nvSpPr>
          <p:spPr bwMode="auto">
            <a:xfrm>
              <a:off x="6956232" y="4427072"/>
              <a:ext cx="2087933" cy="857444"/>
            </a:xfrm>
            <a:prstGeom prst="flowChartDecision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i="0" u="none" strike="noStrike" cap="none" normalizeH="0" baseline="0" dirty="0">
                  <a:effectLst/>
                  <a:latin typeface="+mn-lt"/>
                  <a:cs typeface="Arial" panose="020B0604020202020204" pitchFamily="34" charset="0"/>
                </a:rPr>
                <a:t>Nomination Reviewed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B424AA6-D35B-4DF8-AEFF-FE005B4B42EF}"/>
                </a:ext>
              </a:extLst>
            </p:cNvPr>
            <p:cNvSpPr txBox="1"/>
            <p:nvPr/>
          </p:nvSpPr>
          <p:spPr bwMode="ltGray">
            <a:xfrm>
              <a:off x="5927878" y="4611724"/>
              <a:ext cx="618477" cy="310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19" tIns="45710" rIns="91419" bIns="45710" rtlCol="0" anchor="t" anchorCtr="0">
              <a:noAutofit/>
            </a:bodyPr>
            <a:lstStyle/>
            <a:p>
              <a:pPr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dirty="0">
                  <a:latin typeface="+mn-lt"/>
                  <a:cs typeface="Arial" panose="020B0604020202020204" pitchFamily="34" charset="0"/>
                </a:rPr>
                <a:t>Yes</a:t>
              </a:r>
            </a:p>
          </p:txBody>
        </p:sp>
        <p:sp>
          <p:nvSpPr>
            <p:cNvPr id="64" name="Flowchart: Terminator 63">
              <a:extLst>
                <a:ext uri="{FF2B5EF4-FFF2-40B4-BE49-F238E27FC236}">
                  <a16:creationId xmlns:a16="http://schemas.microsoft.com/office/drawing/2014/main" id="{685EBF22-1688-4DDF-A9A1-EDE97280132F}"/>
                </a:ext>
              </a:extLst>
            </p:cNvPr>
            <p:cNvSpPr/>
            <p:nvPr/>
          </p:nvSpPr>
          <p:spPr bwMode="auto">
            <a:xfrm>
              <a:off x="7360203" y="5574343"/>
              <a:ext cx="1281682" cy="392521"/>
            </a:xfrm>
            <a:prstGeom prst="flowChartTerminator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i="0" u="none" strike="noStrike" cap="none" normalizeH="0" baseline="0" dirty="0">
                  <a:ln>
                    <a:noFill/>
                  </a:ln>
                  <a:effectLst/>
                  <a:latin typeface="+mn-lt"/>
                  <a:cs typeface="Arial" panose="020B0604020202020204" pitchFamily="34" charset="0"/>
                </a:rPr>
                <a:t>End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16851C3-88C0-4399-82A7-C6E44D0795AC}"/>
                </a:ext>
              </a:extLst>
            </p:cNvPr>
            <p:cNvSpPr txBox="1"/>
            <p:nvPr/>
          </p:nvSpPr>
          <p:spPr bwMode="ltGray">
            <a:xfrm>
              <a:off x="7912103" y="5240584"/>
              <a:ext cx="954247" cy="310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19" tIns="45710" rIns="91419" bIns="45710" rtlCol="0" anchor="t" anchorCtr="0">
              <a:noAutofit/>
            </a:bodyPr>
            <a:lstStyle/>
            <a:p>
              <a:pPr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dirty="0">
                  <a:latin typeface="+mn-lt"/>
                  <a:cs typeface="Arial" panose="020B0604020202020204" pitchFamily="34" charset="0"/>
                </a:rPr>
                <a:t>Declined</a:t>
              </a:r>
            </a:p>
          </p:txBody>
        </p: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7B25256A-FF3D-44B7-BA57-A63973911273}"/>
                </a:ext>
              </a:extLst>
            </p:cNvPr>
            <p:cNvCxnSpPr>
              <a:cxnSpLocks/>
              <a:stCxn id="62" idx="2"/>
              <a:endCxn id="64" idx="0"/>
            </p:cNvCxnSpPr>
            <p:nvPr/>
          </p:nvCxnSpPr>
          <p:spPr bwMode="auto">
            <a:xfrm>
              <a:off x="8000199" y="5284516"/>
              <a:ext cx="845" cy="289827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1E5581AA-DFD1-4D00-83D1-C3926142BA3B}"/>
                </a:ext>
              </a:extLst>
            </p:cNvPr>
            <p:cNvSpPr txBox="1"/>
            <p:nvPr/>
          </p:nvSpPr>
          <p:spPr bwMode="ltGray">
            <a:xfrm>
              <a:off x="8880380" y="4611724"/>
              <a:ext cx="954247" cy="310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19" tIns="45710" rIns="91419" bIns="45710" rtlCol="0" anchor="t" anchorCtr="0">
              <a:noAutofit/>
            </a:bodyPr>
            <a:lstStyle/>
            <a:p>
              <a:pPr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dirty="0">
                  <a:latin typeface="+mn-lt"/>
                  <a:cs typeface="Arial" panose="020B0604020202020204" pitchFamily="34" charset="0"/>
                </a:rPr>
                <a:t>Accepted</a:t>
              </a:r>
            </a:p>
          </p:txBody>
        </p: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953E4155-6953-497E-A8F4-70267CF95C02}"/>
                </a:ext>
              </a:extLst>
            </p:cNvPr>
            <p:cNvCxnSpPr>
              <a:cxnSpLocks/>
              <a:stCxn id="62" idx="3"/>
              <a:endCxn id="61" idx="1"/>
            </p:cNvCxnSpPr>
            <p:nvPr/>
          </p:nvCxnSpPr>
          <p:spPr bwMode="auto">
            <a:xfrm flipV="1">
              <a:off x="9044165" y="4855793"/>
              <a:ext cx="1042305" cy="1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73" name="Connector: Elbow 72">
              <a:extLst>
                <a:ext uri="{FF2B5EF4-FFF2-40B4-BE49-F238E27FC236}">
                  <a16:creationId xmlns:a16="http://schemas.microsoft.com/office/drawing/2014/main" id="{78E33B69-BDBD-4381-A109-B4F99753470B}"/>
                </a:ext>
              </a:extLst>
            </p:cNvPr>
            <p:cNvCxnSpPr>
              <a:cxnSpLocks/>
              <a:endCxn id="10" idx="0"/>
            </p:cNvCxnSpPr>
            <p:nvPr/>
          </p:nvCxnSpPr>
          <p:spPr bwMode="auto">
            <a:xfrm rot="5400000">
              <a:off x="4842518" y="2949166"/>
              <a:ext cx="1679755" cy="1276054"/>
            </a:xfrm>
            <a:prstGeom prst="bentConnector3">
              <a:avLst>
                <a:gd name="adj1" fmla="val 89289"/>
              </a:avLst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39026AAE-78CB-4994-9F06-0D842E24AD65}"/>
              </a:ext>
            </a:extLst>
          </p:cNvPr>
          <p:cNvGrpSpPr/>
          <p:nvPr/>
        </p:nvGrpSpPr>
        <p:grpSpPr>
          <a:xfrm>
            <a:off x="3777575" y="1886162"/>
            <a:ext cx="2740112" cy="2072783"/>
            <a:chOff x="3777575" y="2059024"/>
            <a:chExt cx="2740112" cy="2072783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08F03F29-7972-4477-8B8D-E85C288E5751}"/>
                </a:ext>
              </a:extLst>
            </p:cNvPr>
            <p:cNvSpPr txBox="1"/>
            <p:nvPr/>
          </p:nvSpPr>
          <p:spPr bwMode="ltGray">
            <a:xfrm>
              <a:off x="5899210" y="2495236"/>
              <a:ext cx="618477" cy="325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19" tIns="45710" rIns="91419" bIns="45710" rtlCol="0" anchor="t" anchorCtr="0">
              <a:noAutofit/>
            </a:bodyPr>
            <a:lstStyle/>
            <a:p>
              <a:pPr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dirty="0">
                  <a:latin typeface="+mn-lt"/>
                  <a:cs typeface="Arial" panose="020B0604020202020204" pitchFamily="34" charset="0"/>
                </a:rPr>
                <a:t>No</a:t>
              </a:r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6ADCCDD4-2F3E-4C19-B099-BF4C9E6F57DB}"/>
                </a:ext>
              </a:extLst>
            </p:cNvPr>
            <p:cNvGrpSpPr/>
            <p:nvPr/>
          </p:nvGrpSpPr>
          <p:grpSpPr>
            <a:xfrm>
              <a:off x="3777575" y="2059024"/>
              <a:ext cx="2362281" cy="2072783"/>
              <a:chOff x="3777575" y="2059024"/>
              <a:chExt cx="2362281" cy="2072783"/>
            </a:xfrm>
          </p:grpSpPr>
          <p:sp>
            <p:nvSpPr>
              <p:cNvPr id="13" name="Flowchart: Decision 12">
                <a:extLst>
                  <a:ext uri="{FF2B5EF4-FFF2-40B4-BE49-F238E27FC236}">
                    <a16:creationId xmlns:a16="http://schemas.microsoft.com/office/drawing/2014/main" id="{22EDB6F7-E8E3-4275-B101-AC237735F64A}"/>
                  </a:ext>
                </a:extLst>
              </p:cNvPr>
              <p:cNvSpPr/>
              <p:nvPr/>
            </p:nvSpPr>
            <p:spPr bwMode="auto">
              <a:xfrm>
                <a:off x="3777575" y="2403936"/>
                <a:ext cx="2362281" cy="673080"/>
              </a:xfrm>
              <a:prstGeom prst="flowChartDecision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i="0" u="none" strike="noStrike" cap="none" normalizeH="0" baseline="0" dirty="0">
                    <a:ln>
                      <a:noFill/>
                    </a:ln>
                    <a:effectLst/>
                    <a:latin typeface="+mn-lt"/>
                  </a:rPr>
                  <a:t>Inappropriate</a:t>
                </a:r>
              </a:p>
              <a:p>
                <a:pPr marL="0" marR="0" indent="0" algn="ctr" defTabSz="9144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400" dirty="0">
                    <a:latin typeface="+mn-lt"/>
                  </a:rPr>
                  <a:t>Language</a:t>
                </a:r>
                <a:r>
                  <a:rPr lang="en-US" sz="1400" b="1" baseline="30000" dirty="0">
                    <a:solidFill>
                      <a:srgbClr val="009900"/>
                    </a:solidFill>
                    <a:latin typeface="+mn-lt"/>
                  </a:rPr>
                  <a:t>1</a:t>
                </a:r>
                <a:r>
                  <a:rPr lang="en-US" sz="1400" dirty="0">
                    <a:latin typeface="+mn-lt"/>
                  </a:rPr>
                  <a:t>?</a:t>
                </a:r>
                <a:endParaRPr kumimoji="0" lang="en-US" sz="1400" i="0" u="none" strike="noStrike" cap="none" normalizeH="0" baseline="0" dirty="0">
                  <a:ln>
                    <a:noFill/>
                  </a:ln>
                  <a:effectLst/>
                  <a:latin typeface="+mn-lt"/>
                </a:endParaRP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E34777E3-D905-452F-897E-9D9F837E58DD}"/>
                  </a:ext>
                </a:extLst>
              </p:cNvPr>
              <p:cNvSpPr txBox="1"/>
              <p:nvPr/>
            </p:nvSpPr>
            <p:spPr bwMode="ltGray">
              <a:xfrm>
                <a:off x="4879002" y="3004657"/>
                <a:ext cx="618477" cy="3253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91419" tIns="45710" rIns="91419" bIns="45710" rtlCol="0" anchor="t" anchorCtr="0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400" dirty="0">
                    <a:latin typeface="+mn-lt"/>
                    <a:cs typeface="Arial" panose="020B0604020202020204" pitchFamily="34" charset="0"/>
                  </a:rPr>
                  <a:t>Yes</a:t>
                </a:r>
              </a:p>
            </p:txBody>
          </p:sp>
          <p:sp>
            <p:nvSpPr>
              <p:cNvPr id="93" name="Flowchart: Predefined Process 92">
                <a:extLst>
                  <a:ext uri="{FF2B5EF4-FFF2-40B4-BE49-F238E27FC236}">
                    <a16:creationId xmlns:a16="http://schemas.microsoft.com/office/drawing/2014/main" id="{22BD4E86-BA4D-4E11-829A-383F307E3AEA}"/>
                  </a:ext>
                </a:extLst>
              </p:cNvPr>
              <p:cNvSpPr/>
              <p:nvPr/>
            </p:nvSpPr>
            <p:spPr bwMode="auto">
              <a:xfrm>
                <a:off x="4268691" y="3257124"/>
                <a:ext cx="1376543" cy="431528"/>
              </a:xfrm>
              <a:prstGeom prst="flowChartPredefinedProcess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i="0" u="none" strike="noStrike" cap="none" normalizeH="0" baseline="0" dirty="0">
                    <a:ln>
                      <a:noFill/>
                    </a:ln>
                    <a:effectLst/>
                    <a:latin typeface="+mn-lt"/>
                  </a:rPr>
                  <a:t>Email notification</a:t>
                </a:r>
              </a:p>
            </p:txBody>
          </p:sp>
          <p:sp>
            <p:nvSpPr>
              <p:cNvPr id="94" name="Flowchart: Terminator 93">
                <a:extLst>
                  <a:ext uri="{FF2B5EF4-FFF2-40B4-BE49-F238E27FC236}">
                    <a16:creationId xmlns:a16="http://schemas.microsoft.com/office/drawing/2014/main" id="{5CE6B1A6-1053-4192-AEBF-42EB7CA08CD8}"/>
                  </a:ext>
                </a:extLst>
              </p:cNvPr>
              <p:cNvSpPr/>
              <p:nvPr/>
            </p:nvSpPr>
            <p:spPr bwMode="auto">
              <a:xfrm>
                <a:off x="4549310" y="3859813"/>
                <a:ext cx="815303" cy="271994"/>
              </a:xfrm>
              <a:prstGeom prst="flowChartTerminator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i="0" u="none" strike="noStrike" cap="none" normalizeH="0" baseline="0" dirty="0">
                    <a:ln>
                      <a:noFill/>
                    </a:ln>
                    <a:effectLst/>
                    <a:latin typeface="+mn-lt"/>
                    <a:cs typeface="Arial" panose="020B0604020202020204" pitchFamily="34" charset="0"/>
                  </a:rPr>
                  <a:t>End</a:t>
                </a:r>
              </a:p>
            </p:txBody>
          </p:sp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A5A65CBF-01F7-4EFC-8730-90AF8326EE0D}"/>
                  </a:ext>
                </a:extLst>
              </p:cNvPr>
              <p:cNvCxnSpPr>
                <a:cxnSpLocks/>
                <a:stCxn id="13" idx="2"/>
                <a:endCxn id="93" idx="0"/>
              </p:cNvCxnSpPr>
              <p:nvPr/>
            </p:nvCxnSpPr>
            <p:spPr bwMode="auto">
              <a:xfrm flipH="1">
                <a:off x="4956963" y="3077016"/>
                <a:ext cx="1753" cy="180108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00" name="Straight Arrow Connector 99">
                <a:extLst>
                  <a:ext uri="{FF2B5EF4-FFF2-40B4-BE49-F238E27FC236}">
                    <a16:creationId xmlns:a16="http://schemas.microsoft.com/office/drawing/2014/main" id="{8D62E0CF-C4D2-4ADF-8282-602475457BA6}"/>
                  </a:ext>
                </a:extLst>
              </p:cNvPr>
              <p:cNvCxnSpPr>
                <a:cxnSpLocks/>
                <a:stCxn id="93" idx="2"/>
                <a:endCxn id="94" idx="0"/>
              </p:cNvCxnSpPr>
              <p:nvPr/>
            </p:nvCxnSpPr>
            <p:spPr bwMode="auto">
              <a:xfrm flipH="1">
                <a:off x="4956962" y="3688652"/>
                <a:ext cx="1" cy="171161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92" name="Flowchart: Process 91">
                <a:extLst>
                  <a:ext uri="{FF2B5EF4-FFF2-40B4-BE49-F238E27FC236}">
                    <a16:creationId xmlns:a16="http://schemas.microsoft.com/office/drawing/2014/main" id="{48F03EA0-4F52-4F50-91AD-20A2F416E045}"/>
                  </a:ext>
                </a:extLst>
              </p:cNvPr>
              <p:cNvSpPr/>
              <p:nvPr/>
            </p:nvSpPr>
            <p:spPr bwMode="auto">
              <a:xfrm>
                <a:off x="4090508" y="2059024"/>
                <a:ext cx="1732905" cy="224719"/>
              </a:xfrm>
              <a:prstGeom prst="flowChartProcess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i="0" u="none" strike="noStrike" cap="none" normalizeH="0" baseline="0" dirty="0">
                    <a:ln>
                      <a:noFill/>
                    </a:ln>
                    <a:effectLst/>
                    <a:latin typeface="+mn-lt"/>
                  </a:rPr>
                  <a:t>Submit Snap Content</a:t>
                </a:r>
              </a:p>
            </p:txBody>
          </p:sp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826C217B-6885-473E-8979-88C6EF45810B}"/>
                  </a:ext>
                </a:extLst>
              </p:cNvPr>
              <p:cNvCxnSpPr>
                <a:cxnSpLocks/>
                <a:stCxn id="92" idx="2"/>
                <a:endCxn id="13" idx="0"/>
              </p:cNvCxnSpPr>
              <p:nvPr/>
            </p:nvCxnSpPr>
            <p:spPr bwMode="auto">
              <a:xfrm>
                <a:off x="4956961" y="2283743"/>
                <a:ext cx="1755" cy="120193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A9513A0-A938-45EC-B11B-097898F1F537}"/>
              </a:ext>
            </a:extLst>
          </p:cNvPr>
          <p:cNvGrpSpPr/>
          <p:nvPr/>
        </p:nvGrpSpPr>
        <p:grpSpPr>
          <a:xfrm>
            <a:off x="8473702" y="2285873"/>
            <a:ext cx="1614635" cy="1445656"/>
            <a:chOff x="8473702" y="2458735"/>
            <a:chExt cx="1614635" cy="1445656"/>
          </a:xfrm>
        </p:grpSpPr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15D1AE83-20E9-4F66-B47C-449B9D344A99}"/>
                </a:ext>
              </a:extLst>
            </p:cNvPr>
            <p:cNvCxnSpPr>
              <a:cxnSpLocks/>
              <a:stCxn id="91" idx="3"/>
              <a:endCxn id="33" idx="1"/>
            </p:cNvCxnSpPr>
            <p:nvPr/>
          </p:nvCxnSpPr>
          <p:spPr bwMode="auto">
            <a:xfrm flipV="1">
              <a:off x="9391547" y="2733958"/>
              <a:ext cx="696790" cy="454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3F3E757D-3AA8-4DED-B3AA-F9BA72C59DF3}"/>
                </a:ext>
              </a:extLst>
            </p:cNvPr>
            <p:cNvGrpSpPr/>
            <p:nvPr/>
          </p:nvGrpSpPr>
          <p:grpSpPr>
            <a:xfrm>
              <a:off x="8473702" y="2458735"/>
              <a:ext cx="1331676" cy="1445656"/>
              <a:chOff x="8473702" y="2458735"/>
              <a:chExt cx="1331676" cy="1445656"/>
            </a:xfrm>
          </p:grpSpPr>
          <p:sp>
            <p:nvSpPr>
              <p:cNvPr id="91" name="Flowchart: Decision 90">
                <a:extLst>
                  <a:ext uri="{FF2B5EF4-FFF2-40B4-BE49-F238E27FC236}">
                    <a16:creationId xmlns:a16="http://schemas.microsoft.com/office/drawing/2014/main" id="{54112838-178B-4E3C-989A-4A2494A7F447}"/>
                  </a:ext>
                </a:extLst>
              </p:cNvPr>
              <p:cNvSpPr/>
              <p:nvPr/>
            </p:nvSpPr>
            <p:spPr bwMode="auto">
              <a:xfrm>
                <a:off x="8483990" y="2458735"/>
                <a:ext cx="907557" cy="559542"/>
              </a:xfrm>
              <a:prstGeom prst="flowChartDecision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rm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00" i="0" u="none" strike="noStrike" cap="none" normalizeH="0" baseline="0" dirty="0">
                  <a:effectLst/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97492ABC-E4D3-4D34-9B38-A0DB184C11BD}"/>
                  </a:ext>
                </a:extLst>
              </p:cNvPr>
              <p:cNvSpPr txBox="1"/>
              <p:nvPr/>
            </p:nvSpPr>
            <p:spPr bwMode="ltGray">
              <a:xfrm>
                <a:off x="8560679" y="2603880"/>
                <a:ext cx="771791" cy="2564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91419" tIns="45710" rIns="91419" bIns="45710" rtlCol="0" anchor="t" anchorCtr="0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400" dirty="0">
                    <a:latin typeface="+mn-lt"/>
                    <a:cs typeface="Arial" panose="020B0604020202020204" pitchFamily="34" charset="0"/>
                  </a:rPr>
                  <a:t>Shared?</a:t>
                </a:r>
              </a:p>
            </p:txBody>
          </p:sp>
          <p:cxnSp>
            <p:nvCxnSpPr>
              <p:cNvPr id="109" name="Straight Arrow Connector 108">
                <a:extLst>
                  <a:ext uri="{FF2B5EF4-FFF2-40B4-BE49-F238E27FC236}">
                    <a16:creationId xmlns:a16="http://schemas.microsoft.com/office/drawing/2014/main" id="{C09CD015-AF27-4237-8BF4-30184FA6969A}"/>
                  </a:ext>
                </a:extLst>
              </p:cNvPr>
              <p:cNvCxnSpPr>
                <a:cxnSpLocks/>
                <a:endCxn id="80" idx="0"/>
              </p:cNvCxnSpPr>
              <p:nvPr/>
            </p:nvCxnSpPr>
            <p:spPr bwMode="auto">
              <a:xfrm>
                <a:off x="8940686" y="3018277"/>
                <a:ext cx="0" cy="234738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5FEACD80-8575-45E7-9740-2EC7753B0F22}"/>
                  </a:ext>
                </a:extLst>
              </p:cNvPr>
              <p:cNvSpPr txBox="1"/>
              <p:nvPr/>
            </p:nvSpPr>
            <p:spPr bwMode="ltGray">
              <a:xfrm>
                <a:off x="9186901" y="2510359"/>
                <a:ext cx="618477" cy="3101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91419" tIns="45710" rIns="91419" bIns="45710" rtlCol="0" anchor="t" anchorCtr="0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400" dirty="0">
                    <a:latin typeface="+mn-lt"/>
                    <a:cs typeface="Arial" panose="020B0604020202020204" pitchFamily="34" charset="0"/>
                  </a:rPr>
                  <a:t>Yes</a:t>
                </a:r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42F7C0C7-CFE8-4788-B8E1-AF87866A9ACA}"/>
                  </a:ext>
                </a:extLst>
              </p:cNvPr>
              <p:cNvSpPr txBox="1"/>
              <p:nvPr/>
            </p:nvSpPr>
            <p:spPr bwMode="ltGray">
              <a:xfrm>
                <a:off x="8784596" y="2951434"/>
                <a:ext cx="618477" cy="3101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91419" tIns="45710" rIns="91419" bIns="45710" rtlCol="0" anchor="t" anchorCtr="0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400" dirty="0">
                    <a:latin typeface="+mn-lt"/>
                    <a:cs typeface="Arial" panose="020B0604020202020204" pitchFamily="34" charset="0"/>
                  </a:rPr>
                  <a:t>No</a:t>
                </a:r>
              </a:p>
            </p:txBody>
          </p:sp>
          <p:sp>
            <p:nvSpPr>
              <p:cNvPr id="80" name="Flowchart: Predefined Process 79">
                <a:extLst>
                  <a:ext uri="{FF2B5EF4-FFF2-40B4-BE49-F238E27FC236}">
                    <a16:creationId xmlns:a16="http://schemas.microsoft.com/office/drawing/2014/main" id="{6A7DCEA1-19C8-4AA3-AF48-98816D06E9CC}"/>
                  </a:ext>
                </a:extLst>
              </p:cNvPr>
              <p:cNvSpPr/>
              <p:nvPr/>
            </p:nvSpPr>
            <p:spPr bwMode="auto">
              <a:xfrm>
                <a:off x="8473702" y="3253015"/>
                <a:ext cx="933967" cy="651376"/>
              </a:xfrm>
              <a:prstGeom prst="flowChartPredefinedProcess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i="0" u="none" strike="noStrike" cap="none" normalizeH="0" baseline="0" dirty="0">
                    <a:ln>
                      <a:noFill/>
                    </a:ln>
                    <a:effectLst/>
                    <a:latin typeface="+mn-lt"/>
                  </a:rPr>
                  <a:t>Hold until Shared</a:t>
                </a:r>
              </a:p>
            </p:txBody>
          </p:sp>
          <p:cxnSp>
            <p:nvCxnSpPr>
              <p:cNvPr id="110" name="Connector: Elbow 109">
                <a:extLst>
                  <a:ext uri="{FF2B5EF4-FFF2-40B4-BE49-F238E27FC236}">
                    <a16:creationId xmlns:a16="http://schemas.microsoft.com/office/drawing/2014/main" id="{C39D8A26-5E42-4DC0-9C0E-A56D143BFD90}"/>
                  </a:ext>
                </a:extLst>
              </p:cNvPr>
              <p:cNvCxnSpPr>
                <a:cxnSpLocks/>
                <a:stCxn id="80" idx="3"/>
              </p:cNvCxnSpPr>
              <p:nvPr/>
            </p:nvCxnSpPr>
            <p:spPr bwMode="auto">
              <a:xfrm flipV="1">
                <a:off x="9407669" y="2738506"/>
                <a:ext cx="262251" cy="840197"/>
              </a:xfrm>
              <a:prstGeom prst="bentConnector2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0A2BD642-F1B9-4A37-9052-F49E5D8C9F0D}"/>
              </a:ext>
            </a:extLst>
          </p:cNvPr>
          <p:cNvSpPr/>
          <p:nvPr/>
        </p:nvSpPr>
        <p:spPr bwMode="auto">
          <a:xfrm>
            <a:off x="508000" y="6063284"/>
            <a:ext cx="3440873" cy="215109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DF10667-3DA0-4FDD-B5EF-84CBF67FDF25}"/>
              </a:ext>
            </a:extLst>
          </p:cNvPr>
          <p:cNvSpPr txBox="1"/>
          <p:nvPr/>
        </p:nvSpPr>
        <p:spPr bwMode="ltGray">
          <a:xfrm>
            <a:off x="612197" y="6009845"/>
            <a:ext cx="5037092" cy="289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baseline="30000" dirty="0">
                <a:solidFill>
                  <a:srgbClr val="009900"/>
                </a:solidFill>
                <a:latin typeface="+mn-lt"/>
                <a:cs typeface="Arial" panose="020B0604020202020204" pitchFamily="34" charset="0"/>
              </a:rPr>
              <a:t>1</a:t>
            </a:r>
            <a:r>
              <a:rPr lang="en-US" sz="1600" dirty="0">
                <a:latin typeface="+mn-lt"/>
                <a:cs typeface="Arial" panose="020B0604020202020204" pitchFamily="34" charset="0"/>
              </a:rPr>
              <a:t>Automatic, built-in dictionary of 400+ unacceptable words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D2B609B-0BF2-43D1-A455-F5C87D468BCB}"/>
              </a:ext>
            </a:extLst>
          </p:cNvPr>
          <p:cNvSpPr txBox="1"/>
          <p:nvPr/>
        </p:nvSpPr>
        <p:spPr bwMode="ltGray">
          <a:xfrm>
            <a:off x="6401186" y="6016927"/>
            <a:ext cx="5037092" cy="289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baseline="30000" dirty="0">
                <a:solidFill>
                  <a:srgbClr val="009900"/>
                </a:solidFill>
                <a:latin typeface="+mn-lt"/>
                <a:cs typeface="Arial" panose="020B0604020202020204" pitchFamily="34" charset="0"/>
              </a:rPr>
              <a:t>2</a:t>
            </a:r>
            <a:r>
              <a:rPr lang="en-US" sz="1600" dirty="0">
                <a:latin typeface="+mn-lt"/>
                <a:cs typeface="Arial" panose="020B0604020202020204" pitchFamily="34" charset="0"/>
              </a:rPr>
              <a:t>Administrator configurable organization-specific criteria</a:t>
            </a:r>
          </a:p>
        </p:txBody>
      </p:sp>
    </p:spTree>
    <p:extLst>
      <p:ext uri="{BB962C8B-B14F-4D97-AF65-F5344CB8AC3E}">
        <p14:creationId xmlns:p14="http://schemas.microsoft.com/office/powerpoint/2010/main" val="239782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4" grpId="0"/>
      <p:bldP spid="56" grpId="0"/>
      <p:bldP spid="57" grpId="0" animBg="1"/>
      <p:bldP spid="58" grpId="0" animBg="1"/>
      <p:bldP spid="59" grpId="0" animBg="1"/>
      <p:bldP spid="67" grpId="0" animBg="1"/>
      <p:bldP spid="47" grpId="0" animBg="1"/>
      <p:bldP spid="51" grpId="0" animBg="1"/>
      <p:bldP spid="54" grpId="0" animBg="1"/>
      <p:bldP spid="53" grpId="0" animBg="1"/>
      <p:bldP spid="55" grpId="0" animBg="1"/>
      <p:bldP spid="52" grpId="0" animBg="1"/>
      <p:bldP spid="74" grpId="0"/>
      <p:bldP spid="7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E3AB84-F4E3-4A68-9AB3-B19CFC1D7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352" y="1190269"/>
            <a:ext cx="5849492" cy="4991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Confirming Snap Email (When Snap is shared with Recipient)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CC3031-BDE5-4EC8-A6E6-E25DA550A634}"/>
              </a:ext>
            </a:extLst>
          </p:cNvPr>
          <p:cNvSpPr txBox="1"/>
          <p:nvPr/>
        </p:nvSpPr>
        <p:spPr bwMode="ltGray">
          <a:xfrm>
            <a:off x="6829425" y="3598251"/>
            <a:ext cx="4462463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Details about the feedback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8FA7F1D-6B6D-4E58-8961-670A3393EB11}"/>
              </a:ext>
            </a:extLst>
          </p:cNvPr>
          <p:cNvCxnSpPr>
            <a:cxnSpLocks/>
            <a:stCxn id="36" idx="1"/>
          </p:cNvCxnSpPr>
          <p:nvPr/>
        </p:nvCxnSpPr>
        <p:spPr bwMode="auto">
          <a:xfrm flipH="1">
            <a:off x="2314577" y="1401074"/>
            <a:ext cx="4514848" cy="31035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8F7E8D5-082E-4919-A8CA-A8D823273AA2}"/>
              </a:ext>
            </a:extLst>
          </p:cNvPr>
          <p:cNvSpPr txBox="1"/>
          <p:nvPr/>
        </p:nvSpPr>
        <p:spPr bwMode="ltGray">
          <a:xfrm>
            <a:off x="6829425" y="4662486"/>
            <a:ext cx="4636223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reply or add comments about the Snap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5FEDFBF-D5C1-48B5-A643-1C736653C94D}"/>
              </a:ext>
            </a:extLst>
          </p:cNvPr>
          <p:cNvCxnSpPr>
            <a:cxnSpLocks/>
            <a:stCxn id="13" idx="1"/>
          </p:cNvCxnSpPr>
          <p:nvPr/>
        </p:nvCxnSpPr>
        <p:spPr bwMode="auto">
          <a:xfrm flipH="1">
            <a:off x="4114800" y="4873291"/>
            <a:ext cx="2714625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5E945F38-279F-4FC9-BC38-9BA649D82000}"/>
              </a:ext>
            </a:extLst>
          </p:cNvPr>
          <p:cNvSpPr txBox="1"/>
          <p:nvPr/>
        </p:nvSpPr>
        <p:spPr bwMode="ltGray">
          <a:xfrm>
            <a:off x="6829425" y="1190269"/>
            <a:ext cx="5362575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Snap Creator and Recipient both receive a confirming Snap email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ED7DAD-250F-4329-98F5-A11D5E09CD62}"/>
              </a:ext>
            </a:extLst>
          </p:cNvPr>
          <p:cNvSpPr/>
          <p:nvPr/>
        </p:nvSpPr>
        <p:spPr bwMode="auto">
          <a:xfrm>
            <a:off x="736874" y="1261196"/>
            <a:ext cx="1506264" cy="200892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28E5804B-5D76-4E0C-B1EA-3E0CA2A1DD3B}"/>
              </a:ext>
            </a:extLst>
          </p:cNvPr>
          <p:cNvSpPr/>
          <p:nvPr/>
        </p:nvSpPr>
        <p:spPr bwMode="auto">
          <a:xfrm>
            <a:off x="6604481" y="2936574"/>
            <a:ext cx="129702" cy="1744964"/>
          </a:xfrm>
          <a:prstGeom prst="rightBrac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134CBB-DA72-48AE-B07C-0B5965254162}"/>
              </a:ext>
            </a:extLst>
          </p:cNvPr>
          <p:cNvSpPr txBox="1"/>
          <p:nvPr/>
        </p:nvSpPr>
        <p:spPr bwMode="ltGray">
          <a:xfrm>
            <a:off x="6829425" y="5352625"/>
            <a:ext cx="4636223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necessary, print a copy for manual signature if the Recipient doesn’t have email.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864E2C3-3231-4E3C-A967-736F4679BEB4}"/>
              </a:ext>
            </a:extLst>
          </p:cNvPr>
          <p:cNvCxnSpPr>
            <a:cxnSpLocks/>
            <a:stCxn id="23" idx="1"/>
          </p:cNvCxnSpPr>
          <p:nvPr/>
        </p:nvCxnSpPr>
        <p:spPr bwMode="auto">
          <a:xfrm flipH="1" flipV="1">
            <a:off x="1466850" y="5456926"/>
            <a:ext cx="5362575" cy="10650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6" name="Right Brace 25">
            <a:extLst>
              <a:ext uri="{FF2B5EF4-FFF2-40B4-BE49-F238E27FC236}">
                <a16:creationId xmlns:a16="http://schemas.microsoft.com/office/drawing/2014/main" id="{0157D59D-9249-4961-9979-AE253DF0CD74}"/>
              </a:ext>
            </a:extLst>
          </p:cNvPr>
          <p:cNvSpPr/>
          <p:nvPr/>
        </p:nvSpPr>
        <p:spPr bwMode="auto">
          <a:xfrm>
            <a:off x="1250282" y="5326269"/>
            <a:ext cx="111793" cy="270535"/>
          </a:xfrm>
          <a:prstGeom prst="rightBrac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5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3" grpId="0"/>
      <p:bldP spid="36" grpId="0"/>
      <p:bldP spid="12" grpId="0" animBg="1"/>
      <p:bldP spid="17" grpId="0" animBg="1"/>
      <p:bldP spid="23" grpId="0"/>
      <p:bldP spid="2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5CBBE3-1D14-45DD-A767-F0F8972AC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812" y="1185875"/>
            <a:ext cx="7063063" cy="2547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Request Feedback from Others (All Users)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CC3031-BDE5-4EC8-A6E6-E25DA550A634}"/>
              </a:ext>
            </a:extLst>
          </p:cNvPr>
          <p:cNvSpPr txBox="1"/>
          <p:nvPr/>
        </p:nvSpPr>
        <p:spPr bwMode="ltGray">
          <a:xfrm>
            <a:off x="8048844" y="2743039"/>
            <a:ext cx="4029742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an optional note with details to include with the request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8FA7F1D-6B6D-4E58-8961-670A3393EB11}"/>
              </a:ext>
            </a:extLst>
          </p:cNvPr>
          <p:cNvCxnSpPr>
            <a:cxnSpLocks/>
            <a:stCxn id="36" idx="1"/>
          </p:cNvCxnSpPr>
          <p:nvPr/>
        </p:nvCxnSpPr>
        <p:spPr bwMode="auto">
          <a:xfrm flipH="1">
            <a:off x="3125972" y="1401074"/>
            <a:ext cx="4922872" cy="67227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8F7E8D5-082E-4919-A8CA-A8D823273AA2}"/>
              </a:ext>
            </a:extLst>
          </p:cNvPr>
          <p:cNvSpPr txBox="1"/>
          <p:nvPr/>
        </p:nvSpPr>
        <p:spPr bwMode="ltGray">
          <a:xfrm>
            <a:off x="8048844" y="4065096"/>
            <a:ext cx="3952656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‘Send Request’ button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5FEDFBF-D5C1-48B5-A643-1C736653C94D}"/>
              </a:ext>
            </a:extLst>
          </p:cNvPr>
          <p:cNvCxnSpPr>
            <a:cxnSpLocks/>
            <a:stCxn id="13" idx="1"/>
          </p:cNvCxnSpPr>
          <p:nvPr/>
        </p:nvCxnSpPr>
        <p:spPr bwMode="auto">
          <a:xfrm flipH="1" flipV="1">
            <a:off x="2767014" y="3319463"/>
            <a:ext cx="5281830" cy="95643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23FD741-9BC4-46EE-B16E-4572BD2334E2}"/>
              </a:ext>
            </a:extLst>
          </p:cNvPr>
          <p:cNvCxnSpPr>
            <a:cxnSpLocks/>
            <a:stCxn id="22" idx="1"/>
          </p:cNvCxnSpPr>
          <p:nvPr/>
        </p:nvCxnSpPr>
        <p:spPr bwMode="auto">
          <a:xfrm flipH="1" flipV="1">
            <a:off x="2466753" y="2512326"/>
            <a:ext cx="5582091" cy="44151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5E945F38-279F-4FC9-BC38-9BA649D82000}"/>
              </a:ext>
            </a:extLst>
          </p:cNvPr>
          <p:cNvSpPr txBox="1"/>
          <p:nvPr/>
        </p:nvSpPr>
        <p:spPr bwMode="ltGray">
          <a:xfrm>
            <a:off x="8048844" y="1190269"/>
            <a:ext cx="4143156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 the name or email address of the user you’d like to receive feedback from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ED7DAD-250F-4329-98F5-A11D5E09CD62}"/>
              </a:ext>
            </a:extLst>
          </p:cNvPr>
          <p:cNvSpPr/>
          <p:nvPr/>
        </p:nvSpPr>
        <p:spPr bwMode="auto">
          <a:xfrm>
            <a:off x="753812" y="2308948"/>
            <a:ext cx="1189288" cy="181842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3562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3" grpId="0"/>
      <p:bldP spid="36" grpId="0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A1ACC9-E50D-4C3C-91AB-046944F4A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43" y="1190269"/>
            <a:ext cx="4586209" cy="4933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Group Dashboard (Group Administrators Only)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CC3031-BDE5-4EC8-A6E6-E25DA550A634}"/>
              </a:ext>
            </a:extLst>
          </p:cNvPr>
          <p:cNvSpPr txBox="1"/>
          <p:nvPr/>
        </p:nvSpPr>
        <p:spPr bwMode="ltGray">
          <a:xfrm>
            <a:off x="5578587" y="2117057"/>
            <a:ext cx="6710516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and least feedback providers in this group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8FA7F1D-6B6D-4E58-8961-670A3393EB11}"/>
              </a:ext>
            </a:extLst>
          </p:cNvPr>
          <p:cNvCxnSpPr>
            <a:cxnSpLocks/>
            <a:stCxn id="36" idx="1"/>
          </p:cNvCxnSpPr>
          <p:nvPr/>
        </p:nvCxnSpPr>
        <p:spPr bwMode="auto">
          <a:xfrm flipH="1">
            <a:off x="5041808" y="1960597"/>
            <a:ext cx="536779" cy="26614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8F7E8D5-082E-4919-A8CA-A8D823273AA2}"/>
              </a:ext>
            </a:extLst>
          </p:cNvPr>
          <p:cNvSpPr txBox="1"/>
          <p:nvPr/>
        </p:nvSpPr>
        <p:spPr bwMode="ltGray">
          <a:xfrm>
            <a:off x="5595795" y="2888530"/>
            <a:ext cx="6636776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and least feedback recipients in this group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5FEDFBF-D5C1-48B5-A643-1C736653C94D}"/>
              </a:ext>
            </a:extLst>
          </p:cNvPr>
          <p:cNvCxnSpPr>
            <a:cxnSpLocks/>
            <a:stCxn id="13" idx="1"/>
          </p:cNvCxnSpPr>
          <p:nvPr/>
        </p:nvCxnSpPr>
        <p:spPr bwMode="auto">
          <a:xfrm flipH="1">
            <a:off x="5310949" y="3099335"/>
            <a:ext cx="284846" cy="7711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23FD741-9BC4-46EE-B16E-4572BD2334E2}"/>
              </a:ext>
            </a:extLst>
          </p:cNvPr>
          <p:cNvCxnSpPr>
            <a:cxnSpLocks/>
            <a:stCxn id="22" idx="1"/>
          </p:cNvCxnSpPr>
          <p:nvPr/>
        </p:nvCxnSpPr>
        <p:spPr bwMode="auto">
          <a:xfrm flipH="1">
            <a:off x="5334853" y="2327862"/>
            <a:ext cx="243734" cy="23840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5E945F38-279F-4FC9-BC38-9BA649D82000}"/>
              </a:ext>
            </a:extLst>
          </p:cNvPr>
          <p:cNvSpPr txBox="1"/>
          <p:nvPr/>
        </p:nvSpPr>
        <p:spPr bwMode="ltGray">
          <a:xfrm>
            <a:off x="5578587" y="1749792"/>
            <a:ext cx="6425381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Group(s) you’re a Group Administrator for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DD8EDD-0E8A-40EA-9812-B43E106AEDD7}"/>
              </a:ext>
            </a:extLst>
          </p:cNvPr>
          <p:cNvSpPr txBox="1"/>
          <p:nvPr/>
        </p:nvSpPr>
        <p:spPr bwMode="ltGray">
          <a:xfrm>
            <a:off x="5595795" y="2517663"/>
            <a:ext cx="6710516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Feedback Provider Heatmap for this group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782B29A-07CC-45AD-91BA-902726115301}"/>
              </a:ext>
            </a:extLst>
          </p:cNvPr>
          <p:cNvCxnSpPr>
            <a:cxnSpLocks/>
            <a:stCxn id="24" idx="1"/>
          </p:cNvCxnSpPr>
          <p:nvPr/>
        </p:nvCxnSpPr>
        <p:spPr bwMode="auto">
          <a:xfrm flipH="1">
            <a:off x="4728101" y="2728468"/>
            <a:ext cx="867694" cy="11546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0DBCC80-78E1-4FB3-9A33-88D76E18200E}"/>
              </a:ext>
            </a:extLst>
          </p:cNvPr>
          <p:cNvCxnSpPr>
            <a:cxnSpLocks/>
            <a:stCxn id="31" idx="1"/>
          </p:cNvCxnSpPr>
          <p:nvPr/>
        </p:nvCxnSpPr>
        <p:spPr bwMode="auto">
          <a:xfrm flipH="1" flipV="1">
            <a:off x="4505030" y="3446489"/>
            <a:ext cx="1073557" cy="3890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B9F2977-92DF-4B47-AEA5-10D86E2A1C75}"/>
              </a:ext>
            </a:extLst>
          </p:cNvPr>
          <p:cNvSpPr txBox="1"/>
          <p:nvPr/>
        </p:nvSpPr>
        <p:spPr bwMode="ltGray">
          <a:xfrm>
            <a:off x="5578587" y="3274593"/>
            <a:ext cx="6636776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Feedback Recipient Heatmap for this group</a:t>
            </a:r>
          </a:p>
        </p:txBody>
      </p:sp>
      <p:sp>
        <p:nvSpPr>
          <p:cNvPr id="33" name="Left Brace 32">
            <a:extLst>
              <a:ext uri="{FF2B5EF4-FFF2-40B4-BE49-F238E27FC236}">
                <a16:creationId xmlns:a16="http://schemas.microsoft.com/office/drawing/2014/main" id="{35F53BAB-1C68-44D4-AC6A-ADF5306F5BC9}"/>
              </a:ext>
            </a:extLst>
          </p:cNvPr>
          <p:cNvSpPr/>
          <p:nvPr/>
        </p:nvSpPr>
        <p:spPr bwMode="auto">
          <a:xfrm rot="10800000">
            <a:off x="4725004" y="2106919"/>
            <a:ext cx="232308" cy="259809"/>
          </a:xfrm>
          <a:prstGeom prst="leftBrace">
            <a:avLst/>
          </a:prstGeom>
          <a:noFill/>
          <a:ln w="25400" cap="flat" cmpd="sng" algn="ctr">
            <a:solidFill>
              <a:srgbClr val="EE272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Left Brace 36">
            <a:extLst>
              <a:ext uri="{FF2B5EF4-FFF2-40B4-BE49-F238E27FC236}">
                <a16:creationId xmlns:a16="http://schemas.microsoft.com/office/drawing/2014/main" id="{934A049A-F3CA-473C-BE78-65B6F0524C8B}"/>
              </a:ext>
            </a:extLst>
          </p:cNvPr>
          <p:cNvSpPr/>
          <p:nvPr/>
        </p:nvSpPr>
        <p:spPr bwMode="auto">
          <a:xfrm rot="10800000">
            <a:off x="5320478" y="3701896"/>
            <a:ext cx="232308" cy="526935"/>
          </a:xfrm>
          <a:prstGeom prst="leftBrace">
            <a:avLst/>
          </a:prstGeom>
          <a:noFill/>
          <a:ln w="25400" cap="flat" cmpd="sng" algn="ctr">
            <a:solidFill>
              <a:srgbClr val="EE272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830BC2A-37EF-4F4F-A431-EDFB3EF80BEB}"/>
              </a:ext>
            </a:extLst>
          </p:cNvPr>
          <p:cNvSpPr txBox="1"/>
          <p:nvPr/>
        </p:nvSpPr>
        <p:spPr bwMode="ltGray">
          <a:xfrm>
            <a:off x="5578586" y="3749931"/>
            <a:ext cx="6653985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 of Exceptional Feedback for this group</a:t>
            </a:r>
          </a:p>
        </p:txBody>
      </p:sp>
      <p:sp>
        <p:nvSpPr>
          <p:cNvPr id="39" name="Left Brace 38">
            <a:extLst>
              <a:ext uri="{FF2B5EF4-FFF2-40B4-BE49-F238E27FC236}">
                <a16:creationId xmlns:a16="http://schemas.microsoft.com/office/drawing/2014/main" id="{D97B15F4-0552-4883-A89B-B960BC6967C0}"/>
              </a:ext>
            </a:extLst>
          </p:cNvPr>
          <p:cNvSpPr/>
          <p:nvPr/>
        </p:nvSpPr>
        <p:spPr bwMode="auto">
          <a:xfrm rot="10800000">
            <a:off x="5319554" y="4484238"/>
            <a:ext cx="232308" cy="306372"/>
          </a:xfrm>
          <a:prstGeom prst="leftBrace">
            <a:avLst/>
          </a:prstGeom>
          <a:noFill/>
          <a:ln w="25400" cap="flat" cmpd="sng" algn="ctr">
            <a:solidFill>
              <a:srgbClr val="EE272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FAD7979-B7AD-436D-A89D-E4E9AF7DCC18}"/>
              </a:ext>
            </a:extLst>
          </p:cNvPr>
          <p:cNvSpPr txBox="1"/>
          <p:nvPr/>
        </p:nvSpPr>
        <p:spPr bwMode="ltGray">
          <a:xfrm>
            <a:off x="5578586" y="4420869"/>
            <a:ext cx="6653985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 of Developmental Feedback for this group</a:t>
            </a:r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8B6B030A-72E9-4CF9-B96F-1B9E14707AD1}"/>
              </a:ext>
            </a:extLst>
          </p:cNvPr>
          <p:cNvSpPr/>
          <p:nvPr/>
        </p:nvSpPr>
        <p:spPr bwMode="auto">
          <a:xfrm rot="10800000">
            <a:off x="5310950" y="4867274"/>
            <a:ext cx="232308" cy="484781"/>
          </a:xfrm>
          <a:prstGeom prst="leftBrace">
            <a:avLst/>
          </a:prstGeom>
          <a:noFill/>
          <a:ln w="25400" cap="flat" cmpd="sng" algn="ctr">
            <a:solidFill>
              <a:srgbClr val="EE272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8EBB6A-0393-4E9F-B4BE-24801DD6F541}"/>
              </a:ext>
            </a:extLst>
          </p:cNvPr>
          <p:cNvSpPr txBox="1"/>
          <p:nvPr/>
        </p:nvSpPr>
        <p:spPr bwMode="ltGray">
          <a:xfrm>
            <a:off x="5595795" y="4899200"/>
            <a:ext cx="6653985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 of All Recent Feedback for this group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6FA3CF-5186-4430-A5C4-64B765B3BDA6}"/>
              </a:ext>
            </a:extLst>
          </p:cNvPr>
          <p:cNvSpPr txBox="1"/>
          <p:nvPr/>
        </p:nvSpPr>
        <p:spPr bwMode="ltGray">
          <a:xfrm>
            <a:off x="5595795" y="5738492"/>
            <a:ext cx="6653985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Graphic data for this group</a:t>
            </a:r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id="{FA94B319-458D-4388-8B4F-435344C2B464}"/>
              </a:ext>
            </a:extLst>
          </p:cNvPr>
          <p:cNvSpPr/>
          <p:nvPr/>
        </p:nvSpPr>
        <p:spPr bwMode="auto">
          <a:xfrm rot="10800000">
            <a:off x="3625590" y="1583615"/>
            <a:ext cx="232308" cy="4131365"/>
          </a:xfrm>
          <a:prstGeom prst="leftBrace">
            <a:avLst>
              <a:gd name="adj1" fmla="val 8333"/>
              <a:gd name="adj2" fmla="val 3543"/>
            </a:avLst>
          </a:prstGeom>
          <a:noFill/>
          <a:ln w="25400" cap="flat" cmpd="sng" algn="ctr">
            <a:solidFill>
              <a:srgbClr val="EE272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BF3E631-3341-40FA-B9E7-75355C884E31}"/>
              </a:ext>
            </a:extLst>
          </p:cNvPr>
          <p:cNvCxnSpPr>
            <a:cxnSpLocks/>
            <a:stCxn id="23" idx="1"/>
          </p:cNvCxnSpPr>
          <p:nvPr/>
        </p:nvCxnSpPr>
        <p:spPr bwMode="auto">
          <a:xfrm flipH="1" flipV="1">
            <a:off x="3957638" y="5602491"/>
            <a:ext cx="1638157" cy="34680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28AC6A37-E890-4CB6-9035-1B29DB4E68BB}"/>
              </a:ext>
            </a:extLst>
          </p:cNvPr>
          <p:cNvSpPr/>
          <p:nvPr/>
        </p:nvSpPr>
        <p:spPr bwMode="auto">
          <a:xfrm>
            <a:off x="753812" y="2166080"/>
            <a:ext cx="732088" cy="124932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9B6F3E8-4C61-446E-8255-41445E604511}"/>
              </a:ext>
            </a:extLst>
          </p:cNvPr>
          <p:cNvSpPr txBox="1"/>
          <p:nvPr/>
        </p:nvSpPr>
        <p:spPr bwMode="ltGray">
          <a:xfrm>
            <a:off x="5595795" y="5298417"/>
            <a:ext cx="6653985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feedback received by members of this group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8196C91-6714-4A9B-9991-2643CA2B6113}"/>
              </a:ext>
            </a:extLst>
          </p:cNvPr>
          <p:cNvCxnSpPr>
            <a:cxnSpLocks/>
            <a:stCxn id="35" idx="1"/>
          </p:cNvCxnSpPr>
          <p:nvPr/>
        </p:nvCxnSpPr>
        <p:spPr bwMode="auto">
          <a:xfrm flipH="1" flipV="1">
            <a:off x="4186238" y="5445325"/>
            <a:ext cx="1409557" cy="6389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60401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3" grpId="0"/>
      <p:bldP spid="36" grpId="0"/>
      <p:bldP spid="24" grpId="0"/>
      <p:bldP spid="31" grpId="0"/>
      <p:bldP spid="33" grpId="0" animBg="1"/>
      <p:bldP spid="37" grpId="0" animBg="1"/>
      <p:bldP spid="38" grpId="0"/>
      <p:bldP spid="39" grpId="0" animBg="1"/>
      <p:bldP spid="40" grpId="0"/>
      <p:bldP spid="20" grpId="0" animBg="1"/>
      <p:bldP spid="21" grpId="0"/>
      <p:bldP spid="23" grpId="0"/>
      <p:bldP spid="26" grpId="0" animBg="1"/>
      <p:bldP spid="28" grpId="0" animBg="1"/>
      <p:bldP spid="3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5369FD-576B-4967-96BF-99C9F6789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459" y="1081313"/>
            <a:ext cx="8442594" cy="356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Feedback Provider Heatmap (Group Administrators Only)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CC3031-BDE5-4EC8-A6E6-E25DA550A634}"/>
              </a:ext>
            </a:extLst>
          </p:cNvPr>
          <p:cNvSpPr txBox="1"/>
          <p:nvPr/>
        </p:nvSpPr>
        <p:spPr bwMode="ltGray">
          <a:xfrm>
            <a:off x="9034463" y="3445436"/>
            <a:ext cx="3021871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date range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8FA7F1D-6B6D-4E58-8961-670A3393EB11}"/>
              </a:ext>
            </a:extLst>
          </p:cNvPr>
          <p:cNvCxnSpPr>
            <a:cxnSpLocks/>
            <a:stCxn id="36" idx="1"/>
          </p:cNvCxnSpPr>
          <p:nvPr/>
        </p:nvCxnSpPr>
        <p:spPr bwMode="auto">
          <a:xfrm flipH="1">
            <a:off x="8443913" y="1960597"/>
            <a:ext cx="590550" cy="25981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8F7E8D5-082E-4919-A8CA-A8D823273AA2}"/>
              </a:ext>
            </a:extLst>
          </p:cNvPr>
          <p:cNvSpPr txBox="1"/>
          <p:nvPr/>
        </p:nvSpPr>
        <p:spPr bwMode="ltGray">
          <a:xfrm>
            <a:off x="1095232" y="5400675"/>
            <a:ext cx="5719905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user’s name for detailed info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5FEDFBF-D5C1-48B5-A643-1C736653C94D}"/>
              </a:ext>
            </a:extLst>
          </p:cNvPr>
          <p:cNvCxnSpPr>
            <a:cxnSpLocks/>
          </p:cNvCxnSpPr>
          <p:nvPr/>
        </p:nvCxnSpPr>
        <p:spPr bwMode="auto">
          <a:xfrm flipV="1">
            <a:off x="1490663" y="2419350"/>
            <a:ext cx="842962" cy="298132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23FD741-9BC4-46EE-B16E-4572BD2334E2}"/>
              </a:ext>
            </a:extLst>
          </p:cNvPr>
          <p:cNvCxnSpPr>
            <a:cxnSpLocks/>
            <a:stCxn id="22" idx="1"/>
          </p:cNvCxnSpPr>
          <p:nvPr/>
        </p:nvCxnSpPr>
        <p:spPr bwMode="auto">
          <a:xfrm flipH="1">
            <a:off x="6096003" y="3656241"/>
            <a:ext cx="293846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5E945F38-279F-4FC9-BC38-9BA649D82000}"/>
              </a:ext>
            </a:extLst>
          </p:cNvPr>
          <p:cNvSpPr txBox="1"/>
          <p:nvPr/>
        </p:nvSpPr>
        <p:spPr bwMode="ltGray">
          <a:xfrm>
            <a:off x="9034463" y="1749792"/>
            <a:ext cx="2969505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Reviewer heatmap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DD8EDD-0E8A-40EA-9812-B43E106AEDD7}"/>
              </a:ext>
            </a:extLst>
          </p:cNvPr>
          <p:cNvSpPr txBox="1"/>
          <p:nvPr/>
        </p:nvSpPr>
        <p:spPr bwMode="ltGray">
          <a:xfrm>
            <a:off x="9034463" y="4052974"/>
            <a:ext cx="2762250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‘Load’ button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782B29A-07CC-45AD-91BA-902726115301}"/>
              </a:ext>
            </a:extLst>
          </p:cNvPr>
          <p:cNvCxnSpPr>
            <a:cxnSpLocks/>
            <a:stCxn id="24" idx="1"/>
          </p:cNvCxnSpPr>
          <p:nvPr/>
        </p:nvCxnSpPr>
        <p:spPr bwMode="auto">
          <a:xfrm flipH="1">
            <a:off x="2519363" y="4263779"/>
            <a:ext cx="65151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3" name="Left Brace 32">
            <a:extLst>
              <a:ext uri="{FF2B5EF4-FFF2-40B4-BE49-F238E27FC236}">
                <a16:creationId xmlns:a16="http://schemas.microsoft.com/office/drawing/2014/main" id="{35F53BAB-1C68-44D4-AC6A-ADF5306F5BC9}"/>
              </a:ext>
            </a:extLst>
          </p:cNvPr>
          <p:cNvSpPr/>
          <p:nvPr/>
        </p:nvSpPr>
        <p:spPr bwMode="auto">
          <a:xfrm rot="10800000">
            <a:off x="5729895" y="3314700"/>
            <a:ext cx="232308" cy="678454"/>
          </a:xfrm>
          <a:prstGeom prst="leftBrace">
            <a:avLst/>
          </a:prstGeom>
          <a:noFill/>
          <a:ln w="25400" cap="flat" cmpd="sng" algn="ctr">
            <a:solidFill>
              <a:srgbClr val="EE272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13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3" grpId="0"/>
      <p:bldP spid="36" grpId="0"/>
      <p:bldP spid="24" grpId="0"/>
      <p:bldP spid="3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2BF62C-4C85-49AF-BF46-331678FCE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812" y="1190270"/>
            <a:ext cx="6703769" cy="4942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My Team Dashboard (Managers Only)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8FA7F1D-6B6D-4E58-8961-670A3393EB11}"/>
              </a:ext>
            </a:extLst>
          </p:cNvPr>
          <p:cNvCxnSpPr>
            <a:cxnSpLocks/>
            <a:stCxn id="36" idx="1"/>
          </p:cNvCxnSpPr>
          <p:nvPr/>
        </p:nvCxnSpPr>
        <p:spPr bwMode="auto">
          <a:xfrm flipH="1">
            <a:off x="6915150" y="1446232"/>
            <a:ext cx="795338" cy="64450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8F7E8D5-082E-4919-A8CA-A8D823273AA2}"/>
              </a:ext>
            </a:extLst>
          </p:cNvPr>
          <p:cNvSpPr txBox="1"/>
          <p:nvPr/>
        </p:nvSpPr>
        <p:spPr bwMode="ltGray">
          <a:xfrm>
            <a:off x="7710488" y="2382865"/>
            <a:ext cx="4407772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 summary card for each assigned user. Click for details.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5FEDFBF-D5C1-48B5-A643-1C736653C94D}"/>
              </a:ext>
            </a:extLst>
          </p:cNvPr>
          <p:cNvCxnSpPr>
            <a:cxnSpLocks/>
            <a:stCxn id="13" idx="1"/>
          </p:cNvCxnSpPr>
          <p:nvPr/>
        </p:nvCxnSpPr>
        <p:spPr bwMode="auto">
          <a:xfrm flipH="1">
            <a:off x="3346892" y="2593670"/>
            <a:ext cx="4363596" cy="55880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5E945F38-279F-4FC9-BC38-9BA649D82000}"/>
              </a:ext>
            </a:extLst>
          </p:cNvPr>
          <p:cNvSpPr txBox="1"/>
          <p:nvPr/>
        </p:nvSpPr>
        <p:spPr bwMode="ltGray">
          <a:xfrm>
            <a:off x="7710488" y="1235427"/>
            <a:ext cx="4252912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Heatmap of feedback given by manager to assigned user(s)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0DBCC80-78E1-4FB3-9A33-88D76E18200E}"/>
              </a:ext>
            </a:extLst>
          </p:cNvPr>
          <p:cNvCxnSpPr>
            <a:cxnSpLocks/>
            <a:stCxn id="38" idx="1"/>
          </p:cNvCxnSpPr>
          <p:nvPr/>
        </p:nvCxnSpPr>
        <p:spPr bwMode="auto">
          <a:xfrm flipH="1">
            <a:off x="4838700" y="3742916"/>
            <a:ext cx="2871788" cy="32425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2830BC2A-37EF-4F4F-A431-EDFB3EF80BEB}"/>
              </a:ext>
            </a:extLst>
          </p:cNvPr>
          <p:cNvSpPr txBox="1"/>
          <p:nvPr/>
        </p:nvSpPr>
        <p:spPr bwMode="ltGray">
          <a:xfrm>
            <a:off x="7710488" y="3532111"/>
            <a:ext cx="4407771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Feedback status for assigned user(s)</a:t>
            </a:r>
          </a:p>
        </p:txBody>
      </p:sp>
      <p:sp>
        <p:nvSpPr>
          <p:cNvPr id="39" name="Left Brace 38">
            <a:extLst>
              <a:ext uri="{FF2B5EF4-FFF2-40B4-BE49-F238E27FC236}">
                <a16:creationId xmlns:a16="http://schemas.microsoft.com/office/drawing/2014/main" id="{D97B15F4-0552-4883-A89B-B960BC6967C0}"/>
              </a:ext>
            </a:extLst>
          </p:cNvPr>
          <p:cNvSpPr/>
          <p:nvPr/>
        </p:nvSpPr>
        <p:spPr bwMode="auto">
          <a:xfrm rot="10800000">
            <a:off x="7411924" y="3944928"/>
            <a:ext cx="232308" cy="2117734"/>
          </a:xfrm>
          <a:prstGeom prst="leftBrace">
            <a:avLst/>
          </a:prstGeom>
          <a:noFill/>
          <a:ln w="25400" cap="flat" cmpd="sng" algn="ctr">
            <a:solidFill>
              <a:srgbClr val="EE272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8B6B030A-72E9-4CF9-B96F-1B9E14707AD1}"/>
              </a:ext>
            </a:extLst>
          </p:cNvPr>
          <p:cNvSpPr/>
          <p:nvPr/>
        </p:nvSpPr>
        <p:spPr bwMode="auto">
          <a:xfrm rot="10800000">
            <a:off x="4513007" y="3967163"/>
            <a:ext cx="232308" cy="1847850"/>
          </a:xfrm>
          <a:prstGeom prst="leftBrace">
            <a:avLst>
              <a:gd name="adj1" fmla="val 8333"/>
              <a:gd name="adj2" fmla="val 94275"/>
            </a:avLst>
          </a:prstGeom>
          <a:noFill/>
          <a:ln w="25400" cap="flat" cmpd="sng" algn="ctr">
            <a:solidFill>
              <a:srgbClr val="EE272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8EBB6A-0393-4E9F-B4BE-24801DD6F541}"/>
              </a:ext>
            </a:extLst>
          </p:cNvPr>
          <p:cNvSpPr txBox="1"/>
          <p:nvPr/>
        </p:nvSpPr>
        <p:spPr bwMode="ltGray">
          <a:xfrm>
            <a:off x="7710488" y="4792990"/>
            <a:ext cx="3843859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Request feedback for an assigned employee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96BE538-59E3-42D7-A7F5-84D47A2F6877}"/>
              </a:ext>
            </a:extLst>
          </p:cNvPr>
          <p:cNvSpPr/>
          <p:nvPr/>
        </p:nvSpPr>
        <p:spPr bwMode="auto">
          <a:xfrm>
            <a:off x="787153" y="2804257"/>
            <a:ext cx="732088" cy="124932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7303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6" grpId="0"/>
      <p:bldP spid="38" grpId="0"/>
      <p:bldP spid="39" grpId="0" animBg="1"/>
      <p:bldP spid="20" grpId="0" animBg="1"/>
      <p:bldP spid="21" grpId="0"/>
      <p:bldP spid="3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7A593D-4278-43C0-9553-E1084AF54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811" y="1190270"/>
            <a:ext cx="5093357" cy="4941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My Feedback Dashboard (All Users)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F7E8D5-082E-4919-A8CA-A8D823273AA2}"/>
              </a:ext>
            </a:extLst>
          </p:cNvPr>
          <p:cNvSpPr txBox="1"/>
          <p:nvPr/>
        </p:nvSpPr>
        <p:spPr bwMode="ltGray">
          <a:xfrm>
            <a:off x="6094843" y="4557519"/>
            <a:ext cx="5022136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Feedback I’ve Given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5FEDFBF-D5C1-48B5-A643-1C736653C94D}"/>
              </a:ext>
            </a:extLst>
          </p:cNvPr>
          <p:cNvCxnSpPr>
            <a:cxnSpLocks/>
          </p:cNvCxnSpPr>
          <p:nvPr/>
        </p:nvCxnSpPr>
        <p:spPr bwMode="auto">
          <a:xfrm flipH="1">
            <a:off x="3871914" y="4785236"/>
            <a:ext cx="2224086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5E945F38-279F-4FC9-BC38-9BA649D82000}"/>
              </a:ext>
            </a:extLst>
          </p:cNvPr>
          <p:cNvSpPr txBox="1"/>
          <p:nvPr/>
        </p:nvSpPr>
        <p:spPr bwMode="ltGray">
          <a:xfrm>
            <a:off x="6096000" y="2263078"/>
            <a:ext cx="4867275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Feedback I’ve Received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830BC2A-37EF-4F4F-A431-EDFB3EF80BEB}"/>
              </a:ext>
            </a:extLst>
          </p:cNvPr>
          <p:cNvSpPr txBox="1"/>
          <p:nvPr/>
        </p:nvSpPr>
        <p:spPr bwMode="ltGray">
          <a:xfrm>
            <a:off x="6109232" y="5064173"/>
            <a:ext cx="5022137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Goals</a:t>
            </a:r>
          </a:p>
        </p:txBody>
      </p:sp>
      <p:sp>
        <p:nvSpPr>
          <p:cNvPr id="39" name="Left Brace 38">
            <a:extLst>
              <a:ext uri="{FF2B5EF4-FFF2-40B4-BE49-F238E27FC236}">
                <a16:creationId xmlns:a16="http://schemas.microsoft.com/office/drawing/2014/main" id="{D97B15F4-0552-4883-A89B-B960BC6967C0}"/>
              </a:ext>
            </a:extLst>
          </p:cNvPr>
          <p:cNvSpPr/>
          <p:nvPr/>
        </p:nvSpPr>
        <p:spPr bwMode="auto">
          <a:xfrm rot="10800000">
            <a:off x="5876924" y="5769287"/>
            <a:ext cx="232308" cy="359050"/>
          </a:xfrm>
          <a:prstGeom prst="leftBrace">
            <a:avLst/>
          </a:prstGeom>
          <a:noFill/>
          <a:ln w="25400" cap="flat" cmpd="sng" algn="ctr">
            <a:solidFill>
              <a:srgbClr val="EE272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8B6B030A-72E9-4CF9-B96F-1B9E14707AD1}"/>
              </a:ext>
            </a:extLst>
          </p:cNvPr>
          <p:cNvSpPr/>
          <p:nvPr/>
        </p:nvSpPr>
        <p:spPr bwMode="auto">
          <a:xfrm rot="10800000">
            <a:off x="3582257" y="4510087"/>
            <a:ext cx="232308" cy="516473"/>
          </a:xfrm>
          <a:prstGeom prst="leftBrace">
            <a:avLst>
              <a:gd name="adj1" fmla="val 8333"/>
              <a:gd name="adj2" fmla="val 46662"/>
            </a:avLst>
          </a:prstGeom>
          <a:noFill/>
          <a:ln w="25400" cap="flat" cmpd="sng" algn="ctr">
            <a:solidFill>
              <a:srgbClr val="EE272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8EBB6A-0393-4E9F-B4BE-24801DD6F541}"/>
              </a:ext>
            </a:extLst>
          </p:cNvPr>
          <p:cNvSpPr txBox="1"/>
          <p:nvPr/>
        </p:nvSpPr>
        <p:spPr bwMode="ltGray">
          <a:xfrm>
            <a:off x="6096000" y="5764720"/>
            <a:ext cx="4164343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Self-Feedback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96BE538-59E3-42D7-A7F5-84D47A2F6877}"/>
              </a:ext>
            </a:extLst>
          </p:cNvPr>
          <p:cNvSpPr/>
          <p:nvPr/>
        </p:nvSpPr>
        <p:spPr bwMode="auto">
          <a:xfrm>
            <a:off x="753811" y="2342272"/>
            <a:ext cx="932113" cy="134217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92F05914-DE3D-45A8-8D9B-EBE7ED37AE55}"/>
              </a:ext>
            </a:extLst>
          </p:cNvPr>
          <p:cNvSpPr/>
          <p:nvPr/>
        </p:nvSpPr>
        <p:spPr bwMode="auto">
          <a:xfrm rot="10800000">
            <a:off x="5879240" y="4852988"/>
            <a:ext cx="232308" cy="808996"/>
          </a:xfrm>
          <a:prstGeom prst="leftBrace">
            <a:avLst/>
          </a:prstGeom>
          <a:noFill/>
          <a:ln w="25400" cap="flat" cmpd="sng" algn="ctr">
            <a:solidFill>
              <a:srgbClr val="EE272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B2DCAE25-C047-4C6C-AE2A-FDA154BCFA03}"/>
              </a:ext>
            </a:extLst>
          </p:cNvPr>
          <p:cNvSpPr/>
          <p:nvPr/>
        </p:nvSpPr>
        <p:spPr bwMode="auto">
          <a:xfrm rot="10800000">
            <a:off x="5863692" y="1917620"/>
            <a:ext cx="232308" cy="1070184"/>
          </a:xfrm>
          <a:prstGeom prst="leftBrace">
            <a:avLst/>
          </a:prstGeom>
          <a:noFill/>
          <a:ln w="25400" cap="flat" cmpd="sng" algn="ctr">
            <a:solidFill>
              <a:srgbClr val="EE272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DA5DC456-14BE-41DF-A796-EE38F2E80BA8}"/>
              </a:ext>
            </a:extLst>
          </p:cNvPr>
          <p:cNvSpPr/>
          <p:nvPr/>
        </p:nvSpPr>
        <p:spPr bwMode="auto">
          <a:xfrm rot="10800000">
            <a:off x="5879239" y="3548067"/>
            <a:ext cx="232308" cy="1149079"/>
          </a:xfrm>
          <a:prstGeom prst="leftBrace">
            <a:avLst/>
          </a:prstGeom>
          <a:noFill/>
          <a:ln w="25400" cap="flat" cmpd="sng" algn="ctr">
            <a:solidFill>
              <a:srgbClr val="EE272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6DC2C8D-80B0-4EB1-A78A-B59C89B28E25}"/>
              </a:ext>
            </a:extLst>
          </p:cNvPr>
          <p:cNvCxnSpPr>
            <a:cxnSpLocks/>
            <a:stCxn id="26" idx="1"/>
          </p:cNvCxnSpPr>
          <p:nvPr/>
        </p:nvCxnSpPr>
        <p:spPr bwMode="auto">
          <a:xfrm flipH="1">
            <a:off x="2752718" y="3236756"/>
            <a:ext cx="3351650" cy="41905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9C97F33-C739-4AB4-8663-6FC857F1B9D2}"/>
              </a:ext>
            </a:extLst>
          </p:cNvPr>
          <p:cNvSpPr txBox="1"/>
          <p:nvPr/>
        </p:nvSpPr>
        <p:spPr bwMode="ltGray">
          <a:xfrm>
            <a:off x="6109232" y="3935859"/>
            <a:ext cx="3062290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SnapEval Inbox</a:t>
            </a:r>
          </a:p>
        </p:txBody>
      </p:sp>
      <p:sp>
        <p:nvSpPr>
          <p:cNvPr id="25" name="Left Brace 24">
            <a:extLst>
              <a:ext uri="{FF2B5EF4-FFF2-40B4-BE49-F238E27FC236}">
                <a16:creationId xmlns:a16="http://schemas.microsoft.com/office/drawing/2014/main" id="{00F3344D-DBEB-4168-9D24-6DDE5AC0CC9E}"/>
              </a:ext>
            </a:extLst>
          </p:cNvPr>
          <p:cNvSpPr/>
          <p:nvPr/>
        </p:nvSpPr>
        <p:spPr bwMode="auto">
          <a:xfrm rot="10800000">
            <a:off x="2488339" y="3548066"/>
            <a:ext cx="232308" cy="811224"/>
          </a:xfrm>
          <a:prstGeom prst="leftBrace">
            <a:avLst>
              <a:gd name="adj1" fmla="val 8333"/>
              <a:gd name="adj2" fmla="val 85812"/>
            </a:avLst>
          </a:prstGeom>
          <a:noFill/>
          <a:ln w="25400" cap="flat" cmpd="sng" algn="ctr">
            <a:solidFill>
              <a:srgbClr val="EE272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90687B-36EC-4CA0-9618-AEDB4A85248E}"/>
              </a:ext>
            </a:extLst>
          </p:cNvPr>
          <p:cNvSpPr txBox="1"/>
          <p:nvPr/>
        </p:nvSpPr>
        <p:spPr bwMode="ltGray">
          <a:xfrm>
            <a:off x="6104368" y="3025951"/>
            <a:ext cx="5282770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QR Code/Link for External Feedback (if enabled)</a:t>
            </a:r>
          </a:p>
        </p:txBody>
      </p:sp>
    </p:spTree>
    <p:extLst>
      <p:ext uri="{BB962C8B-B14F-4D97-AF65-F5344CB8AC3E}">
        <p14:creationId xmlns:p14="http://schemas.microsoft.com/office/powerpoint/2010/main" val="400230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6" grpId="0"/>
      <p:bldP spid="38" grpId="0"/>
      <p:bldP spid="39" grpId="0" animBg="1"/>
      <p:bldP spid="20" grpId="0" animBg="1"/>
      <p:bldP spid="21" grpId="0"/>
      <p:bldP spid="35" grpId="0" animBg="1"/>
      <p:bldP spid="23" grpId="0" animBg="1"/>
      <p:bldP spid="27" grpId="0" animBg="1"/>
      <p:bldP spid="18" grpId="0" animBg="1"/>
      <p:bldP spid="24" grpId="0"/>
      <p:bldP spid="25" grpId="0" animBg="1"/>
      <p:bldP spid="2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49286B-C82D-433D-9BA4-77CEAFE3E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811" y="1190270"/>
            <a:ext cx="5841827" cy="4938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Spotlight Performance Recognition (All Users – If Enabled)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F7E8D5-082E-4919-A8CA-A8D823273AA2}"/>
              </a:ext>
            </a:extLst>
          </p:cNvPr>
          <p:cNvSpPr txBox="1"/>
          <p:nvPr/>
        </p:nvSpPr>
        <p:spPr bwMode="ltGray">
          <a:xfrm>
            <a:off x="6947748" y="5233807"/>
            <a:ext cx="3420632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Recognized Employees Word Cloud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5FEDFBF-D5C1-48B5-A643-1C736653C94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331220" y="5438243"/>
            <a:ext cx="2616528" cy="657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5E945F38-279F-4FC9-BC38-9BA649D82000}"/>
              </a:ext>
            </a:extLst>
          </p:cNvPr>
          <p:cNvSpPr txBox="1"/>
          <p:nvPr/>
        </p:nvSpPr>
        <p:spPr bwMode="ltGray">
          <a:xfrm>
            <a:off x="6947748" y="2081327"/>
            <a:ext cx="3895725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Recognition Marquee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830BC2A-37EF-4F4F-A431-EDFB3EF80BEB}"/>
              </a:ext>
            </a:extLst>
          </p:cNvPr>
          <p:cNvSpPr txBox="1"/>
          <p:nvPr/>
        </p:nvSpPr>
        <p:spPr bwMode="ltGray">
          <a:xfrm>
            <a:off x="6947749" y="4253215"/>
            <a:ext cx="4096490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Employees Recognized</a:t>
            </a:r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8B6B030A-72E9-4CF9-B96F-1B9E14707AD1}"/>
              </a:ext>
            </a:extLst>
          </p:cNvPr>
          <p:cNvSpPr/>
          <p:nvPr/>
        </p:nvSpPr>
        <p:spPr bwMode="auto">
          <a:xfrm rot="10800000">
            <a:off x="4006128" y="3890961"/>
            <a:ext cx="232308" cy="1919288"/>
          </a:xfrm>
          <a:prstGeom prst="leftBrace">
            <a:avLst>
              <a:gd name="adj1" fmla="val 8333"/>
              <a:gd name="adj2" fmla="val 19614"/>
            </a:avLst>
          </a:prstGeom>
          <a:noFill/>
          <a:ln w="25400" cap="flat" cmpd="sng" algn="ctr">
            <a:solidFill>
              <a:srgbClr val="EE272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96BE538-59E3-42D7-A7F5-84D47A2F6877}"/>
              </a:ext>
            </a:extLst>
          </p:cNvPr>
          <p:cNvSpPr/>
          <p:nvPr/>
        </p:nvSpPr>
        <p:spPr bwMode="auto">
          <a:xfrm>
            <a:off x="762668" y="2550471"/>
            <a:ext cx="932113" cy="134217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92F05914-DE3D-45A8-8D9B-EBE7ED37AE55}"/>
              </a:ext>
            </a:extLst>
          </p:cNvPr>
          <p:cNvSpPr/>
          <p:nvPr/>
        </p:nvSpPr>
        <p:spPr bwMode="auto">
          <a:xfrm rot="10800000">
            <a:off x="6717292" y="3748535"/>
            <a:ext cx="232308" cy="1380159"/>
          </a:xfrm>
          <a:prstGeom prst="leftBrace">
            <a:avLst/>
          </a:prstGeom>
          <a:noFill/>
          <a:ln w="25400" cap="flat" cmpd="sng" algn="ctr">
            <a:solidFill>
              <a:srgbClr val="EE272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B2DCAE25-C047-4C6C-AE2A-FDA154BCFA03}"/>
              </a:ext>
            </a:extLst>
          </p:cNvPr>
          <p:cNvSpPr/>
          <p:nvPr/>
        </p:nvSpPr>
        <p:spPr bwMode="auto">
          <a:xfrm rot="10800000">
            <a:off x="6715440" y="1573018"/>
            <a:ext cx="232308" cy="1417831"/>
          </a:xfrm>
          <a:prstGeom prst="leftBrace">
            <a:avLst/>
          </a:prstGeom>
          <a:noFill/>
          <a:ln w="25400" cap="flat" cmpd="sng" algn="ctr">
            <a:solidFill>
              <a:srgbClr val="EE272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6DC2C8D-80B0-4EB1-A78A-B59C89B28E25}"/>
              </a:ext>
            </a:extLst>
          </p:cNvPr>
          <p:cNvCxnSpPr>
            <a:cxnSpLocks/>
            <a:stCxn id="26" idx="1"/>
          </p:cNvCxnSpPr>
          <p:nvPr/>
        </p:nvCxnSpPr>
        <p:spPr bwMode="auto">
          <a:xfrm flipH="1" flipV="1">
            <a:off x="4581526" y="3236758"/>
            <a:ext cx="2366222" cy="465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290687B-36EC-4CA0-9618-AEDB4A85248E}"/>
              </a:ext>
            </a:extLst>
          </p:cNvPr>
          <p:cNvSpPr txBox="1"/>
          <p:nvPr/>
        </p:nvSpPr>
        <p:spPr bwMode="ltGray">
          <a:xfrm>
            <a:off x="6947748" y="3030609"/>
            <a:ext cx="4162425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 all recognition</a:t>
            </a:r>
          </a:p>
        </p:txBody>
      </p:sp>
    </p:spTree>
    <p:extLst>
      <p:ext uri="{BB962C8B-B14F-4D97-AF65-F5344CB8AC3E}">
        <p14:creationId xmlns:p14="http://schemas.microsoft.com/office/powerpoint/2010/main" val="363395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6" grpId="0"/>
      <p:bldP spid="38" grpId="0"/>
      <p:bldP spid="20" grpId="0" animBg="1"/>
      <p:bldP spid="35" grpId="0" animBg="1"/>
      <p:bldP spid="23" grpId="0" animBg="1"/>
      <p:bldP spid="27" grpId="0" animBg="1"/>
      <p:bldP spid="2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2BCA5B-78A6-407F-9D07-1BBC32397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810" y="1190586"/>
            <a:ext cx="8139672" cy="3420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Performance Summaries (All Users)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E945F38-279F-4FC9-BC38-9BA649D82000}"/>
              </a:ext>
            </a:extLst>
          </p:cNvPr>
          <p:cNvSpPr txBox="1"/>
          <p:nvPr/>
        </p:nvSpPr>
        <p:spPr bwMode="ltGray">
          <a:xfrm>
            <a:off x="9091214" y="1918997"/>
            <a:ext cx="2795586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a Performance Summary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96BE538-59E3-42D7-A7F5-84D47A2F6877}"/>
              </a:ext>
            </a:extLst>
          </p:cNvPr>
          <p:cNvSpPr/>
          <p:nvPr/>
        </p:nvSpPr>
        <p:spPr bwMode="auto">
          <a:xfrm>
            <a:off x="820486" y="3228109"/>
            <a:ext cx="1194052" cy="234228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B2DCAE25-C047-4C6C-AE2A-FDA154BCFA03}"/>
              </a:ext>
            </a:extLst>
          </p:cNvPr>
          <p:cNvSpPr/>
          <p:nvPr/>
        </p:nvSpPr>
        <p:spPr bwMode="auto">
          <a:xfrm rot="10800000">
            <a:off x="8858906" y="1854543"/>
            <a:ext cx="232308" cy="550519"/>
          </a:xfrm>
          <a:prstGeom prst="leftBrace">
            <a:avLst/>
          </a:prstGeom>
          <a:noFill/>
          <a:ln w="25400" cap="flat" cmpd="sng" algn="ctr">
            <a:solidFill>
              <a:srgbClr val="EE272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34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5" grpId="0" animBg="1"/>
      <p:bldP spid="2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58B4CA6-282A-4153-9C51-E821D45DA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10" y="1190586"/>
            <a:ext cx="8139673" cy="3348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Group Details (Group Administrators Only)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E945F38-279F-4FC9-BC38-9BA649D82000}"/>
              </a:ext>
            </a:extLst>
          </p:cNvPr>
          <p:cNvSpPr txBox="1"/>
          <p:nvPr/>
        </p:nvSpPr>
        <p:spPr bwMode="ltGray">
          <a:xfrm>
            <a:off x="9167813" y="2348595"/>
            <a:ext cx="2795586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Details about my assigned group(s)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96BE538-59E3-42D7-A7F5-84D47A2F6877}"/>
              </a:ext>
            </a:extLst>
          </p:cNvPr>
          <p:cNvSpPr/>
          <p:nvPr/>
        </p:nvSpPr>
        <p:spPr bwMode="auto">
          <a:xfrm>
            <a:off x="820486" y="3499570"/>
            <a:ext cx="932113" cy="219943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B2DCAE25-C047-4C6C-AE2A-FDA154BCFA03}"/>
              </a:ext>
            </a:extLst>
          </p:cNvPr>
          <p:cNvSpPr/>
          <p:nvPr/>
        </p:nvSpPr>
        <p:spPr bwMode="auto">
          <a:xfrm rot="10800000">
            <a:off x="8858906" y="2140300"/>
            <a:ext cx="232308" cy="838201"/>
          </a:xfrm>
          <a:prstGeom prst="leftBrace">
            <a:avLst/>
          </a:prstGeom>
          <a:noFill/>
          <a:ln w="25400" cap="flat" cmpd="sng" algn="ctr">
            <a:solidFill>
              <a:srgbClr val="EE272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68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5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AE77A-59E4-4622-88EB-A6B69D8C5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499" y="5669311"/>
            <a:ext cx="5884133" cy="548270"/>
          </a:xfrm>
        </p:spPr>
        <p:txBody>
          <a:bodyPr/>
          <a:lstStyle/>
          <a:p>
            <a:pPr algn="ctr"/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Traditional Performance Appraisal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6B6759-3582-49CC-9404-76DC80552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81" y="1305301"/>
            <a:ext cx="6508178" cy="3422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15745DBD-BA55-4E53-B8EF-550FA6899454}"/>
              </a:ext>
            </a:extLst>
          </p:cNvPr>
          <p:cNvSpPr/>
          <p:nvPr/>
        </p:nvSpPr>
        <p:spPr bwMode="auto">
          <a:xfrm>
            <a:off x="1727197" y="3100762"/>
            <a:ext cx="4923634" cy="354214"/>
          </a:xfrm>
          <a:prstGeom prst="roundRect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7" name="Rounded Rectangle 15">
            <a:extLst>
              <a:ext uri="{FF2B5EF4-FFF2-40B4-BE49-F238E27FC236}">
                <a16:creationId xmlns:a16="http://schemas.microsoft.com/office/drawing/2014/main" id="{7F186744-5D97-4CCA-ADA2-E5AE3361D4AC}"/>
              </a:ext>
            </a:extLst>
          </p:cNvPr>
          <p:cNvSpPr/>
          <p:nvPr/>
        </p:nvSpPr>
        <p:spPr bwMode="auto">
          <a:xfrm>
            <a:off x="848301" y="3103311"/>
            <a:ext cx="847149" cy="354214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Rounded Rectangle 17">
            <a:extLst>
              <a:ext uri="{FF2B5EF4-FFF2-40B4-BE49-F238E27FC236}">
                <a16:creationId xmlns:a16="http://schemas.microsoft.com/office/drawing/2014/main" id="{35B44584-3FE8-4F40-8357-75A8F6B865E7}"/>
              </a:ext>
            </a:extLst>
          </p:cNvPr>
          <p:cNvSpPr/>
          <p:nvPr/>
        </p:nvSpPr>
        <p:spPr bwMode="auto">
          <a:xfrm>
            <a:off x="848301" y="3485731"/>
            <a:ext cx="5802530" cy="300098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A5B17D-AEA6-4C4E-AE50-67370F5F0DC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0F8FF"/>
              </a:clrFrom>
              <a:clrTo>
                <a:srgbClr val="F0F8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54348" y="199109"/>
            <a:ext cx="2662441" cy="541513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59728D3-8E69-492F-ACCD-A301DCA095CB}"/>
              </a:ext>
            </a:extLst>
          </p:cNvPr>
          <p:cNvSpPr txBox="1">
            <a:spLocks/>
          </p:cNvSpPr>
          <p:nvPr/>
        </p:nvSpPr>
        <p:spPr bwMode="black">
          <a:xfrm>
            <a:off x="8617753" y="5669311"/>
            <a:ext cx="1735630" cy="548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5pPr>
            <a:lvl6pPr marL="457096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6pPr>
            <a:lvl7pPr marL="914192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7pPr>
            <a:lvl8pPr marL="13712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8pPr>
            <a:lvl9pPr marL="1828385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en-US" b="0" kern="0" dirty="0">
                <a:solidFill>
                  <a:srgbClr val="2A638F"/>
                </a:solidFill>
                <a:latin typeface="Rockwell" panose="02060603020205020403" pitchFamily="18" charset="0"/>
              </a:rPr>
              <a:t>SnapEval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E1AC2EAB-3F70-4B8E-9C58-8AB96172DD30}"/>
              </a:ext>
            </a:extLst>
          </p:cNvPr>
          <p:cNvSpPr/>
          <p:nvPr/>
        </p:nvSpPr>
        <p:spPr bwMode="auto">
          <a:xfrm>
            <a:off x="8554173" y="2923654"/>
            <a:ext cx="1846585" cy="505345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1" name="Rounded Rectangle 4">
            <a:extLst>
              <a:ext uri="{FF2B5EF4-FFF2-40B4-BE49-F238E27FC236}">
                <a16:creationId xmlns:a16="http://schemas.microsoft.com/office/drawing/2014/main" id="{54FEC9B0-3F4A-4C80-9F65-7BFDCE5526EE}"/>
              </a:ext>
            </a:extLst>
          </p:cNvPr>
          <p:cNvSpPr/>
          <p:nvPr/>
        </p:nvSpPr>
        <p:spPr bwMode="auto">
          <a:xfrm>
            <a:off x="8554173" y="3484066"/>
            <a:ext cx="1846585" cy="505345"/>
          </a:xfrm>
          <a:prstGeom prst="roundRect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2" name="Rounded Rectangle 17">
            <a:extLst>
              <a:ext uri="{FF2B5EF4-FFF2-40B4-BE49-F238E27FC236}">
                <a16:creationId xmlns:a16="http://schemas.microsoft.com/office/drawing/2014/main" id="{A700FDD6-CFC7-44F6-9C62-18F5458C5005}"/>
              </a:ext>
            </a:extLst>
          </p:cNvPr>
          <p:cNvSpPr/>
          <p:nvPr/>
        </p:nvSpPr>
        <p:spPr bwMode="auto">
          <a:xfrm>
            <a:off x="8554173" y="4044478"/>
            <a:ext cx="1846586" cy="683326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200C572-1221-418D-BBAC-F021236D5719}"/>
              </a:ext>
            </a:extLst>
          </p:cNvPr>
          <p:cNvSpPr txBox="1">
            <a:spLocks/>
          </p:cNvSpPr>
          <p:nvPr/>
        </p:nvSpPr>
        <p:spPr bwMode="black">
          <a:xfrm>
            <a:off x="508000" y="246744"/>
            <a:ext cx="11176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5pPr>
            <a:lvl6pPr marL="457096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6pPr>
            <a:lvl7pPr marL="914192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7pPr>
            <a:lvl8pPr marL="13712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8pPr>
            <a:lvl9pPr marL="1828385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b="0" kern="0" dirty="0">
                <a:solidFill>
                  <a:srgbClr val="2A638F"/>
                </a:solidFill>
                <a:latin typeface="Rockwell" panose="02060603020205020403" pitchFamily="18" charset="0"/>
              </a:rPr>
              <a:t>Capturing Feedback (a ‘Snap’)</a:t>
            </a:r>
          </a:p>
        </p:txBody>
      </p:sp>
    </p:spTree>
    <p:extLst>
      <p:ext uri="{BB962C8B-B14F-4D97-AF65-F5344CB8AC3E}">
        <p14:creationId xmlns:p14="http://schemas.microsoft.com/office/powerpoint/2010/main" val="237683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145F94-559A-4C18-9277-508B14565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810" y="1190271"/>
            <a:ext cx="7613841" cy="4005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Send Instant Notifications (Group Administrators Only)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E945F38-279F-4FC9-BC38-9BA649D82000}"/>
              </a:ext>
            </a:extLst>
          </p:cNvPr>
          <p:cNvSpPr txBox="1"/>
          <p:nvPr/>
        </p:nvSpPr>
        <p:spPr bwMode="ltGray">
          <a:xfrm>
            <a:off x="8678329" y="2478310"/>
            <a:ext cx="3195239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Send custom push notifications (and emails) to individuals based on their group membership or role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96BE538-59E3-42D7-A7F5-84D47A2F6877}"/>
              </a:ext>
            </a:extLst>
          </p:cNvPr>
          <p:cNvSpPr/>
          <p:nvPr/>
        </p:nvSpPr>
        <p:spPr bwMode="auto">
          <a:xfrm>
            <a:off x="791911" y="3851995"/>
            <a:ext cx="1122614" cy="824780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B2DCAE25-C047-4C6C-AE2A-FDA154BCFA03}"/>
              </a:ext>
            </a:extLst>
          </p:cNvPr>
          <p:cNvSpPr/>
          <p:nvPr/>
        </p:nvSpPr>
        <p:spPr bwMode="auto">
          <a:xfrm rot="10800000">
            <a:off x="8406836" y="1749205"/>
            <a:ext cx="232308" cy="1879820"/>
          </a:xfrm>
          <a:prstGeom prst="leftBrace">
            <a:avLst/>
          </a:prstGeom>
          <a:noFill/>
          <a:ln w="25400" cap="flat" cmpd="sng" algn="ctr">
            <a:solidFill>
              <a:srgbClr val="EE272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47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5" grpId="0" animBg="1"/>
      <p:bldP spid="2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SnapEval Mobile App (All Users)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0E4788-1FAD-4C06-B419-4FAC489A7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052" y="1143733"/>
            <a:ext cx="2477214" cy="503840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C7060DC-A9D2-49E8-9921-CD0C6DFFBAF9}"/>
              </a:ext>
            </a:extLst>
          </p:cNvPr>
          <p:cNvCxnSpPr>
            <a:cxnSpLocks/>
            <a:stCxn id="8" idx="1"/>
          </p:cNvCxnSpPr>
          <p:nvPr/>
        </p:nvCxnSpPr>
        <p:spPr bwMode="auto">
          <a:xfrm flipH="1">
            <a:off x="2557463" y="1936784"/>
            <a:ext cx="1387586" cy="64925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DDE55B7-7F03-48F2-8862-8F5490F24D3A}"/>
              </a:ext>
            </a:extLst>
          </p:cNvPr>
          <p:cNvSpPr txBox="1"/>
          <p:nvPr/>
        </p:nvSpPr>
        <p:spPr bwMode="ltGray">
          <a:xfrm>
            <a:off x="3945049" y="1725979"/>
            <a:ext cx="6425381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a Snap for another individual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1BE736-C24C-4D5F-BA93-C348AEDD8978}"/>
              </a:ext>
            </a:extLst>
          </p:cNvPr>
          <p:cNvSpPr txBox="1"/>
          <p:nvPr/>
        </p:nvSpPr>
        <p:spPr bwMode="ltGray">
          <a:xfrm>
            <a:off x="3945049" y="2261411"/>
            <a:ext cx="6425381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 Snaps that you’ve given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FBADBC-5E0E-4FF3-8BE4-2C18948B261B}"/>
              </a:ext>
            </a:extLst>
          </p:cNvPr>
          <p:cNvSpPr txBox="1"/>
          <p:nvPr/>
        </p:nvSpPr>
        <p:spPr bwMode="ltGray">
          <a:xfrm>
            <a:off x="3945049" y="2796843"/>
            <a:ext cx="6425381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 Snaps that you’ve received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881002-5C02-43FD-B0FE-AF197889EAEC}"/>
              </a:ext>
            </a:extLst>
          </p:cNvPr>
          <p:cNvSpPr txBox="1"/>
          <p:nvPr/>
        </p:nvSpPr>
        <p:spPr bwMode="ltGray">
          <a:xfrm>
            <a:off x="3945048" y="3332275"/>
            <a:ext cx="6425381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Request feedback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618FAB-9A91-48B4-A6A0-290E33532832}"/>
              </a:ext>
            </a:extLst>
          </p:cNvPr>
          <p:cNvSpPr txBox="1"/>
          <p:nvPr/>
        </p:nvSpPr>
        <p:spPr bwMode="ltGray">
          <a:xfrm>
            <a:off x="3945048" y="3867707"/>
            <a:ext cx="6425381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Capture Self-Snap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EA149E-D513-4700-A4EE-FB2B7778F365}"/>
              </a:ext>
            </a:extLst>
          </p:cNvPr>
          <p:cNvSpPr txBox="1"/>
          <p:nvPr/>
        </p:nvSpPr>
        <p:spPr bwMode="ltGray">
          <a:xfrm>
            <a:off x="3945048" y="4403139"/>
            <a:ext cx="6425381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 Self-Snaps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51581B-4EBF-45FB-B402-E10A15D249EF}"/>
              </a:ext>
            </a:extLst>
          </p:cNvPr>
          <p:cNvSpPr txBox="1"/>
          <p:nvPr/>
        </p:nvSpPr>
        <p:spPr bwMode="ltGray">
          <a:xfrm>
            <a:off x="3945048" y="4938571"/>
            <a:ext cx="6425381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 all Snaps recognized for performance excellence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7A837C2-4D4B-4E4A-AA3F-751C828C78B9}"/>
              </a:ext>
            </a:extLst>
          </p:cNvPr>
          <p:cNvCxnSpPr>
            <a:cxnSpLocks/>
            <a:stCxn id="10" idx="1"/>
          </p:cNvCxnSpPr>
          <p:nvPr/>
        </p:nvCxnSpPr>
        <p:spPr bwMode="auto">
          <a:xfrm flipH="1">
            <a:off x="2557463" y="2472216"/>
            <a:ext cx="1387586" cy="59007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39726DF-D99E-4DEB-9CBC-A5064BE0B567}"/>
              </a:ext>
            </a:extLst>
          </p:cNvPr>
          <p:cNvCxnSpPr>
            <a:cxnSpLocks/>
            <a:stCxn id="11" idx="1"/>
          </p:cNvCxnSpPr>
          <p:nvPr/>
        </p:nvCxnSpPr>
        <p:spPr bwMode="auto">
          <a:xfrm flipH="1">
            <a:off x="2557463" y="3007648"/>
            <a:ext cx="1387586" cy="48802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FD20C1A-85CC-42FA-9DB5-B86669BD6DE6}"/>
              </a:ext>
            </a:extLst>
          </p:cNvPr>
          <p:cNvCxnSpPr>
            <a:cxnSpLocks/>
            <a:stCxn id="13" idx="1"/>
          </p:cNvCxnSpPr>
          <p:nvPr/>
        </p:nvCxnSpPr>
        <p:spPr bwMode="auto">
          <a:xfrm flipH="1">
            <a:off x="2557463" y="3543080"/>
            <a:ext cx="1387585" cy="41455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B33CC93-0754-4D62-B43E-AB939CE56853}"/>
              </a:ext>
            </a:extLst>
          </p:cNvPr>
          <p:cNvCxnSpPr>
            <a:cxnSpLocks/>
            <a:stCxn id="14" idx="1"/>
          </p:cNvCxnSpPr>
          <p:nvPr/>
        </p:nvCxnSpPr>
        <p:spPr bwMode="auto">
          <a:xfrm flipH="1">
            <a:off x="2524125" y="4078512"/>
            <a:ext cx="1420923" cy="32462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1E2EA5E-D3F0-4946-9F88-08D97C9D82EA}"/>
              </a:ext>
            </a:extLst>
          </p:cNvPr>
          <p:cNvCxnSpPr>
            <a:cxnSpLocks/>
            <a:stCxn id="15" idx="1"/>
          </p:cNvCxnSpPr>
          <p:nvPr/>
        </p:nvCxnSpPr>
        <p:spPr bwMode="auto">
          <a:xfrm flipH="1">
            <a:off x="2524125" y="4613944"/>
            <a:ext cx="1420923" cy="25821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1F3F3A5-7522-4DF8-99D0-FE67BA26C872}"/>
              </a:ext>
            </a:extLst>
          </p:cNvPr>
          <p:cNvCxnSpPr>
            <a:cxnSpLocks/>
            <a:stCxn id="16" idx="1"/>
          </p:cNvCxnSpPr>
          <p:nvPr/>
        </p:nvCxnSpPr>
        <p:spPr bwMode="auto">
          <a:xfrm flipH="1">
            <a:off x="2557463" y="5149376"/>
            <a:ext cx="1387585" cy="15616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43786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3" grpId="0"/>
      <p:bldP spid="14" grpId="0"/>
      <p:bldP spid="15" grpId="0"/>
      <p:bldP spid="1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CF00864-2D51-4DC8-A4FA-FEE538582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165" y="250668"/>
            <a:ext cx="2934666" cy="59688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3930BF-C059-438C-A5A5-2C80DEB0E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6750" y="250668"/>
            <a:ext cx="2934666" cy="596881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7530A-9178-48E4-9F8E-BE02A3431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999" y="1219199"/>
            <a:ext cx="8191271" cy="5102088"/>
          </a:xfrm>
        </p:spPr>
        <p:txBody>
          <a:bodyPr>
            <a:normAutofit/>
          </a:bodyPr>
          <a:lstStyle/>
          <a:p>
            <a:r>
              <a:rPr lang="en-US" dirty="0"/>
              <a:t>Mobile buttons are shortcuts to common functions</a:t>
            </a:r>
          </a:p>
          <a:p>
            <a:r>
              <a:rPr lang="en-US" dirty="0"/>
              <a:t>Full functionality of the web portal</a:t>
            </a:r>
          </a:p>
          <a:p>
            <a:r>
              <a:rPr lang="en-US" dirty="0"/>
              <a:t>Push notifications</a:t>
            </a:r>
          </a:p>
          <a:p>
            <a:r>
              <a:rPr lang="en-US" dirty="0"/>
              <a:t>Badging</a:t>
            </a:r>
          </a:p>
          <a:p>
            <a:r>
              <a:rPr lang="en-US" dirty="0"/>
              <a:t>Voice-to-text</a:t>
            </a:r>
          </a:p>
          <a:p>
            <a:r>
              <a:rPr lang="en-US" dirty="0"/>
              <a:t>Portrait and landscape modes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0BEF5-5823-4440-9F1E-2C80B6B94C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2F6BDE0-94A2-4D39-B8EC-ACBA7A65D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246063"/>
            <a:ext cx="11176000" cy="838200"/>
          </a:xfrm>
        </p:spPr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SnapEval Mobile App (All Users)</a:t>
            </a:r>
          </a:p>
        </p:txBody>
      </p:sp>
      <p:pic>
        <p:nvPicPr>
          <p:cNvPr id="6" name="Picture 5" descr="Custom Push Notification">
            <a:extLst>
              <a:ext uri="{FF2B5EF4-FFF2-40B4-BE49-F238E27FC236}">
                <a16:creationId xmlns:a16="http://schemas.microsoft.com/office/drawing/2014/main" id="{70948648-FBFE-405A-B034-E31AB1810E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587" y="969919"/>
            <a:ext cx="2548300" cy="4530310"/>
          </a:xfrm>
          <a:prstGeom prst="rect">
            <a:avLst/>
          </a:prstGeom>
        </p:spPr>
      </p:pic>
      <p:pic>
        <p:nvPicPr>
          <p:cNvPr id="11" name="Picture 10" descr="A screen shot of a parking lot&#10;&#10;Description automatically generated">
            <a:extLst>
              <a:ext uri="{FF2B5EF4-FFF2-40B4-BE49-F238E27FC236}">
                <a16:creationId xmlns:a16="http://schemas.microsoft.com/office/drawing/2014/main" id="{1D6D603B-2A25-4D8F-96B8-0AD5FBF682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002" y="969918"/>
            <a:ext cx="2548300" cy="4530311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72886878-48C6-4E0B-A0D7-E138F5C5AF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897" y="969917"/>
            <a:ext cx="2548300" cy="453031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AFF078C-0A66-4B9B-A42B-B0DCD8CE7BB2}"/>
              </a:ext>
            </a:extLst>
          </p:cNvPr>
          <p:cNvGrpSpPr/>
          <p:nvPr/>
        </p:nvGrpSpPr>
        <p:grpSpPr>
          <a:xfrm>
            <a:off x="3836057" y="4029392"/>
            <a:ext cx="4519886" cy="2222277"/>
            <a:chOff x="3836057" y="3959762"/>
            <a:chExt cx="4519886" cy="222227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11B1099-9109-42B5-9A6E-3E112B42D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5400000">
              <a:off x="4984861" y="2810958"/>
              <a:ext cx="2222277" cy="4519886"/>
            </a:xfrm>
            <a:prstGeom prst="rect">
              <a:avLst/>
            </a:prstGeom>
          </p:spPr>
        </p:pic>
        <p:pic>
          <p:nvPicPr>
            <p:cNvPr id="16" name="Picture 15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AB42BB2A-2729-4EDD-B4FA-6F4F71E22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0753" y="4098937"/>
              <a:ext cx="3450494" cy="19409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953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E1BA6-735E-4711-9B5D-276151E19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50" y="47884"/>
            <a:ext cx="11594299" cy="838200"/>
          </a:xfrm>
        </p:spPr>
        <p:txBody>
          <a:bodyPr/>
          <a:lstStyle/>
          <a:p>
            <a:r>
              <a:rPr lang="en-US" sz="3200" b="0" dirty="0">
                <a:solidFill>
                  <a:srgbClr val="2A638F"/>
                </a:solidFill>
                <a:latin typeface="Rockwell" panose="02060603020205020403" pitchFamily="18" charset="0"/>
              </a:rPr>
              <a:t>Homework Assignment!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09441-76DD-46F7-8860-00A9558D9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049" y="1266238"/>
            <a:ext cx="11176000" cy="49530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0FB440-261A-4C6C-800B-A2C6F02505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5828076" y="2751906"/>
            <a:ext cx="5326739" cy="1547993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48508" tIns="68580" rIns="68580" bIns="68580" numCol="1" spcCol="1270" anchor="ctr" anchorCtr="0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defTabSz="800100">
              <a:lnSpc>
                <a:spcPct val="90000"/>
              </a:lnSpc>
              <a:spcAft>
                <a:spcPct val="35000"/>
              </a:spcAft>
            </a:pPr>
            <a:endParaRPr lang="en-US" sz="1800" b="1" kern="1200" dirty="0">
              <a:solidFill>
                <a:srgbClr val="009900"/>
              </a:solidFill>
              <a:latin typeface="Arial Regular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828075" y="4455545"/>
            <a:ext cx="5326739" cy="1547993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48508" tIns="68580" rIns="68580" bIns="68580" numCol="1" spcCol="1270" anchor="ctr" anchorCtr="0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defTabSz="800100">
              <a:lnSpc>
                <a:spcPct val="90000"/>
              </a:lnSpc>
              <a:spcAft>
                <a:spcPct val="35000"/>
              </a:spcAft>
            </a:pPr>
            <a:endParaRPr lang="en-US" sz="1800" b="1" kern="1200" dirty="0">
              <a:solidFill>
                <a:srgbClr val="009900"/>
              </a:solidFill>
              <a:latin typeface="Arial Regular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98" y="2610118"/>
            <a:ext cx="4180144" cy="289617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42FD808-EDD6-4BEB-953B-D6B01FBE45FA}"/>
              </a:ext>
            </a:extLst>
          </p:cNvPr>
          <p:cNvSpPr/>
          <p:nvPr/>
        </p:nvSpPr>
        <p:spPr>
          <a:xfrm>
            <a:off x="3967163" y="1483537"/>
            <a:ext cx="7732867" cy="116416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48508" tIns="68580" rIns="68580" bIns="68580" numCol="1" spcCol="1270" anchor="ctr" anchorCtr="0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defTabSz="800100">
              <a:spcAft>
                <a:spcPts val="1200"/>
              </a:spcAft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577293"/>
                </a:solidFill>
                <a:latin typeface="Arial Regular"/>
              </a:rPr>
              <a:t>Log into your SnapEval account</a:t>
            </a:r>
            <a:endParaRPr lang="en-US" b="1" kern="1200" dirty="0">
              <a:solidFill>
                <a:srgbClr val="577293"/>
              </a:solidFill>
              <a:latin typeface="Arial Regular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63F8DC-D975-4BA8-9F8C-2B1C354968DE}"/>
              </a:ext>
            </a:extLst>
          </p:cNvPr>
          <p:cNvSpPr/>
          <p:nvPr/>
        </p:nvSpPr>
        <p:spPr>
          <a:xfrm>
            <a:off x="3967163" y="3714956"/>
            <a:ext cx="8106384" cy="1121732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48508" tIns="68580" rIns="68580" bIns="68580" numCol="1" spcCol="1270" anchor="ctr" anchorCtr="0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defTabSz="800100">
              <a:spcAft>
                <a:spcPts val="1200"/>
              </a:spcAft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577293"/>
                </a:solidFill>
                <a:latin typeface="Arial Regular"/>
              </a:rPr>
              <a:t>Capture ‘practice’ feedback for each other</a:t>
            </a:r>
            <a:endParaRPr lang="en-US" sz="1600" b="1" dirty="0">
              <a:solidFill>
                <a:srgbClr val="009900"/>
              </a:solidFill>
              <a:latin typeface="Arial Regular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78CEEF-4F6D-4227-9ACD-467AE1AD8C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98" y="1483537"/>
            <a:ext cx="4180144" cy="113957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38331EC-396B-4F25-A4CC-B2212870934A}"/>
              </a:ext>
            </a:extLst>
          </p:cNvPr>
          <p:cNvSpPr/>
          <p:nvPr/>
        </p:nvSpPr>
        <p:spPr>
          <a:xfrm>
            <a:off x="4634118" y="2331904"/>
            <a:ext cx="6733220" cy="382237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48508" tIns="68580" rIns="68580" bIns="68580" numCol="1" spcCol="1270" anchor="ctr" anchorCtr="0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defTabSz="800100">
              <a:spcAft>
                <a:spcPts val="1200"/>
              </a:spcAft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577293"/>
                </a:solidFill>
                <a:latin typeface="Arial Regular"/>
              </a:rPr>
              <a:t>Log into web portal</a:t>
            </a:r>
            <a:endParaRPr lang="en-US" b="1" kern="1200" dirty="0">
              <a:solidFill>
                <a:srgbClr val="577293"/>
              </a:solidFill>
              <a:latin typeface="Arial Regular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60B456-7740-4075-B406-E06E9FC5A3E9}"/>
              </a:ext>
            </a:extLst>
          </p:cNvPr>
          <p:cNvSpPr/>
          <p:nvPr/>
        </p:nvSpPr>
        <p:spPr>
          <a:xfrm>
            <a:off x="4634120" y="2763305"/>
            <a:ext cx="6733218" cy="382237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48508" tIns="68580" rIns="68580" bIns="68580" numCol="1" spcCol="1270" anchor="ctr" anchorCtr="0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defTabSz="800100">
              <a:spcAft>
                <a:spcPts val="1200"/>
              </a:spcAft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577293"/>
                </a:solidFill>
                <a:latin typeface="Arial Regular"/>
              </a:rPr>
              <a:t>Agree to ADP Consent form</a:t>
            </a:r>
            <a:endParaRPr lang="en-US" b="1" kern="1200" dirty="0">
              <a:solidFill>
                <a:srgbClr val="577293"/>
              </a:solidFill>
              <a:latin typeface="Arial Regular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B9B8F4-5D49-42F8-A36D-0D3237D9C3BB}"/>
              </a:ext>
            </a:extLst>
          </p:cNvPr>
          <p:cNvSpPr/>
          <p:nvPr/>
        </p:nvSpPr>
        <p:spPr>
          <a:xfrm>
            <a:off x="4634118" y="3198849"/>
            <a:ext cx="7043930" cy="382237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48508" tIns="68580" rIns="68580" bIns="68580" numCol="1" spcCol="1270" anchor="ctr" anchorCtr="0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defTabSz="800100">
              <a:spcAft>
                <a:spcPts val="1200"/>
              </a:spcAft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577293"/>
                </a:solidFill>
                <a:latin typeface="Arial Regular"/>
              </a:rPr>
              <a:t>Download &amp; install mobile app</a:t>
            </a:r>
            <a:endParaRPr lang="en-US" b="1" kern="1200" dirty="0">
              <a:solidFill>
                <a:srgbClr val="577293"/>
              </a:solidFill>
              <a:latin typeface="Arial Regular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EB8885-30FC-4820-993D-F4CDB539EB57}"/>
              </a:ext>
            </a:extLst>
          </p:cNvPr>
          <p:cNvSpPr/>
          <p:nvPr/>
        </p:nvSpPr>
        <p:spPr>
          <a:xfrm>
            <a:off x="4634118" y="3588408"/>
            <a:ext cx="7043930" cy="382237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48508" tIns="68580" rIns="68580" bIns="68580" numCol="1" spcCol="1270" anchor="ctr" anchorCtr="0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defTabSz="800100">
              <a:spcAft>
                <a:spcPts val="1200"/>
              </a:spcAft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577293"/>
                </a:solidFill>
                <a:latin typeface="Arial Regular"/>
              </a:rPr>
              <a:t>Log into mobile app</a:t>
            </a:r>
            <a:endParaRPr lang="en-US" b="1" kern="1200" dirty="0">
              <a:solidFill>
                <a:srgbClr val="577293"/>
              </a:solidFill>
              <a:latin typeface="Aria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74867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E1BA6-735E-4711-9B5D-276151E19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900" y="94300"/>
            <a:ext cx="11594299" cy="838200"/>
          </a:xfrm>
        </p:spPr>
        <p:txBody>
          <a:bodyPr/>
          <a:lstStyle/>
          <a:p>
            <a:r>
              <a:rPr lang="en-US" sz="3200" b="0" dirty="0">
                <a:solidFill>
                  <a:srgbClr val="2A638F"/>
                </a:solidFill>
                <a:latin typeface="Rockwell" panose="02060603020205020403" pitchFamily="18" charset="0"/>
              </a:rPr>
              <a:t>Have questions? Need help?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09441-76DD-46F7-8860-00A9558D9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1845" y="1109262"/>
            <a:ext cx="7016408" cy="4953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rgbClr val="2A638F"/>
              </a:solidFill>
              <a:latin typeface="Arial Regular"/>
            </a:endParaRPr>
          </a:p>
          <a:p>
            <a:pPr marL="0" indent="0">
              <a:buNone/>
            </a:pPr>
            <a:endParaRPr lang="en-US" dirty="0">
              <a:solidFill>
                <a:srgbClr val="2A638F"/>
              </a:solidFill>
              <a:latin typeface="Arial Regular"/>
            </a:endParaRPr>
          </a:p>
          <a:p>
            <a:pPr marL="0" indent="0">
              <a:buNone/>
            </a:pPr>
            <a:endParaRPr lang="en-US" dirty="0">
              <a:solidFill>
                <a:srgbClr val="2A638F"/>
              </a:solidFill>
              <a:latin typeface="Arial Regular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2A638F"/>
                </a:solidFill>
                <a:latin typeface="Arial Regular"/>
              </a:rPr>
              <a:t>SnapEval Support </a:t>
            </a:r>
          </a:p>
          <a:p>
            <a:pPr marL="517525" lvl="2" indent="0">
              <a:buClr>
                <a:srgbClr val="2A638F"/>
              </a:buClr>
              <a:buNone/>
            </a:pPr>
            <a:r>
              <a:rPr lang="en-US" sz="3200" dirty="0">
                <a:solidFill>
                  <a:srgbClr val="2A638F"/>
                </a:solidFill>
                <a:latin typeface="Arial Regular"/>
              </a:rPr>
              <a:t>  Email: </a:t>
            </a:r>
            <a:r>
              <a:rPr lang="en-US" sz="3200" dirty="0">
                <a:solidFill>
                  <a:srgbClr val="0000FF"/>
                </a:solidFill>
                <a:latin typeface="Arial Regular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Support@SnapEval.com</a:t>
            </a:r>
            <a:r>
              <a:rPr lang="en-US" sz="3200" dirty="0">
                <a:latin typeface="Arial Regular"/>
              </a:rPr>
              <a:t>  </a:t>
            </a:r>
          </a:p>
          <a:p>
            <a:pPr marL="517525" lvl="2" indent="0">
              <a:buClr>
                <a:srgbClr val="2A638F"/>
              </a:buClr>
              <a:buNone/>
            </a:pPr>
            <a:r>
              <a:rPr lang="en-US" sz="3200" dirty="0">
                <a:solidFill>
                  <a:srgbClr val="2A638F"/>
                </a:solidFill>
                <a:latin typeface="Arial Regular"/>
              </a:rPr>
              <a:t>  Phone: (585) 414-5000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0FB440-261A-4C6C-800B-A2C6F02505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5828076" y="2751906"/>
            <a:ext cx="5326739" cy="1547993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48508" tIns="68580" rIns="68580" bIns="68580" numCol="1" spcCol="1270" anchor="ctr" anchorCtr="0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defTabSz="800100">
              <a:lnSpc>
                <a:spcPct val="90000"/>
              </a:lnSpc>
              <a:spcAft>
                <a:spcPct val="35000"/>
              </a:spcAft>
            </a:pPr>
            <a:endParaRPr lang="en-US" sz="1800" b="1" kern="1200" dirty="0">
              <a:solidFill>
                <a:srgbClr val="009900"/>
              </a:solidFill>
              <a:latin typeface="Arial Regular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828075" y="4455545"/>
            <a:ext cx="5326739" cy="1547993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48508" tIns="68580" rIns="68580" bIns="68580" numCol="1" spcCol="1270" anchor="ctr" anchorCtr="0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defTabSz="800100">
              <a:lnSpc>
                <a:spcPct val="90000"/>
              </a:lnSpc>
              <a:spcAft>
                <a:spcPct val="35000"/>
              </a:spcAft>
            </a:pPr>
            <a:endParaRPr lang="en-US" sz="1800" b="1" kern="1200" dirty="0">
              <a:solidFill>
                <a:srgbClr val="009900"/>
              </a:solidFill>
              <a:latin typeface="Aria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902242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A30DEF08-79DF-406F-921C-7FCA2902FA2A}"/>
              </a:ext>
            </a:extLst>
          </p:cNvPr>
          <p:cNvSpPr txBox="1">
            <a:spLocks/>
          </p:cNvSpPr>
          <p:nvPr/>
        </p:nvSpPr>
        <p:spPr bwMode="black">
          <a:xfrm>
            <a:off x="508000" y="246744"/>
            <a:ext cx="11176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5pPr>
            <a:lvl6pPr marL="457096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6pPr>
            <a:lvl7pPr marL="914192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7pPr>
            <a:lvl8pPr marL="1371288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8pPr>
            <a:lvl9pPr marL="1828385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b="0" kern="0" dirty="0">
                <a:solidFill>
                  <a:srgbClr val="2A638F"/>
                </a:solidFill>
                <a:latin typeface="Rockwell" panose="02060603020205020403" pitchFamily="18" charset="0"/>
              </a:rPr>
              <a:t>Trouble shooting: If you can’t login to SnapEval</a:t>
            </a:r>
            <a:endParaRPr lang="en-US" kern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81C6537-539B-412B-8322-BF0E458DB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869" y="1123765"/>
            <a:ext cx="5342672" cy="4995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8C63D6-32A4-42F8-9ABA-BC94684DC2BD}"/>
              </a:ext>
            </a:extLst>
          </p:cNvPr>
          <p:cNvSpPr txBox="1"/>
          <p:nvPr/>
        </p:nvSpPr>
        <p:spPr bwMode="ltGray">
          <a:xfrm>
            <a:off x="6481916" y="2875366"/>
            <a:ext cx="3963509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Enter your ADP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UserID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1BA5FC2-F2C9-42F3-AD18-2F3EED93C6FE}"/>
              </a:ext>
            </a:extLst>
          </p:cNvPr>
          <p:cNvCxnSpPr>
            <a:cxnSpLocks/>
            <a:stCxn id="5" idx="1"/>
          </p:cNvCxnSpPr>
          <p:nvPr/>
        </p:nvCxnSpPr>
        <p:spPr bwMode="auto">
          <a:xfrm flipH="1">
            <a:off x="5307774" y="3086171"/>
            <a:ext cx="1174142" cy="23213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48A60F6C-F69C-4751-887B-E8B70E03C0EF}"/>
              </a:ext>
            </a:extLst>
          </p:cNvPr>
          <p:cNvSpPr/>
          <p:nvPr/>
        </p:nvSpPr>
        <p:spPr bwMode="auto">
          <a:xfrm>
            <a:off x="2265012" y="3010979"/>
            <a:ext cx="2957701" cy="496998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9ABB15-D9AF-406C-B45F-0F4A20C5395A}"/>
              </a:ext>
            </a:extLst>
          </p:cNvPr>
          <p:cNvSpPr/>
          <p:nvPr/>
        </p:nvSpPr>
        <p:spPr bwMode="auto">
          <a:xfrm>
            <a:off x="2265012" y="3792131"/>
            <a:ext cx="2957701" cy="469654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EEBF76-713B-45CE-9777-56B76A107602}"/>
              </a:ext>
            </a:extLst>
          </p:cNvPr>
          <p:cNvSpPr txBox="1"/>
          <p:nvPr/>
        </p:nvSpPr>
        <p:spPr bwMode="ltGray">
          <a:xfrm>
            <a:off x="6481916" y="3545651"/>
            <a:ext cx="4928700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Enter your ADP password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E05221F-1019-4BE5-854C-CDDD98CF8E38}"/>
              </a:ext>
            </a:extLst>
          </p:cNvPr>
          <p:cNvCxnSpPr>
            <a:cxnSpLocks/>
            <a:stCxn id="10" idx="1"/>
          </p:cNvCxnSpPr>
          <p:nvPr/>
        </p:nvCxnSpPr>
        <p:spPr bwMode="auto">
          <a:xfrm flipH="1">
            <a:off x="5307774" y="3756456"/>
            <a:ext cx="1174142" cy="26678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C08FAEAD-E353-4CD1-BDB0-681D1F321C8B}"/>
              </a:ext>
            </a:extLst>
          </p:cNvPr>
          <p:cNvSpPr/>
          <p:nvPr/>
        </p:nvSpPr>
        <p:spPr bwMode="auto">
          <a:xfrm>
            <a:off x="3303488" y="4298216"/>
            <a:ext cx="949535" cy="307691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14E7C83-2355-4075-872D-A3F2B2557E87}"/>
              </a:ext>
            </a:extLst>
          </p:cNvPr>
          <p:cNvCxnSpPr>
            <a:cxnSpLocks/>
            <a:stCxn id="18" idx="1"/>
          </p:cNvCxnSpPr>
          <p:nvPr/>
        </p:nvCxnSpPr>
        <p:spPr bwMode="auto">
          <a:xfrm flipH="1">
            <a:off x="4363602" y="4403474"/>
            <a:ext cx="2118314" cy="4335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E8D6E7D-E543-466B-BCAC-A55FA51BA371}"/>
              </a:ext>
            </a:extLst>
          </p:cNvPr>
          <p:cNvSpPr txBox="1"/>
          <p:nvPr/>
        </p:nvSpPr>
        <p:spPr bwMode="ltGray">
          <a:xfrm>
            <a:off x="6481916" y="4192669"/>
            <a:ext cx="4928700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Click the ‘Sign In’ button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BB8E05-8DAA-4FC5-89EC-B6D77F623B93}"/>
              </a:ext>
            </a:extLst>
          </p:cNvPr>
          <p:cNvSpPr txBox="1"/>
          <p:nvPr/>
        </p:nvSpPr>
        <p:spPr bwMode="ltGray">
          <a:xfrm>
            <a:off x="6481916" y="4986698"/>
            <a:ext cx="4778548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here to reset your ADP password if you’ve forgotten it.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17C8C86-4C2E-4BC7-861A-9DCA54A265F2}"/>
              </a:ext>
            </a:extLst>
          </p:cNvPr>
          <p:cNvCxnSpPr>
            <a:cxnSpLocks/>
            <a:stCxn id="19" idx="1"/>
          </p:cNvCxnSpPr>
          <p:nvPr/>
        </p:nvCxnSpPr>
        <p:spPr bwMode="auto">
          <a:xfrm flipH="1" flipV="1">
            <a:off x="4554988" y="4742121"/>
            <a:ext cx="1926928" cy="45538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14FD381-E510-430D-BA60-7D17E322C356}"/>
              </a:ext>
            </a:extLst>
          </p:cNvPr>
          <p:cNvSpPr txBox="1"/>
          <p:nvPr/>
        </p:nvSpPr>
        <p:spPr bwMode="ltGray">
          <a:xfrm>
            <a:off x="6557573" y="1446018"/>
            <a:ext cx="5291349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Browse to: ‘adpapps.adp.com/consent-manager’</a:t>
            </a:r>
          </a:p>
        </p:txBody>
      </p:sp>
    </p:spTree>
    <p:extLst>
      <p:ext uri="{BB962C8B-B14F-4D97-AF65-F5344CB8AC3E}">
        <p14:creationId xmlns:p14="http://schemas.microsoft.com/office/powerpoint/2010/main" val="231141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  <p:bldP spid="10" grpId="0"/>
      <p:bldP spid="14" grpId="0" animBg="1"/>
      <p:bldP spid="18" grpId="0"/>
      <p:bldP spid="1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5000F0-2E3F-4D86-98E9-D529D49A4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65" y="2178211"/>
            <a:ext cx="10655869" cy="2929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Trouble shooting: If you can’t login to SnapEval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DC174EE-7C82-49A4-9B92-2BCAC6CB32FD}"/>
              </a:ext>
            </a:extLst>
          </p:cNvPr>
          <p:cNvSpPr/>
          <p:nvPr/>
        </p:nvSpPr>
        <p:spPr bwMode="auto">
          <a:xfrm>
            <a:off x="9556112" y="3992484"/>
            <a:ext cx="612850" cy="326583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5F9318A-E770-43EF-81EB-38673C8E0747}"/>
              </a:ext>
            </a:extLst>
          </p:cNvPr>
          <p:cNvCxnSpPr>
            <a:cxnSpLocks/>
          </p:cNvCxnSpPr>
          <p:nvPr/>
        </p:nvCxnSpPr>
        <p:spPr bwMode="auto">
          <a:xfrm flipV="1">
            <a:off x="8561336" y="4189794"/>
            <a:ext cx="789398" cy="132270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ACC3031-BDE5-4EC8-A6E6-E25DA550A634}"/>
              </a:ext>
            </a:extLst>
          </p:cNvPr>
          <p:cNvSpPr txBox="1"/>
          <p:nvPr/>
        </p:nvSpPr>
        <p:spPr bwMode="ltGray">
          <a:xfrm>
            <a:off x="1143662" y="5512495"/>
            <a:ext cx="8018891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Click the Allow button for ALL SnapEval applications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BE239D-6C24-4F0E-8AFE-F5238E42B5F2}"/>
              </a:ext>
            </a:extLst>
          </p:cNvPr>
          <p:cNvSpPr/>
          <p:nvPr/>
        </p:nvSpPr>
        <p:spPr bwMode="auto">
          <a:xfrm>
            <a:off x="9556112" y="4566900"/>
            <a:ext cx="612850" cy="326583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E914FB-4474-482F-B060-9A7A0C45607F}"/>
              </a:ext>
            </a:extLst>
          </p:cNvPr>
          <p:cNvSpPr txBox="1"/>
          <p:nvPr/>
        </p:nvSpPr>
        <p:spPr bwMode="ltGray">
          <a:xfrm>
            <a:off x="1143662" y="1754111"/>
            <a:ext cx="7268818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Scroll down to ‘Rejected Consents’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4ACE018-DAE4-4913-A010-93DE22E9A622}"/>
              </a:ext>
            </a:extLst>
          </p:cNvPr>
          <p:cNvCxnSpPr>
            <a:cxnSpLocks/>
          </p:cNvCxnSpPr>
          <p:nvPr/>
        </p:nvCxnSpPr>
        <p:spPr bwMode="auto">
          <a:xfrm>
            <a:off x="1343771" y="2137248"/>
            <a:ext cx="210709" cy="79401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5647BF7-C70E-4D71-A16D-5D655139789C}"/>
              </a:ext>
            </a:extLst>
          </p:cNvPr>
          <p:cNvCxnSpPr>
            <a:cxnSpLocks/>
          </p:cNvCxnSpPr>
          <p:nvPr/>
        </p:nvCxnSpPr>
        <p:spPr bwMode="auto">
          <a:xfrm flipV="1">
            <a:off x="8561336" y="4741755"/>
            <a:ext cx="761568" cy="77074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2478887-F8B2-476C-94AE-EF65DD49431F}"/>
              </a:ext>
            </a:extLst>
          </p:cNvPr>
          <p:cNvSpPr txBox="1"/>
          <p:nvPr/>
        </p:nvSpPr>
        <p:spPr bwMode="ltGray">
          <a:xfrm>
            <a:off x="1143662" y="1368224"/>
            <a:ext cx="11228568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Scroll down to ‘Pending Consents’ and allow any Pending SnapEval Consents </a:t>
            </a:r>
          </a:p>
        </p:txBody>
      </p:sp>
    </p:spTree>
    <p:extLst>
      <p:ext uri="{BB962C8B-B14F-4D97-AF65-F5344CB8AC3E}">
        <p14:creationId xmlns:p14="http://schemas.microsoft.com/office/powerpoint/2010/main" val="829257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3FD055-E9F3-47A6-9F17-7BB477F6A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1683" y="1133089"/>
            <a:ext cx="2477214" cy="50384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Logging into your SnapEval account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CB5AD1-FF8D-40BC-8573-31DCF4F11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280" y="1133089"/>
            <a:ext cx="5093357" cy="4941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0424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SnapEval Welcome Email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484042-D401-41D7-927C-3915988E4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106" y="1256966"/>
            <a:ext cx="8007652" cy="3817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73DE6D-3DDD-4413-851B-DB331BB1A230}"/>
              </a:ext>
            </a:extLst>
          </p:cNvPr>
          <p:cNvSpPr txBox="1"/>
          <p:nvPr/>
        </p:nvSpPr>
        <p:spPr bwMode="ltGray">
          <a:xfrm>
            <a:off x="9108647" y="1248601"/>
            <a:ext cx="2673173" cy="2081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automatically receive this Welcome Email when you’re assigned to SnapEval</a:t>
            </a:r>
          </a:p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ACBD65-2EDE-44F2-A177-DF2C887DEB66}"/>
              </a:ext>
            </a:extLst>
          </p:cNvPr>
          <p:cNvSpPr txBox="1"/>
          <p:nvPr/>
        </p:nvSpPr>
        <p:spPr bwMode="ltGray">
          <a:xfrm>
            <a:off x="9108647" y="3728847"/>
            <a:ext cx="2673173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this link to login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367E2CE-BF9B-4C96-81EC-9E0FF7773555}"/>
              </a:ext>
            </a:extLst>
          </p:cNvPr>
          <p:cNvCxnSpPr>
            <a:cxnSpLocks/>
            <a:stCxn id="7" idx="1"/>
          </p:cNvCxnSpPr>
          <p:nvPr/>
        </p:nvCxnSpPr>
        <p:spPr bwMode="auto">
          <a:xfrm flipH="1" flipV="1">
            <a:off x="4282794" y="2698769"/>
            <a:ext cx="4825853" cy="124088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60910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AD2B25-32F5-40CF-8A58-65A876A6F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153" y="2421483"/>
            <a:ext cx="11017693" cy="2013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Logging into the SnapEval Web Portal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A6B82A-8A03-4F92-B636-05E7AAEBC037}"/>
              </a:ext>
            </a:extLst>
          </p:cNvPr>
          <p:cNvSpPr txBox="1"/>
          <p:nvPr/>
        </p:nvSpPr>
        <p:spPr bwMode="ltGray">
          <a:xfrm>
            <a:off x="3635698" y="1741194"/>
            <a:ext cx="4008029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Browse to SnapEval.com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3DB0E43-0D30-48EB-83C4-A792F8DBB0F8}"/>
              </a:ext>
            </a:extLst>
          </p:cNvPr>
          <p:cNvCxnSpPr>
            <a:cxnSpLocks/>
            <a:stCxn id="7" idx="2"/>
          </p:cNvCxnSpPr>
          <p:nvPr/>
        </p:nvCxnSpPr>
        <p:spPr bwMode="auto">
          <a:xfrm flipH="1">
            <a:off x="3155743" y="2162804"/>
            <a:ext cx="2483970" cy="79304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22AD17C0-65FF-49B5-BC80-437B5D464258}"/>
              </a:ext>
            </a:extLst>
          </p:cNvPr>
          <p:cNvSpPr/>
          <p:nvPr/>
        </p:nvSpPr>
        <p:spPr bwMode="auto">
          <a:xfrm>
            <a:off x="1960645" y="2861158"/>
            <a:ext cx="1139810" cy="230790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0DF2C8-127E-46F4-BEFD-81C44258CD49}"/>
              </a:ext>
            </a:extLst>
          </p:cNvPr>
          <p:cNvSpPr/>
          <p:nvPr/>
        </p:nvSpPr>
        <p:spPr bwMode="auto">
          <a:xfrm>
            <a:off x="10254038" y="3340804"/>
            <a:ext cx="807301" cy="425828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9F9153A-4299-4C57-ADEF-78DD7CF3725D}"/>
              </a:ext>
            </a:extLst>
          </p:cNvPr>
          <p:cNvCxnSpPr>
            <a:cxnSpLocks/>
            <a:stCxn id="22" idx="0"/>
          </p:cNvCxnSpPr>
          <p:nvPr/>
        </p:nvCxnSpPr>
        <p:spPr bwMode="auto">
          <a:xfrm flipV="1">
            <a:off x="8168035" y="3766632"/>
            <a:ext cx="2030715" cy="93993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455CEE0-E5BE-486B-8634-A7D344E75B02}"/>
              </a:ext>
            </a:extLst>
          </p:cNvPr>
          <p:cNvSpPr txBox="1"/>
          <p:nvPr/>
        </p:nvSpPr>
        <p:spPr bwMode="ltGray">
          <a:xfrm>
            <a:off x="5968538" y="4706562"/>
            <a:ext cx="4398993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Click Login button</a:t>
            </a:r>
          </a:p>
        </p:txBody>
      </p:sp>
    </p:spTree>
    <p:extLst>
      <p:ext uri="{BB962C8B-B14F-4D97-AF65-F5344CB8AC3E}">
        <p14:creationId xmlns:p14="http://schemas.microsoft.com/office/powerpoint/2010/main" val="309117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 animBg="1"/>
      <p:bldP spid="17" grpId="0" animBg="1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5A4E6F-AC09-4D3E-AE50-3B8F5E9D7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202" y="1332163"/>
            <a:ext cx="9420447" cy="4589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Logging into the SnapEval Web Portal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8C63D6-32A4-42F8-9ABA-BC94684DC2BD}"/>
              </a:ext>
            </a:extLst>
          </p:cNvPr>
          <p:cNvSpPr txBox="1"/>
          <p:nvPr/>
        </p:nvSpPr>
        <p:spPr bwMode="ltGray">
          <a:xfrm>
            <a:off x="5549239" y="4756645"/>
            <a:ext cx="5563056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Click the ‘Login with ADP’ button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1BA5FC2-F2C9-42F3-AD18-2F3EED93C6FE}"/>
              </a:ext>
            </a:extLst>
          </p:cNvPr>
          <p:cNvCxnSpPr>
            <a:cxnSpLocks/>
          </p:cNvCxnSpPr>
          <p:nvPr/>
        </p:nvCxnSpPr>
        <p:spPr bwMode="auto">
          <a:xfrm flipH="1">
            <a:off x="5151016" y="4967450"/>
            <a:ext cx="398223" cy="28989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48A60F6C-F69C-4751-887B-E8B70E03C0EF}"/>
              </a:ext>
            </a:extLst>
          </p:cNvPr>
          <p:cNvSpPr/>
          <p:nvPr/>
        </p:nvSpPr>
        <p:spPr bwMode="auto">
          <a:xfrm>
            <a:off x="3188658" y="4967450"/>
            <a:ext cx="1873043" cy="663553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3641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81C6537-539B-412B-8322-BF0E458DB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869" y="1123765"/>
            <a:ext cx="5342672" cy="4995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168D33-4CB8-448C-B71C-315501C5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2A638F"/>
                </a:solidFill>
                <a:latin typeface="Rockwell" panose="02060603020205020403" pitchFamily="18" charset="0"/>
              </a:rPr>
              <a:t>Logging into the SnapEval Web Portal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581F-774C-4297-8697-6C538F0663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6C9BED-6FD4-4BA4-B6B0-4A26058AC9E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8C63D6-32A4-42F8-9ABA-BC94684DC2BD}"/>
              </a:ext>
            </a:extLst>
          </p:cNvPr>
          <p:cNvSpPr txBox="1"/>
          <p:nvPr/>
        </p:nvSpPr>
        <p:spPr bwMode="ltGray">
          <a:xfrm>
            <a:off x="6481916" y="2875366"/>
            <a:ext cx="3963509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Enter your ADP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UserID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1BA5FC2-F2C9-42F3-AD18-2F3EED93C6FE}"/>
              </a:ext>
            </a:extLst>
          </p:cNvPr>
          <p:cNvCxnSpPr>
            <a:cxnSpLocks/>
            <a:stCxn id="5" idx="1"/>
          </p:cNvCxnSpPr>
          <p:nvPr/>
        </p:nvCxnSpPr>
        <p:spPr bwMode="auto">
          <a:xfrm flipH="1">
            <a:off x="5307774" y="3086171"/>
            <a:ext cx="1174142" cy="23213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48A60F6C-F69C-4751-887B-E8B70E03C0EF}"/>
              </a:ext>
            </a:extLst>
          </p:cNvPr>
          <p:cNvSpPr/>
          <p:nvPr/>
        </p:nvSpPr>
        <p:spPr bwMode="auto">
          <a:xfrm>
            <a:off x="2265012" y="3010979"/>
            <a:ext cx="2957701" cy="496998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9ABB15-D9AF-406C-B45F-0F4A20C5395A}"/>
              </a:ext>
            </a:extLst>
          </p:cNvPr>
          <p:cNvSpPr/>
          <p:nvPr/>
        </p:nvSpPr>
        <p:spPr bwMode="auto">
          <a:xfrm>
            <a:off x="2265012" y="3792131"/>
            <a:ext cx="2957701" cy="469654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EEBF76-713B-45CE-9777-56B76A107602}"/>
              </a:ext>
            </a:extLst>
          </p:cNvPr>
          <p:cNvSpPr txBox="1"/>
          <p:nvPr/>
        </p:nvSpPr>
        <p:spPr bwMode="ltGray">
          <a:xfrm>
            <a:off x="6481916" y="3545651"/>
            <a:ext cx="4928700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Enter your ADP password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E05221F-1019-4BE5-854C-CDDD98CF8E38}"/>
              </a:ext>
            </a:extLst>
          </p:cNvPr>
          <p:cNvCxnSpPr>
            <a:cxnSpLocks/>
            <a:stCxn id="10" idx="1"/>
          </p:cNvCxnSpPr>
          <p:nvPr/>
        </p:nvCxnSpPr>
        <p:spPr bwMode="auto">
          <a:xfrm flipH="1">
            <a:off x="5307774" y="3756456"/>
            <a:ext cx="1174142" cy="26678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C08FAEAD-E353-4CD1-BDB0-681D1F321C8B}"/>
              </a:ext>
            </a:extLst>
          </p:cNvPr>
          <p:cNvSpPr/>
          <p:nvPr/>
        </p:nvSpPr>
        <p:spPr bwMode="auto">
          <a:xfrm>
            <a:off x="3303488" y="4298216"/>
            <a:ext cx="949535" cy="307691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14E7C83-2355-4075-872D-A3F2B2557E87}"/>
              </a:ext>
            </a:extLst>
          </p:cNvPr>
          <p:cNvCxnSpPr>
            <a:cxnSpLocks/>
            <a:stCxn id="18" idx="1"/>
          </p:cNvCxnSpPr>
          <p:nvPr/>
        </p:nvCxnSpPr>
        <p:spPr bwMode="auto">
          <a:xfrm flipH="1">
            <a:off x="4363602" y="4403474"/>
            <a:ext cx="2118314" cy="4335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E8D6E7D-E543-466B-BCAC-A55FA51BA371}"/>
              </a:ext>
            </a:extLst>
          </p:cNvPr>
          <p:cNvSpPr txBox="1"/>
          <p:nvPr/>
        </p:nvSpPr>
        <p:spPr bwMode="ltGray">
          <a:xfrm>
            <a:off x="6481916" y="4192669"/>
            <a:ext cx="4928700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Click the ‘Sign In’ button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BB8E05-8DAA-4FC5-89EC-B6D77F623B93}"/>
              </a:ext>
            </a:extLst>
          </p:cNvPr>
          <p:cNvSpPr txBox="1"/>
          <p:nvPr/>
        </p:nvSpPr>
        <p:spPr bwMode="ltGray">
          <a:xfrm>
            <a:off x="6481916" y="4986698"/>
            <a:ext cx="4778548" cy="42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 rtlCol="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here to reset your ADP password if you’ve forgotten it.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17C8C86-4C2E-4BC7-861A-9DCA54A265F2}"/>
              </a:ext>
            </a:extLst>
          </p:cNvPr>
          <p:cNvCxnSpPr>
            <a:cxnSpLocks/>
            <a:stCxn id="19" idx="1"/>
          </p:cNvCxnSpPr>
          <p:nvPr/>
        </p:nvCxnSpPr>
        <p:spPr bwMode="auto">
          <a:xfrm flipH="1" flipV="1">
            <a:off x="4554988" y="4742121"/>
            <a:ext cx="1926928" cy="45538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90832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  <p:bldP spid="10" grpId="0"/>
      <p:bldP spid="14" grpId="0" animBg="1"/>
      <p:bldP spid="18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CloudCheckr_PPT_Template_White_Background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scene3d>
          <a:camera prst="orthographicFront"/>
          <a:lightRig rig="threePt" dir="t"/>
        </a:scene3d>
        <a:sp3d>
          <a:bevelT/>
        </a:sp3d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ltGray">
        <a:noFill/>
        <a:ln w="9525">
          <a:noFill/>
          <a:miter lim="800000"/>
          <a:headEnd/>
          <a:tailEnd/>
        </a:ln>
      </a:spPr>
      <a:bodyPr wrap="square" lIns="91419" tIns="45710" rIns="91419" bIns="45710" rtlCol="0" anchor="t" anchorCtr="0">
        <a:noAutofit/>
      </a:bodyPr>
      <a:lstStyle>
        <a:defPPr>
          <a:lnSpc>
            <a:spcPct val="90000"/>
          </a:lnSpc>
          <a:spcBef>
            <a:spcPts val="0"/>
          </a:spcBef>
          <a:spcAft>
            <a:spcPts val="800"/>
          </a:spcAft>
          <a:defRPr sz="2000" dirty="0" err="1" smtClean="0">
            <a:solidFill>
              <a:schemeClr val="bg2">
                <a:lumMod val="50000"/>
              </a:schemeClr>
            </a:solidFill>
            <a:latin typeface="Calibri" pitchFamily="34" charset="0"/>
          </a:defRPr>
        </a:defPPr>
      </a:lstStyle>
    </a:txDef>
  </a:objectDefaults>
  <a:extraClrSchemeLst>
    <a:extraClrScheme>
      <a:clrScheme name="Symantec Color Scheme">
        <a:dk1>
          <a:srgbClr val="000000"/>
        </a:dk1>
        <a:lt1>
          <a:srgbClr val="FFFFFF"/>
        </a:lt1>
        <a:dk2>
          <a:srgbClr val="000000"/>
        </a:dk2>
        <a:lt2>
          <a:srgbClr val="8C919A"/>
        </a:lt2>
        <a:accent1>
          <a:srgbClr val="848561"/>
        </a:accent1>
        <a:accent2>
          <a:srgbClr val="E6BA00"/>
        </a:accent2>
        <a:accent3>
          <a:srgbClr val="4D6883"/>
        </a:accent3>
        <a:accent4>
          <a:srgbClr val="F27F1A"/>
        </a:accent4>
        <a:accent5>
          <a:srgbClr val="A30609"/>
        </a:accent5>
        <a:accent6>
          <a:srgbClr val="7F6377"/>
        </a:accent6>
        <a:hlink>
          <a:srgbClr val="4D6883"/>
        </a:hlink>
        <a:folHlink>
          <a:srgbClr val="F27F1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Red">
      <a:srgbClr val="B32317"/>
    </a:custClr>
    <a:custClr name="Blue">
      <a:srgbClr val="3B3B69"/>
    </a:custClr>
    <a:custClr name="Yellow">
      <a:srgbClr val="E0991A"/>
    </a:custClr>
    <a:custClr name="Taupe">
      <a:srgbClr val="867C50"/>
    </a:custClr>
    <a:custClr name="Teal">
      <a:srgbClr val="31565D"/>
    </a:custClr>
  </a:custClrLst>
</a:theme>
</file>

<file path=ppt/theme/theme2.xml><?xml version="1.0" encoding="utf-8"?>
<a:theme xmlns:a="http://schemas.openxmlformats.org/drawingml/2006/main" name="Office Theme">
  <a:themeElements>
    <a:clrScheme name="Symantec_Color_Theme_v3">
      <a:dk1>
        <a:sysClr val="windowText" lastClr="000000"/>
      </a:dk1>
      <a:lt1>
        <a:sysClr val="window" lastClr="FFFFFF"/>
      </a:lt1>
      <a:dk2>
        <a:srgbClr val="000000"/>
      </a:dk2>
      <a:lt2>
        <a:srgbClr val="9A918C"/>
      </a:lt2>
      <a:accent1>
        <a:srgbClr val="5482AB"/>
      </a:accent1>
      <a:accent2>
        <a:srgbClr val="FDBB30"/>
      </a:accent2>
      <a:accent3>
        <a:srgbClr val="8E9300"/>
      </a:accent3>
      <a:accent4>
        <a:srgbClr val="E84920"/>
      </a:accent4>
      <a:accent5>
        <a:srgbClr val="7CA295"/>
      </a:accent5>
      <a:accent6>
        <a:srgbClr val="E98306"/>
      </a:accent6>
      <a:hlink>
        <a:srgbClr val="5482AB"/>
      </a:hlink>
      <a:folHlink>
        <a:srgbClr val="E9830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ymantec_Color_Theme_v3">
      <a:dk1>
        <a:sysClr val="windowText" lastClr="000000"/>
      </a:dk1>
      <a:lt1>
        <a:sysClr val="window" lastClr="FFFFFF"/>
      </a:lt1>
      <a:dk2>
        <a:srgbClr val="000000"/>
      </a:dk2>
      <a:lt2>
        <a:srgbClr val="9A918C"/>
      </a:lt2>
      <a:accent1>
        <a:srgbClr val="5482AB"/>
      </a:accent1>
      <a:accent2>
        <a:srgbClr val="FDBB30"/>
      </a:accent2>
      <a:accent3>
        <a:srgbClr val="8E9300"/>
      </a:accent3>
      <a:accent4>
        <a:srgbClr val="E84920"/>
      </a:accent4>
      <a:accent5>
        <a:srgbClr val="7CA295"/>
      </a:accent5>
      <a:accent6>
        <a:srgbClr val="E98306"/>
      </a:accent6>
      <a:hlink>
        <a:srgbClr val="5482AB"/>
      </a:hlink>
      <a:folHlink>
        <a:srgbClr val="E9830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2009</Words>
  <Application>Microsoft Office PowerPoint</Application>
  <PresentationFormat>Widescreen</PresentationFormat>
  <Paragraphs>356</Paragraphs>
  <Slides>46</Slides>
  <Notes>12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Arial</vt:lpstr>
      <vt:lpstr>Arial Regular</vt:lpstr>
      <vt:lpstr>Calibri</vt:lpstr>
      <vt:lpstr>Rockwell</vt:lpstr>
      <vt:lpstr>Wingdings</vt:lpstr>
      <vt:lpstr>CloudCheckr_PPT_Template_White_Background</vt:lpstr>
      <vt:lpstr>PowerPoint Presentation</vt:lpstr>
      <vt:lpstr>Agenda</vt:lpstr>
      <vt:lpstr>Performance Management is Undergoing Transformation</vt:lpstr>
      <vt:lpstr>Traditional Performance Appraisal</vt:lpstr>
      <vt:lpstr>Logging into your SnapEval account</vt:lpstr>
      <vt:lpstr>SnapEval Welcome Email</vt:lpstr>
      <vt:lpstr>Logging into the SnapEval Web Portal</vt:lpstr>
      <vt:lpstr>Logging into the SnapEval Web Portal</vt:lpstr>
      <vt:lpstr>Logging into the SnapEval Web Portal</vt:lpstr>
      <vt:lpstr>Logging into the SnapEval Web Portal</vt:lpstr>
      <vt:lpstr>You’re logged in!</vt:lpstr>
      <vt:lpstr>Logging into the SnapEval Mobile App</vt:lpstr>
      <vt:lpstr>Logging into the SnapEval Mobile App</vt:lpstr>
      <vt:lpstr>Logging into the SnapEval Mobile App</vt:lpstr>
      <vt:lpstr>Logging into the SnapEval Mobile App</vt:lpstr>
      <vt:lpstr>Logging into the SnapEval Mobile App</vt:lpstr>
      <vt:lpstr>Logging into the SnapEval Mobile App</vt:lpstr>
      <vt:lpstr>Logging into the SnapEval Mobile App</vt:lpstr>
      <vt:lpstr>Logging into the SnapEval Mobile App</vt:lpstr>
      <vt:lpstr>Logging into the SnapEval Mobile App</vt:lpstr>
      <vt:lpstr>Logging into the SnapEval Mobile App</vt:lpstr>
      <vt:lpstr>Using the SnapEval Web Portal</vt:lpstr>
      <vt:lpstr>SnapEval Roles: User, Manager, Group Administrator</vt:lpstr>
      <vt:lpstr>SnapEval Web Portal Features</vt:lpstr>
      <vt:lpstr>SnapEval Web Portal Navigation Menu</vt:lpstr>
      <vt:lpstr>Org Chart (All Users)</vt:lpstr>
      <vt:lpstr>Select a User to Give Feedback to (All Users)</vt:lpstr>
      <vt:lpstr>Capture and Share Feedback (All Users)</vt:lpstr>
      <vt:lpstr>Communicating feedback using Snaps</vt:lpstr>
      <vt:lpstr>Performance Management &amp; Performance Recognition</vt:lpstr>
      <vt:lpstr>Confirming Snap Email (When Snap is shared with Recipient)</vt:lpstr>
      <vt:lpstr>Request Feedback from Others (All Users)</vt:lpstr>
      <vt:lpstr>Group Dashboard (Group Administrators Only)</vt:lpstr>
      <vt:lpstr>Feedback Provider Heatmap (Group Administrators Only)</vt:lpstr>
      <vt:lpstr>My Team Dashboard (Managers Only)</vt:lpstr>
      <vt:lpstr>My Feedback Dashboard (All Users)</vt:lpstr>
      <vt:lpstr>Spotlight Performance Recognition (All Users – If Enabled)</vt:lpstr>
      <vt:lpstr>Performance Summaries (All Users)</vt:lpstr>
      <vt:lpstr>Group Details (Group Administrators Only)</vt:lpstr>
      <vt:lpstr>Send Instant Notifications (Group Administrators Only)</vt:lpstr>
      <vt:lpstr>SnapEval Mobile App (All Users)</vt:lpstr>
      <vt:lpstr>SnapEval Mobile App (All Users)</vt:lpstr>
      <vt:lpstr>Homework Assignment!</vt:lpstr>
      <vt:lpstr>Have questions? Need help?</vt:lpstr>
      <vt:lpstr>PowerPoint Presentation</vt:lpstr>
      <vt:lpstr>Trouble shooting: If you can’t login to SnapEval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2012-03-01T16:32:05Z</dcterms:created>
  <dcterms:modified xsi:type="dcterms:W3CDTF">2020-04-04T19:29:50Z</dcterms:modified>
</cp:coreProperties>
</file>