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40" r:id="rId1"/>
  </p:sldMasterIdLst>
  <p:notesMasterIdLst>
    <p:notesMasterId r:id="rId67"/>
  </p:notesMasterIdLst>
  <p:handoutMasterIdLst>
    <p:handoutMasterId r:id="rId68"/>
  </p:handoutMasterIdLst>
  <p:sldIdLst>
    <p:sldId id="676" r:id="rId2"/>
    <p:sldId id="775" r:id="rId3"/>
    <p:sldId id="822" r:id="rId4"/>
    <p:sldId id="826" r:id="rId5"/>
    <p:sldId id="772" r:id="rId6"/>
    <p:sldId id="812" r:id="rId7"/>
    <p:sldId id="816" r:id="rId8"/>
    <p:sldId id="770" r:id="rId9"/>
    <p:sldId id="750" r:id="rId10"/>
    <p:sldId id="768" r:id="rId11"/>
    <p:sldId id="835" r:id="rId12"/>
    <p:sldId id="844" r:id="rId13"/>
    <p:sldId id="734" r:id="rId14"/>
    <p:sldId id="752" r:id="rId15"/>
    <p:sldId id="851" r:id="rId16"/>
    <p:sldId id="761" r:id="rId17"/>
    <p:sldId id="764" r:id="rId18"/>
    <p:sldId id="836" r:id="rId19"/>
    <p:sldId id="810" r:id="rId20"/>
    <p:sldId id="765" r:id="rId21"/>
    <p:sldId id="755" r:id="rId22"/>
    <p:sldId id="745" r:id="rId23"/>
    <p:sldId id="837" r:id="rId24"/>
    <p:sldId id="786" r:id="rId25"/>
    <p:sldId id="697" r:id="rId26"/>
    <p:sldId id="811" r:id="rId27"/>
    <p:sldId id="698" r:id="rId28"/>
    <p:sldId id="838" r:id="rId29"/>
    <p:sldId id="821" r:id="rId30"/>
    <p:sldId id="825" r:id="rId31"/>
    <p:sldId id="819" r:id="rId32"/>
    <p:sldId id="839" r:id="rId33"/>
    <p:sldId id="824" r:id="rId34"/>
    <p:sldId id="777" r:id="rId35"/>
    <p:sldId id="778" r:id="rId36"/>
    <p:sldId id="779" r:id="rId37"/>
    <p:sldId id="780" r:id="rId38"/>
    <p:sldId id="840" r:id="rId39"/>
    <p:sldId id="688" r:id="rId40"/>
    <p:sldId id="699" r:id="rId41"/>
    <p:sldId id="735" r:id="rId42"/>
    <p:sldId id="732" r:id="rId43"/>
    <p:sldId id="759" r:id="rId44"/>
    <p:sldId id="758" r:id="rId45"/>
    <p:sldId id="841" r:id="rId46"/>
    <p:sldId id="796" r:id="rId47"/>
    <p:sldId id="791" r:id="rId48"/>
    <p:sldId id="802" r:id="rId49"/>
    <p:sldId id="787" r:id="rId50"/>
    <p:sldId id="795" r:id="rId51"/>
    <p:sldId id="794" r:id="rId52"/>
    <p:sldId id="798" r:id="rId53"/>
    <p:sldId id="797" r:id="rId54"/>
    <p:sldId id="799" r:id="rId55"/>
    <p:sldId id="803" r:id="rId56"/>
    <p:sldId id="842" r:id="rId57"/>
    <p:sldId id="813" r:id="rId58"/>
    <p:sldId id="701" r:id="rId59"/>
    <p:sldId id="703" r:id="rId60"/>
    <p:sldId id="714" r:id="rId61"/>
    <p:sldId id="843" r:id="rId62"/>
    <p:sldId id="782" r:id="rId63"/>
    <p:sldId id="729" r:id="rId64"/>
    <p:sldId id="690" r:id="rId65"/>
    <p:sldId id="691" r:id="rId66"/>
  </p:sldIdLst>
  <p:sldSz cx="12192000" cy="6858000"/>
  <p:notesSz cx="7102475" cy="9388475"/>
  <p:custDataLst>
    <p:tags r:id="rId69"/>
  </p:custDataLst>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096" algn="ctr" rtl="0" fontAlgn="base">
      <a:spcBef>
        <a:spcPct val="0"/>
      </a:spcBef>
      <a:spcAft>
        <a:spcPct val="0"/>
      </a:spcAft>
      <a:defRPr sz="2400" kern="1200">
        <a:solidFill>
          <a:schemeClr val="tx1"/>
        </a:solidFill>
        <a:latin typeface="Arial" charset="0"/>
        <a:ea typeface="+mn-ea"/>
        <a:cs typeface="+mn-cs"/>
      </a:defRPr>
    </a:lvl2pPr>
    <a:lvl3pPr marL="914192" algn="ctr" rtl="0" fontAlgn="base">
      <a:spcBef>
        <a:spcPct val="0"/>
      </a:spcBef>
      <a:spcAft>
        <a:spcPct val="0"/>
      </a:spcAft>
      <a:defRPr sz="2400" kern="1200">
        <a:solidFill>
          <a:schemeClr val="tx1"/>
        </a:solidFill>
        <a:latin typeface="Arial" charset="0"/>
        <a:ea typeface="+mn-ea"/>
        <a:cs typeface="+mn-cs"/>
      </a:defRPr>
    </a:lvl3pPr>
    <a:lvl4pPr marL="1371288" algn="ctr" rtl="0" fontAlgn="base">
      <a:spcBef>
        <a:spcPct val="0"/>
      </a:spcBef>
      <a:spcAft>
        <a:spcPct val="0"/>
      </a:spcAft>
      <a:defRPr sz="2400" kern="1200">
        <a:solidFill>
          <a:schemeClr val="tx1"/>
        </a:solidFill>
        <a:latin typeface="Arial" charset="0"/>
        <a:ea typeface="+mn-ea"/>
        <a:cs typeface="+mn-cs"/>
      </a:defRPr>
    </a:lvl4pPr>
    <a:lvl5pPr marL="1828385" algn="ctr" rtl="0" fontAlgn="base">
      <a:spcBef>
        <a:spcPct val="0"/>
      </a:spcBef>
      <a:spcAft>
        <a:spcPct val="0"/>
      </a:spcAft>
      <a:defRPr sz="2400" kern="1200">
        <a:solidFill>
          <a:schemeClr val="tx1"/>
        </a:solidFill>
        <a:latin typeface="Arial" charset="0"/>
        <a:ea typeface="+mn-ea"/>
        <a:cs typeface="+mn-cs"/>
      </a:defRPr>
    </a:lvl5pPr>
    <a:lvl6pPr marL="2285480" algn="l" defTabSz="914192" rtl="0" eaLnBrk="1" latinLnBrk="0" hangingPunct="1">
      <a:defRPr sz="2400" kern="1200">
        <a:solidFill>
          <a:schemeClr val="tx1"/>
        </a:solidFill>
        <a:latin typeface="Arial" charset="0"/>
        <a:ea typeface="+mn-ea"/>
        <a:cs typeface="+mn-cs"/>
      </a:defRPr>
    </a:lvl6pPr>
    <a:lvl7pPr marL="2742577" algn="l" defTabSz="914192" rtl="0" eaLnBrk="1" latinLnBrk="0" hangingPunct="1">
      <a:defRPr sz="2400" kern="1200">
        <a:solidFill>
          <a:schemeClr val="tx1"/>
        </a:solidFill>
        <a:latin typeface="Arial" charset="0"/>
        <a:ea typeface="+mn-ea"/>
        <a:cs typeface="+mn-cs"/>
      </a:defRPr>
    </a:lvl7pPr>
    <a:lvl8pPr marL="3199673" algn="l" defTabSz="914192" rtl="0" eaLnBrk="1" latinLnBrk="0" hangingPunct="1">
      <a:defRPr sz="2400" kern="1200">
        <a:solidFill>
          <a:schemeClr val="tx1"/>
        </a:solidFill>
        <a:latin typeface="Arial" charset="0"/>
        <a:ea typeface="+mn-ea"/>
        <a:cs typeface="+mn-cs"/>
      </a:defRPr>
    </a:lvl8pPr>
    <a:lvl9pPr marL="3656769" algn="l" defTabSz="914192"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888" userDrawn="1">
          <p15:clr>
            <a:srgbClr val="A4A3A4"/>
          </p15:clr>
        </p15:guide>
        <p15:guide id="3" orient="horz" pos="192" userDrawn="1">
          <p15:clr>
            <a:srgbClr val="A4A3A4"/>
          </p15:clr>
        </p15:guide>
        <p15:guide id="4" orient="horz" pos="768" userDrawn="1">
          <p15:clr>
            <a:srgbClr val="A4A3A4"/>
          </p15:clr>
        </p15:guide>
        <p15:guide id="5" pos="3843" userDrawn="1">
          <p15:clr>
            <a:srgbClr val="A4A3A4"/>
          </p15:clr>
        </p15:guide>
        <p15:guide id="6" pos="320" userDrawn="1">
          <p15:clr>
            <a:srgbClr val="A4A3A4"/>
          </p15:clr>
        </p15:guide>
        <p15:guide id="7" pos="7344"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orient="horz" pos="183" userDrawn="1">
          <p15:clr>
            <a:srgbClr val="A4A3A4"/>
          </p15:clr>
        </p15:guide>
        <p15:guide id="3" pos="2237" userDrawn="1">
          <p15:clr>
            <a:srgbClr val="A4A3A4"/>
          </p15:clr>
        </p15:guide>
        <p15:guide id="4" pos="211" userDrawn="1">
          <p15:clr>
            <a:srgbClr val="A4A3A4"/>
          </p15:clr>
        </p15:guide>
        <p15:guide id="5" pos="426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38F"/>
    <a:srgbClr val="577293"/>
    <a:srgbClr val="009900"/>
    <a:srgbClr val="0000FF"/>
    <a:srgbClr val="E3E3E3"/>
    <a:srgbClr val="DFE4F0"/>
    <a:srgbClr val="E68422"/>
    <a:srgbClr val="EE2722"/>
    <a:srgbClr val="767676"/>
    <a:srgbClr val="607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4403B-AAF2-4868-B144-BC553E6D37B2}" v="92" dt="2022-03-02T17:07:44.565"/>
  </p1510:revLst>
</p1510:revInfo>
</file>

<file path=ppt/tableStyles.xml><?xml version="1.0" encoding="utf-8"?>
<a:tblStyleLst xmlns:a="http://schemas.openxmlformats.org/drawingml/2006/main" def="{72833802-FEF1-4C79-8D5D-14CF1EAF98D9}">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53" autoAdjust="0"/>
    <p:restoredTop sz="16386" autoAdjust="0"/>
  </p:normalViewPr>
  <p:slideViewPr>
    <p:cSldViewPr snapToGrid="0">
      <p:cViewPr varScale="1">
        <p:scale>
          <a:sx n="27" d="100"/>
          <a:sy n="27" d="100"/>
        </p:scale>
        <p:origin x="3624" y="48"/>
      </p:cViewPr>
      <p:guideLst>
        <p:guide orient="horz" pos="2160"/>
        <p:guide orient="horz" pos="3888"/>
        <p:guide orient="horz" pos="192"/>
        <p:guide orient="horz" pos="768"/>
        <p:guide pos="3843"/>
        <p:guide pos="320"/>
        <p:guide pos="7344"/>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100" d="100"/>
          <a:sy n="100" d="100"/>
        </p:scale>
        <p:origin x="346" y="45"/>
      </p:cViewPr>
      <p:guideLst>
        <p:guide orient="horz" pos="2957"/>
        <p:guide orient="horz" pos="183"/>
        <p:guide pos="2237"/>
        <p:guide pos="211"/>
        <p:guide pos="4263"/>
      </p:guideLst>
    </p:cSldViewPr>
  </p:notesViewPr>
  <p:gridSpacing cx="41148" cy="4114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3" tIns="47111" rIns="94223" bIns="47111" rtlCol="0"/>
          <a:lstStyle>
            <a:lvl1pPr algn="l">
              <a:defRPr sz="1200"/>
            </a:lvl1pPr>
          </a:lstStyle>
          <a:p>
            <a:pPr>
              <a:defRPr/>
            </a:pPr>
            <a:endParaRPr lang="en-US" dirty="0">
              <a:latin typeface="+mn-lt"/>
            </a:endParaRPr>
          </a:p>
        </p:txBody>
      </p:sp>
      <p:sp>
        <p:nvSpPr>
          <p:cNvPr id="3" name="Date Placeholder 2"/>
          <p:cNvSpPr>
            <a:spLocks noGrp="1"/>
          </p:cNvSpPr>
          <p:nvPr>
            <p:ph type="dt" sz="quarter" idx="1"/>
          </p:nvPr>
        </p:nvSpPr>
        <p:spPr>
          <a:xfrm>
            <a:off x="4023092" y="0"/>
            <a:ext cx="3077739" cy="469424"/>
          </a:xfrm>
          <a:prstGeom prst="rect">
            <a:avLst/>
          </a:prstGeom>
        </p:spPr>
        <p:txBody>
          <a:bodyPr vert="horz" lIns="94223" tIns="47111" rIns="94223" bIns="47111" rtlCol="0"/>
          <a:lstStyle>
            <a:lvl1pPr algn="r">
              <a:defRPr sz="1200"/>
            </a:lvl1pPr>
          </a:lstStyle>
          <a:p>
            <a:pPr>
              <a:defRPr/>
            </a:pPr>
            <a:fld id="{38ED21EF-1646-431D-87E1-4372984CC9F4}" type="datetimeFigureOut">
              <a:rPr lang="en-US">
                <a:latin typeface="+mn-lt"/>
              </a:rPr>
              <a:pPr>
                <a:defRPr/>
              </a:pPr>
              <a:t>3/4/2022</a:t>
            </a:fld>
            <a:endParaRPr lang="en-US" dirty="0">
              <a:latin typeface="+mn-lt"/>
            </a:endParaRPr>
          </a:p>
        </p:txBody>
      </p:sp>
      <p:sp>
        <p:nvSpPr>
          <p:cNvPr id="4" name="Footer Placeholder 3"/>
          <p:cNvSpPr>
            <a:spLocks noGrp="1"/>
          </p:cNvSpPr>
          <p:nvPr>
            <p:ph type="ftr" sz="quarter" idx="2"/>
          </p:nvPr>
        </p:nvSpPr>
        <p:spPr>
          <a:xfrm>
            <a:off x="0" y="8917422"/>
            <a:ext cx="3077739" cy="469424"/>
          </a:xfrm>
          <a:prstGeom prst="rect">
            <a:avLst/>
          </a:prstGeom>
        </p:spPr>
        <p:txBody>
          <a:bodyPr vert="horz" lIns="94223" tIns="47111" rIns="94223" bIns="47111" rtlCol="0" anchor="b"/>
          <a:lstStyle>
            <a:lvl1pPr algn="l">
              <a:defRPr sz="1200"/>
            </a:lvl1pPr>
          </a:lstStyle>
          <a:p>
            <a:pPr>
              <a:defRPr/>
            </a:pPr>
            <a:endParaRPr lang="en-US" dirty="0">
              <a:latin typeface="+mn-lt"/>
            </a:endParaRPr>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3" tIns="47111" rIns="94223" bIns="47111" rtlCol="0" anchor="b"/>
          <a:lstStyle>
            <a:lvl1pPr algn="r">
              <a:defRPr sz="1200"/>
            </a:lvl1pPr>
          </a:lstStyle>
          <a:p>
            <a:pPr>
              <a:defRPr/>
            </a:pPr>
            <a:fld id="{AF812EFC-5DA8-4918-AF48-019594BE3609}" type="slidenum">
              <a:rPr lang="en-US">
                <a:latin typeface="+mn-lt"/>
              </a:rPr>
              <a:pPr>
                <a:defRPr/>
              </a:pPr>
              <a:t>‹#›</a:t>
            </a:fld>
            <a:endParaRPr lang="en-US" dirty="0">
              <a:latin typeface="+mn-lt"/>
            </a:endParaRPr>
          </a:p>
        </p:txBody>
      </p:sp>
    </p:spTree>
    <p:extLst>
      <p:ext uri="{BB962C8B-B14F-4D97-AF65-F5344CB8AC3E}">
        <p14:creationId xmlns:p14="http://schemas.microsoft.com/office/powerpoint/2010/main" val="21941148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5" name="Rectangle 5"/>
          <p:cNvSpPr>
            <a:spLocks noGrp="1" noChangeArrowheads="1"/>
          </p:cNvSpPr>
          <p:nvPr>
            <p:ph type="body" sz="quarter" idx="3"/>
          </p:nvPr>
        </p:nvSpPr>
        <p:spPr bwMode="auto">
          <a:xfrm>
            <a:off x="335397" y="3285969"/>
            <a:ext cx="6431685" cy="5370939"/>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Slide Image Placeholder 7"/>
          <p:cNvSpPr>
            <a:spLocks noGrp="1" noRot="1" noChangeAspect="1"/>
          </p:cNvSpPr>
          <p:nvPr>
            <p:ph type="sldImg" idx="2"/>
          </p:nvPr>
        </p:nvSpPr>
        <p:spPr>
          <a:xfrm>
            <a:off x="990600" y="290513"/>
            <a:ext cx="5121275" cy="2881312"/>
          </a:xfrm>
          <a:prstGeom prst="rect">
            <a:avLst/>
          </a:prstGeom>
          <a:noFill/>
          <a:ln w="12700">
            <a:solidFill>
              <a:prstClr val="black"/>
            </a:solidFill>
          </a:ln>
        </p:spPr>
        <p:txBody>
          <a:bodyPr vert="horz" lIns="94223" tIns="47111" rIns="94223" bIns="47111" rtlCol="0" anchor="ctr"/>
          <a:lstStyle/>
          <a:p>
            <a:endParaRPr lang="en-US"/>
          </a:p>
        </p:txBody>
      </p:sp>
    </p:spTree>
    <p:extLst>
      <p:ext uri="{BB962C8B-B14F-4D97-AF65-F5344CB8AC3E}">
        <p14:creationId xmlns:p14="http://schemas.microsoft.com/office/powerpoint/2010/main" val="2399390180"/>
      </p:ext>
    </p:extLst>
  </p:cSld>
  <p:clrMap bg1="lt1" tx1="dk1" bg2="lt2" tx2="dk2" accent1="accent1" accent2="accent2" accent3="accent3" accent4="accent4" accent5="accent5" accent6="accent6" hlink="hlink" folHlink="folHlink"/>
  <p:hf hdr="0" ftr="0" dt="0"/>
  <p:notesStyle>
    <a:lvl1pPr algn="l" rtl="0" eaLnBrk="0" fontAlgn="base" hangingPunct="0">
      <a:lnSpc>
        <a:spcPct val="90000"/>
      </a:lnSpc>
      <a:spcBef>
        <a:spcPct val="20000"/>
      </a:spcBef>
      <a:spcAft>
        <a:spcPct val="20000"/>
      </a:spcAft>
      <a:defRPr sz="1200" kern="1200">
        <a:solidFill>
          <a:schemeClr val="tx1"/>
        </a:solidFill>
        <a:latin typeface="+mn-lt"/>
        <a:ea typeface="+mn-ea"/>
        <a:cs typeface="+mn-cs"/>
      </a:defRPr>
    </a:lvl1pPr>
    <a:lvl2pPr marL="457096" algn="l" rtl="0" eaLnBrk="0" fontAlgn="base" hangingPunct="0">
      <a:lnSpc>
        <a:spcPct val="90000"/>
      </a:lnSpc>
      <a:spcBef>
        <a:spcPct val="20000"/>
      </a:spcBef>
      <a:spcAft>
        <a:spcPct val="20000"/>
      </a:spcAft>
      <a:defRPr sz="1200" kern="1200">
        <a:solidFill>
          <a:schemeClr val="tx1"/>
        </a:solidFill>
        <a:latin typeface="+mn-lt"/>
        <a:ea typeface="+mn-ea"/>
        <a:cs typeface="+mn-cs"/>
      </a:defRPr>
    </a:lvl2pPr>
    <a:lvl3pPr marL="914192" algn="l" rtl="0" eaLnBrk="0" fontAlgn="base" hangingPunct="0">
      <a:lnSpc>
        <a:spcPct val="90000"/>
      </a:lnSpc>
      <a:spcBef>
        <a:spcPct val="20000"/>
      </a:spcBef>
      <a:spcAft>
        <a:spcPct val="20000"/>
      </a:spcAft>
      <a:defRPr sz="1200" kern="1200">
        <a:solidFill>
          <a:schemeClr val="tx1"/>
        </a:solidFill>
        <a:latin typeface="+mn-lt"/>
        <a:ea typeface="+mn-ea"/>
        <a:cs typeface="+mn-cs"/>
      </a:defRPr>
    </a:lvl3pPr>
    <a:lvl4pPr marL="1371288" algn="l" rtl="0" eaLnBrk="0" fontAlgn="base" hangingPunct="0">
      <a:lnSpc>
        <a:spcPct val="90000"/>
      </a:lnSpc>
      <a:spcBef>
        <a:spcPct val="20000"/>
      </a:spcBef>
      <a:spcAft>
        <a:spcPct val="20000"/>
      </a:spcAft>
      <a:defRPr sz="1200" kern="1200">
        <a:solidFill>
          <a:schemeClr val="tx1"/>
        </a:solidFill>
        <a:latin typeface="+mn-lt"/>
        <a:ea typeface="+mn-ea"/>
        <a:cs typeface="+mn-cs"/>
      </a:defRPr>
    </a:lvl4pPr>
    <a:lvl5pPr marL="1828385" algn="l" rtl="0" eaLnBrk="0" fontAlgn="base" hangingPunct="0">
      <a:lnSpc>
        <a:spcPct val="90000"/>
      </a:lnSpc>
      <a:spcBef>
        <a:spcPct val="20000"/>
      </a:spcBef>
      <a:spcAft>
        <a:spcPct val="20000"/>
      </a:spcAft>
      <a:defRPr sz="1200" kern="1200">
        <a:solidFill>
          <a:schemeClr val="tx1"/>
        </a:solidFill>
        <a:latin typeface="+mn-lt"/>
        <a:ea typeface="+mn-ea"/>
        <a:cs typeface="+mn-cs"/>
      </a:defRPr>
    </a:lvl5pPr>
    <a:lvl6pPr marL="2285480" algn="l" defTabSz="914192" rtl="0" eaLnBrk="1" latinLnBrk="0" hangingPunct="1">
      <a:defRPr sz="1200" kern="1200">
        <a:solidFill>
          <a:schemeClr val="tx1"/>
        </a:solidFill>
        <a:latin typeface="+mn-lt"/>
        <a:ea typeface="+mn-ea"/>
        <a:cs typeface="+mn-cs"/>
      </a:defRPr>
    </a:lvl6pPr>
    <a:lvl7pPr marL="2742577" algn="l" defTabSz="914192" rtl="0" eaLnBrk="1" latinLnBrk="0" hangingPunct="1">
      <a:defRPr sz="1200" kern="1200">
        <a:solidFill>
          <a:schemeClr val="tx1"/>
        </a:solidFill>
        <a:latin typeface="+mn-lt"/>
        <a:ea typeface="+mn-ea"/>
        <a:cs typeface="+mn-cs"/>
      </a:defRPr>
    </a:lvl7pPr>
    <a:lvl8pPr marL="3199673" algn="l" defTabSz="914192" rtl="0" eaLnBrk="1" latinLnBrk="0" hangingPunct="1">
      <a:defRPr sz="1200" kern="1200">
        <a:solidFill>
          <a:schemeClr val="tx1"/>
        </a:solidFill>
        <a:latin typeface="+mn-lt"/>
        <a:ea typeface="+mn-ea"/>
        <a:cs typeface="+mn-cs"/>
      </a:defRPr>
    </a:lvl8pPr>
    <a:lvl9pPr marL="3656769" algn="l" defTabSz="9141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David Yeaple.</a:t>
            </a:r>
          </a:p>
          <a:p>
            <a:endParaRPr lang="en-US" dirty="0"/>
          </a:p>
          <a:p>
            <a:r>
              <a:rPr lang="en-US" dirty="0"/>
              <a:t>In this video, we’re going to introduce how to use and configure SnapEval.</a:t>
            </a:r>
          </a:p>
        </p:txBody>
      </p:sp>
      <p:sp>
        <p:nvSpPr>
          <p:cNvPr id="4" name="Slide Number Placeholder 3"/>
          <p:cNvSpPr>
            <a:spLocks noGrp="1"/>
          </p:cNvSpPr>
          <p:nvPr>
            <p:ph type="sldNum" sz="quarter" idx="10"/>
          </p:nvPr>
        </p:nvSpPr>
        <p:spPr>
          <a:xfrm>
            <a:off x="6289315" y="8862373"/>
            <a:ext cx="546292" cy="276641"/>
          </a:xfrm>
          <a:prstGeom prst="rect">
            <a:avLst/>
          </a:prstGeom>
        </p:spPr>
        <p:txBody>
          <a:bodyPr lIns="91614" tIns="45807" rIns="91614" bIns="45807"/>
          <a:lstStyle/>
          <a:p>
            <a:pPr>
              <a:defRPr/>
            </a:pPr>
            <a:fld id="{CEA96130-80FE-450A-9D6E-2375B464A403}" type="slidenum">
              <a:rPr lang="en-US" sz="1400"/>
              <a:pPr>
                <a:defRPr/>
              </a:pPr>
              <a:t>1</a:t>
            </a:fld>
            <a:endParaRPr lang="en-US" sz="1400" dirty="0"/>
          </a:p>
        </p:txBody>
      </p:sp>
    </p:spTree>
    <p:extLst>
      <p:ext uri="{BB962C8B-B14F-4D97-AF65-F5344CB8AC3E}">
        <p14:creationId xmlns:p14="http://schemas.microsoft.com/office/powerpoint/2010/main" val="213336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introducing SnapEval benefits, we like to use the analogy of an iceberg. There are some obvious benefits similar to the portion of the iceberg above the waterline, but there are also many more subtle (but equally important) benefits that are analogous to the portion of the iceberg below the waterline.</a:t>
            </a:r>
          </a:p>
          <a:p>
            <a:endParaRPr lang="en-US" sz="1200" dirty="0"/>
          </a:p>
          <a:p>
            <a:r>
              <a:rPr lang="en-US" sz="1200" dirty="0"/>
              <a:t>Some of the more obvious benefits are:</a:t>
            </a:r>
          </a:p>
          <a:p>
            <a:pPr marL="171776" indent="-171776">
              <a:buFont typeface="Arial" panose="020B0604020202020204" pitchFamily="34" charset="0"/>
              <a:buChar char="•"/>
            </a:pPr>
            <a:r>
              <a:rPr lang="en-US" sz="1200" dirty="0"/>
              <a:t>SnapEval is simple and easy to use</a:t>
            </a:r>
          </a:p>
          <a:p>
            <a:pPr marL="171776" indent="-171776">
              <a:buFont typeface="Arial" panose="020B0604020202020204" pitchFamily="34" charset="0"/>
              <a:buChar char="•"/>
            </a:pPr>
            <a:r>
              <a:rPr lang="en-US" sz="1200" dirty="0"/>
              <a:t>Employees receive timely, actionable, goal-aligned feedback that helps to increase employee engagement and results.</a:t>
            </a:r>
          </a:p>
          <a:p>
            <a:pPr marL="171776" indent="-171776">
              <a:buFont typeface="Arial" panose="020B0604020202020204" pitchFamily="34" charset="0"/>
              <a:buChar char="•"/>
            </a:pPr>
            <a:r>
              <a:rPr lang="en-US" sz="1200" dirty="0"/>
              <a:t>SnapEval is FREE or ultra-affordable</a:t>
            </a:r>
          </a:p>
          <a:p>
            <a:endParaRPr lang="en-US" sz="1200" dirty="0"/>
          </a:p>
          <a:p>
            <a:r>
              <a:rPr lang="en-US" sz="1200" dirty="0"/>
              <a:t>Examples of some of the more subtle benefits include:</a:t>
            </a:r>
          </a:p>
          <a:p>
            <a:pPr marL="171776" indent="-171776">
              <a:buFont typeface="Arial" panose="020B0604020202020204" pitchFamily="34" charset="0"/>
              <a:buChar char="•"/>
            </a:pPr>
            <a:r>
              <a:rPr lang="en-US" sz="1200" dirty="0"/>
              <a:t>HR Professionals can proactively coach feedback creators prior to the recipient receiving the feedback</a:t>
            </a:r>
          </a:p>
          <a:p>
            <a:pPr marL="171776" indent="-171776">
              <a:buFont typeface="Arial" panose="020B0604020202020204" pitchFamily="34" charset="0"/>
              <a:buChar char="•"/>
            </a:pPr>
            <a:r>
              <a:rPr lang="en-US" sz="1200" dirty="0"/>
              <a:t>Feedback can be communicated electronically to the recipient when it’s most effective, immediately when it’s captured or at a future point in time</a:t>
            </a:r>
          </a:p>
          <a:p>
            <a:pPr marL="171776" indent="-171776">
              <a:buFont typeface="Arial" panose="020B0604020202020204" pitchFamily="34" charset="0"/>
              <a:buChar char="•"/>
            </a:pPr>
            <a:r>
              <a:rPr lang="en-US" sz="1200" dirty="0"/>
              <a:t>SnapEval supports non-hierarchal, team, and complex reporting relationships</a:t>
            </a:r>
          </a:p>
          <a:p>
            <a:pPr marL="171776" indent="-171776">
              <a:buFont typeface="Arial" panose="020B0604020202020204" pitchFamily="34" charset="0"/>
              <a:buChar char="•"/>
            </a:pPr>
            <a:r>
              <a:rPr lang="en-US" sz="1200" dirty="0"/>
              <a:t>SnapEval provides HR Professionals with comprehensive visibility to positive and developmental feedback for current and former employees</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10</a:t>
            </a:fld>
            <a:endParaRPr lang="en-US" dirty="0"/>
          </a:p>
        </p:txBody>
      </p:sp>
    </p:spTree>
    <p:extLst>
      <p:ext uri="{BB962C8B-B14F-4D97-AF65-F5344CB8AC3E}">
        <p14:creationId xmlns:p14="http://schemas.microsoft.com/office/powerpoint/2010/main" val="4138241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334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Next, let’s introduce a few definitions that will help when using SnapEval…</a:t>
            </a:r>
          </a:p>
          <a:p>
            <a:endParaRPr lang="en-US" sz="1200" dirty="0"/>
          </a:p>
          <a:p>
            <a:r>
              <a:rPr lang="en-US" sz="1200" dirty="0"/>
              <a:t>A ‘Snap,’ also known sometimes as an ‘Eval,’ is a method to instantly capture a Performance Feedback ‘snapshot’ using familiar concepts from traditional performance appraisals.</a:t>
            </a:r>
          </a:p>
          <a:p>
            <a:endParaRPr lang="en-US" sz="1200" dirty="0"/>
          </a:p>
          <a:p>
            <a:r>
              <a:rPr lang="en-US" sz="1200" dirty="0"/>
              <a:t>‘Sharing’ is the process of electronically communicating a Snap to the Snap recipient. This can be done instantly at the same time a Snap is captured, or at a later point in time.</a:t>
            </a:r>
          </a:p>
          <a:p>
            <a:endParaRPr lang="en-US" sz="1200" dirty="0"/>
          </a:p>
          <a:p>
            <a:r>
              <a:rPr lang="en-US" sz="1200" dirty="0"/>
              <a:t>A ‘Group’ is a collection of users such as a department, job function, team or individual. Groups are used to report performance across a collection of users. Groups are also used to create specific goals that apply to members of the group such as job competencies or goals for an individual.</a:t>
            </a:r>
          </a:p>
          <a:p>
            <a:endParaRPr lang="en-US" sz="1200" dirty="0"/>
          </a:p>
          <a:p>
            <a:r>
              <a:rPr lang="en-US" sz="1200" dirty="0"/>
              <a:t>With ‘Performance Management,’ all feedback is private to the recipient, the recipient’s manager(s), and administrators.</a:t>
            </a:r>
          </a:p>
          <a:p>
            <a:endParaRPr lang="en-US" sz="1200" dirty="0"/>
          </a:p>
          <a:p>
            <a:r>
              <a:rPr lang="en-US" sz="1200" dirty="0"/>
              <a:t>A ‘Performance Summary’ is a Performance Appraisal document that can automatically include the employee’s Snaps.</a:t>
            </a:r>
          </a:p>
          <a:p>
            <a:endParaRPr lang="en-US" sz="1200" dirty="0"/>
          </a:p>
          <a:p>
            <a:r>
              <a:rPr lang="en-US" sz="1200" dirty="0"/>
              <a:t>‘Performance Recognition’ enables a Snap to be nominated for public recognition of performance excellence within the organization.</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12</a:t>
            </a:fld>
            <a:endParaRPr lang="en-US" dirty="0"/>
          </a:p>
        </p:txBody>
      </p:sp>
    </p:spTree>
    <p:extLst>
      <p:ext uri="{BB962C8B-B14F-4D97-AF65-F5344CB8AC3E}">
        <p14:creationId xmlns:p14="http://schemas.microsoft.com/office/powerpoint/2010/main" val="2803437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let’s introduce the concept of feedback ‘snapshots’ or ‘Snaps’ as we call them…</a:t>
            </a:r>
          </a:p>
          <a:p>
            <a:endParaRPr lang="en-US" sz="1200" dirty="0"/>
          </a:p>
          <a:p>
            <a:r>
              <a:rPr lang="en-US" sz="1200" dirty="0"/>
              <a:t>Many traditional performance appraisals are designed around organization goals, values, job competencies, and individual goals. We simply call them ‘Goal Areas.’ </a:t>
            </a:r>
          </a:p>
          <a:p>
            <a:endParaRPr lang="en-US" sz="1200" dirty="0"/>
          </a:p>
          <a:p>
            <a:r>
              <a:rPr lang="en-US" sz="1200" dirty="0"/>
              <a:t>When completing a performance appraisal, the manager selects an ‘Achievement Level’ for each Goal Area. The manager also includes ‘Feedback Details’ to explain the Achievement Level selected and provide the employee with information about what they are doing well and what they need to improve in their performance.</a:t>
            </a:r>
          </a:p>
          <a:p>
            <a:endParaRPr lang="en-US" sz="1200" dirty="0"/>
          </a:p>
          <a:p>
            <a:r>
              <a:rPr lang="en-US" sz="1200" dirty="0"/>
              <a:t>Because the concepts of Goal Areas, Achievement Levels, and Feedback Details are familiar to most managers and employees from traditional performance appraisals, SnapEval uses these same elements when capturing a ‘Snap’ of performance feedback for an employee.</a:t>
            </a:r>
          </a:p>
          <a:p>
            <a:endParaRPr lang="en-US" sz="1200" dirty="0"/>
          </a:p>
          <a:p>
            <a:r>
              <a:rPr lang="en-US" sz="1200" dirty="0"/>
              <a:t>Each Snap focuses on a single Goal Area, Achievement Level, and Feedback Details for the recipient. A Snap can be captured on any internet-connected computer or tablet. The SnapEval mobile app’s voice-to-text support enables a Snap to be captured in seconds, even if the feedback details are extensive.</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13</a:t>
            </a:fld>
            <a:endParaRPr lang="en-US" dirty="0"/>
          </a:p>
        </p:txBody>
      </p:sp>
    </p:spTree>
    <p:extLst>
      <p:ext uri="{BB962C8B-B14F-4D97-AF65-F5344CB8AC3E}">
        <p14:creationId xmlns:p14="http://schemas.microsoft.com/office/powerpoint/2010/main" val="3515602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It’s important to capture a Snap for an employee when thinking of or observing performance so that the feedback isn’t forgotten.</a:t>
            </a:r>
          </a:p>
          <a:p>
            <a:endParaRPr lang="en-US" sz="1200" dirty="0"/>
          </a:p>
          <a:p>
            <a:r>
              <a:rPr lang="en-US" sz="1200" dirty="0"/>
              <a:t>However, a Snap isn’t required to be communicated instantly to the feedback recipient at the time it’s created. Rather, there are three choices: </a:t>
            </a:r>
          </a:p>
          <a:p>
            <a:endParaRPr lang="en-US" sz="1200" dirty="0"/>
          </a:p>
          <a:p>
            <a:r>
              <a:rPr lang="en-US" sz="1200" dirty="0"/>
              <a:t>First, the Snap can be shared immediately when it’s created. The recipient instantly receives an email and smartphone push notification. The recipient can also view the Snap content in the SnapEval web portal and mobile app. This is perfect for a ‘thank you’ or other positive feedback.</a:t>
            </a:r>
          </a:p>
          <a:p>
            <a:endParaRPr lang="en-US" sz="1200" dirty="0"/>
          </a:p>
          <a:p>
            <a:r>
              <a:rPr lang="en-US" sz="1200" dirty="0"/>
              <a:t>Second, the Snap Creator can defer sharing the Snap to a future point in time. This is ideal for a Snap with developmental feedback. By not sharing a Snap when it’s created, the Snap recipient doesn’t receive an email or push notification when the Snap is submitted. The Snap recipient also can’t view the feedback in the SnapEval web portal or mobile app. This provides the Snap Creator the opportunity to discuss the feedback with the recipient, the recipient’s manager, or a SnapEval administrator in-person prior to sharing the Snap electronically. It also enables the Snap Creator to edit the content prior to sharing it with the recipient. This may be important to incorporate elements of the in-person discussion. It is important that the Snap is shared after the discussion to document the developmental feedback.</a:t>
            </a:r>
          </a:p>
          <a:p>
            <a:endParaRPr lang="en-US" sz="1200" dirty="0"/>
          </a:p>
          <a:p>
            <a:r>
              <a:rPr lang="en-US" sz="1200" dirty="0"/>
              <a:t>Third, a Snap may never be shared with the recipient. This is useful for taking notes about an employee that are only shared with other managers and SnapEval administrators. The Snap recipient cannot view the unshared Snap, even if the recipient is a Manager or a Group Administrator in SnapEval. </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14</a:t>
            </a:fld>
            <a:endParaRPr lang="en-US" dirty="0"/>
          </a:p>
        </p:txBody>
      </p:sp>
    </p:spTree>
    <p:extLst>
      <p:ext uri="{BB962C8B-B14F-4D97-AF65-F5344CB8AC3E}">
        <p14:creationId xmlns:p14="http://schemas.microsoft.com/office/powerpoint/2010/main" val="522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8250" y="80963"/>
            <a:ext cx="2085975" cy="1174750"/>
          </a:xfrm>
        </p:spPr>
      </p:sp>
      <p:sp>
        <p:nvSpPr>
          <p:cNvPr id="3" name="Notes Placeholder 2"/>
          <p:cNvSpPr>
            <a:spLocks noGrp="1"/>
          </p:cNvSpPr>
          <p:nvPr>
            <p:ph type="body" idx="1"/>
          </p:nvPr>
        </p:nvSpPr>
        <p:spPr/>
        <p:txBody>
          <a:bodyPr>
            <a:noAutofit/>
          </a:bodyPr>
          <a:lstStyle/>
          <a:p>
            <a:r>
              <a:rPr lang="en-US" sz="700" dirty="0"/>
              <a:t>In SnapEval, a ‘Snap’ is used to capture and share performance feedback with an employee. </a:t>
            </a:r>
          </a:p>
          <a:p>
            <a:endParaRPr lang="en-US" sz="700" dirty="0"/>
          </a:p>
          <a:p>
            <a:r>
              <a:rPr lang="en-US" sz="700" dirty="0"/>
              <a:t>Let’s look at the workflow that occurs when a Snap is created.</a:t>
            </a:r>
          </a:p>
          <a:p>
            <a:endParaRPr lang="en-US" sz="700" dirty="0"/>
          </a:p>
          <a:p>
            <a:r>
              <a:rPr lang="en-US" sz="700" dirty="0"/>
              <a:t>There are three key individuals in this process:</a:t>
            </a:r>
          </a:p>
          <a:p>
            <a:pPr marL="171776" indent="-171776">
              <a:buFont typeface="Arial" panose="020B0604020202020204" pitchFamily="34" charset="0"/>
              <a:buChar char="•"/>
            </a:pPr>
            <a:r>
              <a:rPr lang="en-US" sz="700" dirty="0"/>
              <a:t>The Feedback Creator, who is the Feedback Recipient’s Manager or Peer (if 360-degree feedback is enabled)</a:t>
            </a:r>
          </a:p>
          <a:p>
            <a:pPr marL="171776" indent="-171776">
              <a:buFont typeface="Arial" panose="020B0604020202020204" pitchFamily="34" charset="0"/>
              <a:buChar char="•"/>
            </a:pPr>
            <a:r>
              <a:rPr lang="en-US" sz="700" dirty="0"/>
              <a:t>The HR Professional, who typically has the Organization Administrator role in SnapEval</a:t>
            </a:r>
          </a:p>
          <a:p>
            <a:pPr marL="171776" indent="-171776">
              <a:buFont typeface="Arial" panose="020B0604020202020204" pitchFamily="34" charset="0"/>
              <a:buChar char="•"/>
            </a:pPr>
            <a:r>
              <a:rPr lang="en-US" sz="700" dirty="0"/>
              <a:t>And the Feedback Recipient </a:t>
            </a:r>
          </a:p>
          <a:p>
            <a:endParaRPr lang="en-US" sz="700" dirty="0"/>
          </a:p>
          <a:p>
            <a:r>
              <a:rPr lang="en-US" sz="700" dirty="0"/>
              <a:t>Unfortunately, people will sometimes say things electronically about another individual that they would never say to that individual in-person. We’ve all seen this behavior in email and social media.</a:t>
            </a:r>
          </a:p>
          <a:p>
            <a:endParaRPr lang="en-US" sz="700" dirty="0"/>
          </a:p>
          <a:p>
            <a:r>
              <a:rPr lang="en-US" sz="700" dirty="0"/>
              <a:t>For this reason, we built multi-layered Snap content safeguards into SnapEval.</a:t>
            </a:r>
          </a:p>
          <a:p>
            <a:endParaRPr lang="en-US" sz="700" dirty="0"/>
          </a:p>
          <a:p>
            <a:r>
              <a:rPr lang="en-US" sz="700" dirty="0"/>
              <a:t>At a core level, we included an automatic, built-in inappropriate language filter. It contains a dictionary of about 400 words that are generally considered to be unacceptable for business communications.</a:t>
            </a:r>
          </a:p>
          <a:p>
            <a:endParaRPr lang="en-US" sz="700" dirty="0"/>
          </a:p>
          <a:p>
            <a:r>
              <a:rPr lang="en-US" sz="700" dirty="0"/>
              <a:t>If the text includes any of these words when the Feedback Details content is submitted for the creation of a Snap, the content is rejected, and both the Feedback Creator and the Organization Administrator(s) receive an email notification with the rejected content and Feedback Creator’s identity. We don’t allow a Snap to be created if it contains any of the words in the inappropriate language dictionary.</a:t>
            </a:r>
          </a:p>
          <a:p>
            <a:endParaRPr lang="en-US" sz="700" dirty="0"/>
          </a:p>
          <a:p>
            <a:r>
              <a:rPr lang="en-US" sz="700" dirty="0"/>
              <a:t>If there aren’t any inappropriate words in the Snap, then it goes to the next step in the process. </a:t>
            </a:r>
          </a:p>
          <a:p>
            <a:pPr marL="171776" indent="-171776">
              <a:buFont typeface="Arial" panose="020B0604020202020204" pitchFamily="34" charset="0"/>
              <a:buChar char="•"/>
            </a:pPr>
            <a:r>
              <a:rPr lang="en-US" sz="700" dirty="0"/>
              <a:t>If the Snap </a:t>
            </a:r>
            <a:r>
              <a:rPr lang="en-US" sz="700" u="sng" dirty="0"/>
              <a:t>has</a:t>
            </a:r>
            <a:r>
              <a:rPr lang="en-US" sz="700" dirty="0"/>
              <a:t> been shared with the Feedback Recipient, then the Recipient receives an email and smartphone push notification, and the Recipient can view the Snap in the SnapEval web portal and mobile app.</a:t>
            </a:r>
          </a:p>
          <a:p>
            <a:pPr marL="171776" indent="-171776">
              <a:buFont typeface="Arial" panose="020B0604020202020204" pitchFamily="34" charset="0"/>
              <a:buChar char="•"/>
            </a:pPr>
            <a:r>
              <a:rPr lang="en-US" sz="700" dirty="0"/>
              <a:t>If the Snap </a:t>
            </a:r>
            <a:r>
              <a:rPr lang="en-US" sz="700" u="sng" dirty="0"/>
              <a:t>hasn’t</a:t>
            </a:r>
            <a:r>
              <a:rPr lang="en-US" sz="700" dirty="0"/>
              <a:t> been shared with the Feedback Recipient, then the Recipient can’t view it in the SnapEval web portal or mobile app.</a:t>
            </a:r>
          </a:p>
          <a:p>
            <a:r>
              <a:rPr lang="en-US" sz="700" dirty="0"/>
              <a:t>Notice that the SnapEval Organization Administrator has full visibility to both shared and unshared Snaps.</a:t>
            </a:r>
          </a:p>
          <a:p>
            <a:endParaRPr lang="en-US" sz="700" dirty="0"/>
          </a:p>
          <a:p>
            <a:r>
              <a:rPr lang="en-US" sz="700" dirty="0"/>
              <a:t>The inappropriate language filter helps with preventing Snaps with unacceptable words, but what about content that’s unhelpful or ‘potentially problematic’?</a:t>
            </a:r>
          </a:p>
          <a:p>
            <a:endParaRPr lang="en-US" sz="700" dirty="0"/>
          </a:p>
          <a:p>
            <a:r>
              <a:rPr lang="en-US" sz="700" dirty="0"/>
              <a:t>For example, what if the Feedback Details for a Snap are, “You are a bad employee. You should get a new job.”</a:t>
            </a:r>
          </a:p>
          <a:p>
            <a:endParaRPr lang="en-US" sz="700" dirty="0"/>
          </a:p>
          <a:p>
            <a:r>
              <a:rPr lang="en-US" sz="700" dirty="0"/>
              <a:t>Because there’s no foul language, the inappropriate language filter won’t prevent the Snap from being created. </a:t>
            </a:r>
          </a:p>
          <a:p>
            <a:endParaRPr lang="en-US" sz="700" dirty="0"/>
          </a:p>
          <a:p>
            <a:r>
              <a:rPr lang="en-US" sz="700" dirty="0"/>
              <a:t>For this reason, we’ve included an additional layer of protection called ‘Feedback Queueing.’</a:t>
            </a:r>
          </a:p>
          <a:p>
            <a:endParaRPr lang="en-US" sz="700" dirty="0"/>
          </a:p>
          <a:p>
            <a:r>
              <a:rPr lang="en-US" sz="700" dirty="0"/>
              <a:t>With Feedback Queuing enabled, an Organization Administrator can specify criteria that will cause a Snap to be queued for review and approval before it can be shared with the Feedback Recipient. The Snap Creator cannot release their own Snap from the queue, even if the Snap Creator is a Group Administrator. This provides the HR Professional with an opportunity to proactively review, edit and coach a Snap Creator, if necessary.</a:t>
            </a:r>
          </a:p>
          <a:p>
            <a:endParaRPr lang="en-US" sz="700" dirty="0"/>
          </a:p>
          <a:p>
            <a:r>
              <a:rPr lang="en-US" sz="700" dirty="0"/>
              <a:t>Example criteria that will cause a Snap to be queued for review are:</a:t>
            </a:r>
          </a:p>
          <a:p>
            <a:pPr marL="171776" indent="-171776">
              <a:buFont typeface="Arial" panose="020B0604020202020204" pitchFamily="34" charset="0"/>
              <a:buChar char="•"/>
            </a:pPr>
            <a:r>
              <a:rPr lang="en-US" sz="700" dirty="0"/>
              <a:t>Negative sentiment in the Feedback Details text</a:t>
            </a:r>
          </a:p>
          <a:p>
            <a:pPr marL="171776" indent="-171776">
              <a:buFont typeface="Arial" panose="020B0604020202020204" pitchFamily="34" charset="0"/>
              <a:buChar char="•"/>
            </a:pPr>
            <a:r>
              <a:rPr lang="en-US" sz="700" dirty="0"/>
              <a:t>Specific words or emojis added to the customizable dictionary.</a:t>
            </a:r>
          </a:p>
          <a:p>
            <a:pPr marL="171776" indent="-171776">
              <a:buFont typeface="Arial" panose="020B0604020202020204" pitchFamily="34" charset="0"/>
              <a:buChar char="•"/>
            </a:pPr>
            <a:r>
              <a:rPr lang="en-US" sz="700" dirty="0"/>
              <a:t>Specified achievement levels such as ‘Needs Improvement’ or ‘Unacceptable.’</a:t>
            </a:r>
          </a:p>
          <a:p>
            <a:pPr marL="171776" indent="-171776">
              <a:buFont typeface="Arial" panose="020B0604020202020204" pitchFamily="34" charset="0"/>
              <a:buChar char="•"/>
            </a:pPr>
            <a:r>
              <a:rPr lang="en-US" sz="700" dirty="0"/>
              <a:t>Specified feedback recipients, such as a new employee during their probation period</a:t>
            </a:r>
          </a:p>
          <a:p>
            <a:pPr marL="171776" indent="-171776">
              <a:buFont typeface="Arial" panose="020B0604020202020204" pitchFamily="34" charset="0"/>
              <a:buChar char="•"/>
            </a:pPr>
            <a:r>
              <a:rPr lang="en-US" sz="700" dirty="0"/>
              <a:t>Specified feedback creators, such as a new manager</a:t>
            </a:r>
          </a:p>
          <a:p>
            <a:endParaRPr lang="en-US" sz="700" dirty="0"/>
          </a:p>
          <a:p>
            <a:r>
              <a:rPr lang="en-US" sz="700" dirty="0"/>
              <a:t>For our example of a Snap with the Feedback Details text, “You are a bad employee. You should get a new job,” the Negative Sentiment criteria would automatically score this feedback as being very negative, so it would be queued for review. </a:t>
            </a:r>
          </a:p>
          <a:p>
            <a:endParaRPr lang="en-US" sz="700" dirty="0"/>
          </a:p>
          <a:p>
            <a:r>
              <a:rPr lang="en-US" sz="700" dirty="0"/>
              <a:t>It is important to note that just because a Snap is queued for review, it doesn’t mean that the Snap Creator has done anything wrong. For example, if a queuing criteria is, ‘Queue all Snaps with the lowest level of Achievement,’ and a Manager creates a ‘Needs Improvement’ Snap for an employee that isn’t meeting job requirements, the Manager is correct in doing so. Whether or not the Snap is shared when it’s created, it will still be queued for review when the Manager submits it. This provides the HR Professional with a ‘heads up’ that the employee is having difficulty meeting job requirements and an opportunity to proactively discuss this issue with the Manager.</a:t>
            </a:r>
          </a:p>
        </p:txBody>
      </p:sp>
      <p:sp>
        <p:nvSpPr>
          <p:cNvPr id="4" name="Slide Number Placeholder 3"/>
          <p:cNvSpPr>
            <a:spLocks noGrp="1"/>
          </p:cNvSpPr>
          <p:nvPr>
            <p:ph type="sldNum" sz="quarter" idx="5"/>
          </p:nvPr>
        </p:nvSpPr>
        <p:spPr/>
        <p:txBody>
          <a:bodyPr/>
          <a:lstStyle/>
          <a:p>
            <a:pPr>
              <a:defRPr/>
            </a:pPr>
            <a:fld id="{CEA96130-80FE-450A-9D6E-2375B464A403}" type="slidenum">
              <a:rPr lang="en-US" smtClean="0"/>
              <a:pPr>
                <a:defRPr/>
              </a:pPr>
              <a:t>15</a:t>
            </a:fld>
            <a:endParaRPr lang="en-US" dirty="0"/>
          </a:p>
        </p:txBody>
      </p:sp>
    </p:spTree>
    <p:extLst>
      <p:ext uri="{BB962C8B-B14F-4D97-AF65-F5344CB8AC3E}">
        <p14:creationId xmlns:p14="http://schemas.microsoft.com/office/powerpoint/2010/main" val="873248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16</a:t>
            </a:fld>
            <a:endParaRPr lang="en-US" dirty="0"/>
          </a:p>
        </p:txBody>
      </p:sp>
    </p:spTree>
    <p:extLst>
      <p:ext uri="{BB962C8B-B14F-4D97-AF65-F5344CB8AC3E}">
        <p14:creationId xmlns:p14="http://schemas.microsoft.com/office/powerpoint/2010/main" val="873248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dirty="0"/>
              <a:t>It’s critical that HR Professionals have comprehensive access to all Snap feedback data throughout the lifecycle of a Snap.</a:t>
            </a:r>
          </a:p>
          <a:p>
            <a:endParaRPr lang="en-US" sz="1200" dirty="0"/>
          </a:p>
          <a:p>
            <a:r>
              <a:rPr lang="en-US" sz="1200" dirty="0"/>
              <a:t>When a Snap is created, the following data is included:</a:t>
            </a:r>
          </a:p>
          <a:p>
            <a:pPr marL="171776" indent="-171776">
              <a:buFont typeface="Arial" panose="020B0604020202020204" pitchFamily="34" charset="0"/>
              <a:buChar char="•"/>
            </a:pPr>
            <a:r>
              <a:rPr lang="en-US" sz="1200" dirty="0"/>
              <a:t>Who created the Snap</a:t>
            </a:r>
          </a:p>
          <a:p>
            <a:pPr marL="171776" indent="-171776">
              <a:buFont typeface="Arial" panose="020B0604020202020204" pitchFamily="34" charset="0"/>
              <a:buChar char="•"/>
            </a:pPr>
            <a:r>
              <a:rPr lang="en-US" sz="1200" dirty="0"/>
              <a:t>Who the Snap Recipient is</a:t>
            </a:r>
          </a:p>
          <a:p>
            <a:pPr marL="171776" indent="-171776">
              <a:buFont typeface="Arial" panose="020B0604020202020204" pitchFamily="34" charset="0"/>
              <a:buChar char="•"/>
            </a:pPr>
            <a:r>
              <a:rPr lang="en-US" sz="1200" dirty="0"/>
              <a:t>What the Organization-wide Goal Area is</a:t>
            </a:r>
          </a:p>
          <a:p>
            <a:pPr marL="171776" indent="-171776">
              <a:buFont typeface="Arial" panose="020B0604020202020204" pitchFamily="34" charset="0"/>
              <a:buChar char="•"/>
            </a:pPr>
            <a:r>
              <a:rPr lang="en-US" sz="1200" dirty="0"/>
              <a:t>What the associated Group-level Goal Area is (if any), such as a specific job competency or individual goal</a:t>
            </a:r>
          </a:p>
          <a:p>
            <a:pPr marL="171776" indent="-171776">
              <a:buFont typeface="Arial" panose="020B0604020202020204" pitchFamily="34" charset="0"/>
              <a:buChar char="•"/>
            </a:pPr>
            <a:r>
              <a:rPr lang="en-US" sz="1200" dirty="0"/>
              <a:t>What the Achievement Level is</a:t>
            </a:r>
          </a:p>
          <a:p>
            <a:pPr marL="171776" indent="-171776">
              <a:buFont typeface="Arial" panose="020B0604020202020204" pitchFamily="34" charset="0"/>
              <a:buChar char="•"/>
            </a:pPr>
            <a:r>
              <a:rPr lang="en-US" sz="1200" dirty="0"/>
              <a:t>The Feedback Details text content (including emojis)</a:t>
            </a:r>
          </a:p>
          <a:p>
            <a:pPr marL="171776" indent="-171776">
              <a:buFont typeface="Arial" panose="020B0604020202020204" pitchFamily="34" charset="0"/>
              <a:buChar char="•"/>
            </a:pPr>
            <a:r>
              <a:rPr lang="en-US" sz="1200" dirty="0"/>
              <a:t>The Date/Time that it was created</a:t>
            </a:r>
          </a:p>
          <a:p>
            <a:pPr marL="171776" indent="-171776">
              <a:buFont typeface="Arial" panose="020B0604020202020204" pitchFamily="34" charset="0"/>
              <a:buChar char="•"/>
            </a:pPr>
            <a:r>
              <a:rPr lang="en-US" sz="1200" dirty="0"/>
              <a:t>Whether or not it was shared with the recipient when it was created</a:t>
            </a:r>
          </a:p>
          <a:p>
            <a:endParaRPr lang="en-US" sz="1200" dirty="0"/>
          </a:p>
          <a:p>
            <a:r>
              <a:rPr lang="en-US" sz="1200" dirty="0"/>
              <a:t>When a Snap is shared, all the same data is included.</a:t>
            </a:r>
          </a:p>
          <a:p>
            <a:endParaRPr lang="en-US" sz="1200" dirty="0"/>
          </a:p>
          <a:p>
            <a:r>
              <a:rPr lang="en-US" sz="1200" dirty="0"/>
              <a:t>When a Snap is edited, the event is logged in </a:t>
            </a:r>
            <a:r>
              <a:rPr lang="en-US" sz="1200" dirty="0" err="1"/>
              <a:t>SnapEval’s</a:t>
            </a:r>
            <a:r>
              <a:rPr lang="en-US" sz="1200" dirty="0"/>
              <a:t> Change Audit Log report. This report shows the content of the Snap prior to and after the change including the Goal Area, Achievement Level, Feedback Details and Sharing Status. It also shows who made the change and when it was made.</a:t>
            </a:r>
          </a:p>
          <a:p>
            <a:endParaRPr lang="en-US" sz="1200" dirty="0"/>
          </a:p>
          <a:p>
            <a:r>
              <a:rPr lang="en-US" sz="1200" dirty="0"/>
              <a:t>Comments can be added to a Snap by the Snap Creator, Snap Recipient and SnapEval Administrators. The comments are all associated with the Snap as a tracked conversation and cannot be edited or deleted. Comments by an employee are especially important for developmental feedback.</a:t>
            </a:r>
          </a:p>
          <a:p>
            <a:endParaRPr lang="en-US" sz="1200" dirty="0"/>
          </a:p>
          <a:p>
            <a:r>
              <a:rPr lang="en-US" sz="1200" dirty="0"/>
              <a:t>SnapEval also logs when a Snap Recipient initially views a Snap in the SnapEval web portal or mobile app. This is important evidence that an employee has seen the feedback that they’ve been given and is especially critical for developmental feedback.</a:t>
            </a:r>
          </a:p>
          <a:p>
            <a:endParaRPr lang="en-US" sz="1200" dirty="0"/>
          </a:p>
          <a:p>
            <a:r>
              <a:rPr lang="en-US" sz="1200" dirty="0"/>
              <a:t>HR Professionals have full visibility to all Snap data for active Snaps, archived Snaps, and deleted Snaps. They even have full visibility to all Snap data for terminated workers who are no longer assigned to the SnapEval system. This is important documentation for a Wrongful Termination defense.</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17</a:t>
            </a:fld>
            <a:endParaRPr lang="en-US" dirty="0"/>
          </a:p>
        </p:txBody>
      </p:sp>
    </p:spTree>
    <p:extLst>
      <p:ext uri="{BB962C8B-B14F-4D97-AF65-F5344CB8AC3E}">
        <p14:creationId xmlns:p14="http://schemas.microsoft.com/office/powerpoint/2010/main" val="2027803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03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a:t>Employee Performance Feedback data is highly sensitive and should only be accessed by authorized personnel. To manage this access automatically, SnapEval includes role-based access control.</a:t>
            </a:r>
          </a:p>
          <a:p>
            <a:endParaRPr lang="en-US" sz="1200" dirty="0"/>
          </a:p>
          <a:p>
            <a:r>
              <a:rPr lang="en-US" sz="1200" dirty="0"/>
              <a:t>There are four roles in SnapEval: User, Manager, Group Administrator, and Organization Administrator. An individual can have one, two, three, or all four of these roles.</a:t>
            </a:r>
          </a:p>
          <a:p>
            <a:endParaRPr lang="en-US" sz="1200" dirty="0"/>
          </a:p>
          <a:p>
            <a:r>
              <a:rPr lang="en-US" sz="1200" dirty="0"/>
              <a:t>When an individual is assigned to SnapEval, they are automatically assigned the ‘User’ role. Users can capture feedback about their own performance. This is known as a Self-Snap. They can also view Snaps that they’ve received from other individuals.</a:t>
            </a:r>
          </a:p>
          <a:p>
            <a:endParaRPr lang="en-US" sz="1200" dirty="0"/>
          </a:p>
          <a:p>
            <a:r>
              <a:rPr lang="en-US" sz="1200" dirty="0"/>
              <a:t>When subordinates are assigned to a User, the User is also automatically assigned the ‘Manager’ role. Managers can create Snaps for their assigned subordinates, so this defines ‘who can give feedback to whom.’ </a:t>
            </a:r>
          </a:p>
          <a:p>
            <a:endParaRPr lang="en-US" sz="1200" dirty="0"/>
          </a:p>
          <a:p>
            <a:r>
              <a:rPr lang="en-US" sz="1200" dirty="0"/>
              <a:t>If 360-degree feedback is enabled, all Users can give feedback to anyone else in the organization. A User can view the Snaps that the User has created for other individuals.</a:t>
            </a:r>
          </a:p>
          <a:p>
            <a:endParaRPr lang="en-US" sz="1200" dirty="0"/>
          </a:p>
          <a:p>
            <a:r>
              <a:rPr lang="en-US" sz="1200" dirty="0"/>
              <a:t>A Manager can only view the Snaps that the Manager has created for their subordinates plus any Self-Snaps that the subordinates have created. The Manager cannot view Snaps that their subordinates have received from other Managers or Peers (if 360-degree feedback is enabled). This restriction enables organizations with shift supervisors to prevent these supervisors from viewing feedback from other supervisors. For example, a supervisor for an employee on the ‘A’ shift can’t view feedback that the employee received from another supervisor on the ‘B’ shift.</a:t>
            </a:r>
          </a:p>
          <a:p>
            <a:endParaRPr lang="en-US" sz="1200" dirty="0"/>
          </a:p>
          <a:p>
            <a:r>
              <a:rPr lang="en-US" sz="1200" dirty="0"/>
              <a:t>A ‘Group’ is a collection of Users such as a department, team or job function. Groups can be created automatically or manually. When a User is assigned as a ‘Group Administrator,’ they have visibility to all Snaps that all members of their assigned Group(s) have given or received. For this reason, Managers are often also assigned as Group Administrators for group(s) that have their subordinates as group members.</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19</a:t>
            </a:fld>
            <a:endParaRPr lang="en-US" dirty="0"/>
          </a:p>
        </p:txBody>
      </p:sp>
    </p:spTree>
    <p:extLst>
      <p:ext uri="{BB962C8B-B14F-4D97-AF65-F5344CB8AC3E}">
        <p14:creationId xmlns:p14="http://schemas.microsoft.com/office/powerpoint/2010/main" val="161956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please accept our thanks for creating a free 10-user SnapEval account for your team!</a:t>
            </a:r>
          </a:p>
          <a:p>
            <a:endParaRPr lang="en-US" dirty="0"/>
          </a:p>
          <a:p>
            <a:r>
              <a:rPr lang="en-US" dirty="0"/>
              <a:t>SnapEval is simple and effective, so your team members will use it.</a:t>
            </a:r>
          </a:p>
          <a:p>
            <a:r>
              <a:rPr lang="en-US" dirty="0"/>
              <a:t>SnapEval is specifically designed for small and mid-size organizations, so administration is easy.</a:t>
            </a:r>
          </a:p>
          <a:p>
            <a:endParaRPr lang="en-US" dirty="0"/>
          </a:p>
          <a:p>
            <a:r>
              <a:rPr lang="en-US" dirty="0"/>
              <a:t>Your free 10-user SnapEval instance includes all SnapEval features and there’s no time limitation. </a:t>
            </a:r>
          </a:p>
          <a:p>
            <a:r>
              <a:rPr lang="en-US" dirty="0"/>
              <a:t>This means that you can use SnapEval with up to 10 team members (including yourself) indefinitely!</a:t>
            </a:r>
          </a:p>
          <a:p>
            <a:r>
              <a:rPr lang="en-US" dirty="0"/>
              <a:t>We’ll also help you to configure your SnapEval instance with your organization’s goals and other settings.</a:t>
            </a:r>
          </a:p>
          <a:p>
            <a:r>
              <a:rPr lang="en-US" dirty="0"/>
              <a:t>This is a free service!</a:t>
            </a:r>
          </a:p>
          <a:p>
            <a:endParaRPr lang="en-US" dirty="0"/>
          </a:p>
          <a:p>
            <a:r>
              <a:rPr lang="en-US" dirty="0"/>
              <a:t>If you want to use SnapEval with more than 10 team members, the cost is only $2.25/user/month, billed monthly, based on actual enrollments.</a:t>
            </a:r>
          </a:p>
          <a:p>
            <a:r>
              <a:rPr lang="en-US" dirty="0"/>
              <a:t>There are no startup fees, upfront costs, or contracts.</a:t>
            </a:r>
          </a:p>
          <a:p>
            <a:r>
              <a:rPr lang="en-US" dirty="0"/>
              <a:t>You can cancel anytime and take all of your data with you.</a:t>
            </a:r>
          </a:p>
        </p:txBody>
      </p:sp>
    </p:spTree>
    <p:extLst>
      <p:ext uri="{BB962C8B-B14F-4D97-AF65-F5344CB8AC3E}">
        <p14:creationId xmlns:p14="http://schemas.microsoft.com/office/powerpoint/2010/main" val="1215148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SnapEval supports Primary and Secondary reporting relationships.</a:t>
            </a:r>
          </a:p>
          <a:p>
            <a:endParaRPr lang="en-US" dirty="0"/>
          </a:p>
          <a:p>
            <a:r>
              <a:rPr lang="en-US" dirty="0"/>
              <a:t>Each user can have one Primary Manager and multiple Primary Reports.</a:t>
            </a:r>
          </a:p>
          <a:p>
            <a:endParaRPr lang="en-US" dirty="0"/>
          </a:p>
          <a:p>
            <a:r>
              <a:rPr lang="en-US" dirty="0"/>
              <a:t>If an organization is using SnapEval integrated with ADP Workforce Now, the Primary relationships in SnapEval can automatically be imported and updated from the ADP Workforce Now ‘Reports to’ relationships.</a:t>
            </a:r>
          </a:p>
          <a:p>
            <a:endParaRPr lang="en-US" dirty="0"/>
          </a:p>
          <a:p>
            <a:r>
              <a:rPr lang="en-US" dirty="0"/>
              <a:t>In addition to Primary relationships, each user can also have Secondary relationships.</a:t>
            </a:r>
          </a:p>
          <a:p>
            <a:endParaRPr lang="en-US" dirty="0"/>
          </a:p>
          <a:p>
            <a:r>
              <a:rPr lang="en-US" dirty="0"/>
              <a:t>Each user can have multiple Secondary Managers and multiple Secondary Reports.</a:t>
            </a:r>
          </a:p>
          <a:p>
            <a:endParaRPr lang="en-US" dirty="0"/>
          </a:p>
          <a:p>
            <a:r>
              <a:rPr lang="en-US" dirty="0"/>
              <a:t>Secondary relationships are identical to Primary relationships in SnapEval, except that they aren’t displayed in SnapEval Org Charts. In other words, a Secondary Manager for an employee can do exactly the same things that the Primary Manager for the employee can do.</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20</a:t>
            </a:fld>
            <a:endParaRPr lang="en-US" dirty="0"/>
          </a:p>
        </p:txBody>
      </p:sp>
    </p:spTree>
    <p:extLst>
      <p:ext uri="{BB962C8B-B14F-4D97-AF65-F5344CB8AC3E}">
        <p14:creationId xmlns:p14="http://schemas.microsoft.com/office/powerpoint/2010/main" val="1715626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SnapEval, each employee can have multiple managers. </a:t>
            </a:r>
          </a:p>
          <a:p>
            <a:endParaRPr lang="en-US" dirty="0"/>
          </a:p>
          <a:p>
            <a:r>
              <a:rPr lang="en-US" dirty="0"/>
              <a:t>This enables configurations such as matrix management and multiple supervisors for an employee across various shifts.</a:t>
            </a:r>
          </a:p>
          <a:p>
            <a:endParaRPr lang="en-US" dirty="0"/>
          </a:p>
          <a:p>
            <a:r>
              <a:rPr lang="en-US" dirty="0"/>
              <a:t>It also enables team structures where Team Leaders replace or augment traditional organization hierarchies for providing performance feedback. This structure is very popular in CPA and Law firms.</a:t>
            </a:r>
          </a:p>
          <a:p>
            <a:endParaRPr lang="en-US" dirty="0"/>
          </a:p>
          <a:p>
            <a:r>
              <a:rPr lang="en-US" dirty="0"/>
              <a:t>SnapEval also supports circular reporting relationships, where a user is both a manager and a report to an employee.</a:t>
            </a:r>
          </a:p>
          <a:p>
            <a:endParaRPr lang="en-US" dirty="0"/>
          </a:p>
          <a:p>
            <a:r>
              <a:rPr lang="en-US" dirty="0"/>
              <a:t>This </a:t>
            </a:r>
            <a:r>
              <a:rPr lang="en-US"/>
              <a:t>enables configurations </a:t>
            </a:r>
            <a:r>
              <a:rPr lang="en-US" dirty="0"/>
              <a:t>such as 360-degree feedback within a team and configuring Co-Executives as responsible give feedback to each other.</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21</a:t>
            </a:fld>
            <a:endParaRPr lang="en-US" dirty="0"/>
          </a:p>
        </p:txBody>
      </p:sp>
    </p:spTree>
    <p:extLst>
      <p:ext uri="{BB962C8B-B14F-4D97-AF65-F5344CB8AC3E}">
        <p14:creationId xmlns:p14="http://schemas.microsoft.com/office/powerpoint/2010/main" val="1826323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100" dirty="0"/>
              <a:t>Here’s a more in-depth look at the capabilities for each of the four SnapEval roles.</a:t>
            </a:r>
          </a:p>
          <a:p>
            <a:endParaRPr lang="en-US" sz="1100" dirty="0"/>
          </a:p>
          <a:p>
            <a:r>
              <a:rPr lang="en-US" sz="1100" dirty="0"/>
              <a:t>Since an individual can have multiple SnapEval roles, the highest level of functionality in each of the individual’s roles defines the functions the individual can perform. For example, an individual can have the User, Manager, and Group Administrator roles.</a:t>
            </a:r>
          </a:p>
          <a:p>
            <a:pPr marL="171776" indent="-171776">
              <a:buFont typeface="Arial" panose="020B0604020202020204" pitchFamily="34" charset="0"/>
              <a:buChar char="•"/>
            </a:pPr>
            <a:r>
              <a:rPr lang="en-US" sz="1100" dirty="0"/>
              <a:t>Based on the User role the individual can:</a:t>
            </a:r>
          </a:p>
          <a:p>
            <a:pPr marL="629740" lvl="1" indent="-171776">
              <a:buFont typeface="Arial" panose="020B0604020202020204" pitchFamily="34" charset="0"/>
              <a:buChar char="•"/>
            </a:pPr>
            <a:r>
              <a:rPr lang="en-US" sz="1100" dirty="0"/>
              <a:t>Capture Self-Snaps</a:t>
            </a:r>
          </a:p>
          <a:p>
            <a:pPr marL="629740" lvl="1" indent="-171776">
              <a:buFont typeface="Arial" panose="020B0604020202020204" pitchFamily="34" charset="0"/>
              <a:buChar char="•"/>
            </a:pPr>
            <a:r>
              <a:rPr lang="en-US" sz="1100" dirty="0"/>
              <a:t>Capture Snaps for peers if 360-degree feedback is enabled</a:t>
            </a:r>
          </a:p>
          <a:p>
            <a:pPr marL="629740" lvl="1" indent="-171776">
              <a:buFont typeface="Arial" panose="020B0604020202020204" pitchFamily="34" charset="0"/>
              <a:buChar char="•"/>
            </a:pPr>
            <a:r>
              <a:rPr lang="en-US" sz="1100" dirty="0"/>
              <a:t>View all shared Snaps that the individual has received</a:t>
            </a:r>
          </a:p>
          <a:p>
            <a:pPr marL="629740" lvl="1" indent="-171776">
              <a:buFont typeface="Arial" panose="020B0604020202020204" pitchFamily="34" charset="0"/>
              <a:buChar char="•"/>
            </a:pPr>
            <a:r>
              <a:rPr lang="en-US" sz="1100" dirty="0"/>
              <a:t>Create their own draft Performance Summary</a:t>
            </a:r>
          </a:p>
          <a:p>
            <a:pPr marL="171776" indent="-171776">
              <a:buFont typeface="Arial" panose="020B0604020202020204" pitchFamily="34" charset="0"/>
              <a:buChar char="•"/>
            </a:pPr>
            <a:r>
              <a:rPr lang="en-US" sz="1100" dirty="0"/>
              <a:t>Based on the Manager role, the individual can:</a:t>
            </a:r>
          </a:p>
          <a:p>
            <a:pPr marL="629740" lvl="1" indent="-171776">
              <a:buFont typeface="Arial" panose="020B0604020202020204" pitchFamily="34" charset="0"/>
              <a:buChar char="•"/>
            </a:pPr>
            <a:r>
              <a:rPr lang="en-US" sz="1100" dirty="0"/>
              <a:t>Create Snaps for their assigned subordinates</a:t>
            </a:r>
          </a:p>
          <a:p>
            <a:pPr marL="629740" lvl="1" indent="-171776">
              <a:buFont typeface="Arial" panose="020B0604020202020204" pitchFamily="34" charset="0"/>
              <a:buChar char="•"/>
            </a:pPr>
            <a:r>
              <a:rPr lang="en-US" sz="1100" dirty="0"/>
              <a:t>Create draft Performance Summaries for their assigned subordinates</a:t>
            </a:r>
          </a:p>
          <a:p>
            <a:pPr marL="171776" indent="-171776">
              <a:buFont typeface="Arial" panose="020B0604020202020204" pitchFamily="34" charset="0"/>
              <a:buChar char="•"/>
            </a:pPr>
            <a:r>
              <a:rPr lang="en-US" sz="1100" dirty="0"/>
              <a:t>Based on the Group Administrator role, the individual can:</a:t>
            </a:r>
          </a:p>
          <a:p>
            <a:pPr marL="629740" lvl="1" indent="-171776">
              <a:buFont typeface="Arial" panose="020B0604020202020204" pitchFamily="34" charset="0"/>
              <a:buChar char="•"/>
            </a:pPr>
            <a:r>
              <a:rPr lang="en-US" sz="1100" dirty="0"/>
              <a:t>View all shared and unshared Snaps to any member of their assigned Group(s)</a:t>
            </a:r>
          </a:p>
          <a:p>
            <a:pPr marL="629740" lvl="1" indent="-171776" defTabSz="916137">
              <a:buFont typeface="Arial" panose="020B0604020202020204" pitchFamily="34" charset="0"/>
              <a:buChar char="•"/>
            </a:pPr>
            <a:r>
              <a:rPr lang="en-US" sz="1100" dirty="0"/>
              <a:t>View all shared and unshared Snaps from any member of their assigned Group(s), except if the individual is the recipient of an unshared Snap</a:t>
            </a:r>
          </a:p>
          <a:p>
            <a:pPr marL="629740" lvl="1" indent="-171776">
              <a:buFont typeface="Arial" panose="020B0604020202020204" pitchFamily="34" charset="0"/>
              <a:buChar char="•"/>
            </a:pPr>
            <a:r>
              <a:rPr lang="en-US" sz="1100" dirty="0"/>
              <a:t>Create a Performance Summary for any member of their assigned Group(s)</a:t>
            </a:r>
          </a:p>
          <a:p>
            <a:pPr marL="629740" lvl="1" indent="-171776">
              <a:buFont typeface="Arial" panose="020B0604020202020204" pitchFamily="34" charset="0"/>
              <a:buChar char="•"/>
            </a:pPr>
            <a:r>
              <a:rPr lang="en-US" sz="1100" dirty="0"/>
              <a:t>Collaborate in viewing and editing Performance Summaries with Organization Administrators, Group Administrators and the Performance Summary creator</a:t>
            </a:r>
          </a:p>
          <a:p>
            <a:pPr marL="629740" lvl="1" indent="-171776">
              <a:buFont typeface="Arial" panose="020B0604020202020204" pitchFamily="34" charset="0"/>
              <a:buChar char="•"/>
            </a:pPr>
            <a:r>
              <a:rPr lang="en-US" sz="1100" dirty="0"/>
              <a:t>Create group-level goals for their assigned group(s)</a:t>
            </a:r>
          </a:p>
          <a:p>
            <a:pPr marL="629740" lvl="1" indent="-171776">
              <a:buFont typeface="Arial" panose="020B0604020202020204" pitchFamily="34" charset="0"/>
              <a:buChar char="•"/>
            </a:pPr>
            <a:r>
              <a:rPr lang="en-US" sz="1100" dirty="0"/>
              <a:t>Create and send Custom Rich Push Notification Messages</a:t>
            </a:r>
          </a:p>
          <a:p>
            <a:pPr marL="171776" indent="-171776">
              <a:buFontTx/>
              <a:buChar char="-"/>
            </a:pPr>
            <a:endParaRPr lang="en-US" sz="1100" dirty="0"/>
          </a:p>
          <a:p>
            <a:pPr marL="0" marR="0" lvl="0" indent="0" algn="l" defTabSz="914400" rtl="0" eaLnBrk="0" fontAlgn="base" latinLnBrk="0" hangingPunct="0">
              <a:lnSpc>
                <a:spcPct val="90000"/>
              </a:lnSpc>
              <a:spcBef>
                <a:spcPct val="20000"/>
              </a:spcBef>
              <a:spcAft>
                <a:spcPct val="20000"/>
              </a:spcAft>
              <a:buClrTx/>
              <a:buSzTx/>
              <a:buFontTx/>
              <a:buNone/>
              <a:tabLst/>
              <a:defRPr/>
            </a:pPr>
            <a:r>
              <a:rPr lang="en-US" sz="1100" dirty="0"/>
              <a:t>‘Organization Administrators’ have full access to all SnapEval data and settings for the organization. Organization Administrators also configure reporting relationships to assign the Manager role and assign Group Administrators to groups. Because of the Organization Administrator’s full access to all data and settings, this role is typically only given to HR Professionals in the organization.</a:t>
            </a:r>
          </a:p>
          <a:p>
            <a:endParaRPr lang="en-US" sz="1100" dirty="0"/>
          </a:p>
          <a:p>
            <a:r>
              <a:rPr lang="en-US" sz="1100" dirty="0"/>
              <a:t>This slide is a handy reference document when planning the roles to assign to each individual in an organization.</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22</a:t>
            </a:fld>
            <a:endParaRPr lang="en-US" dirty="0"/>
          </a:p>
        </p:txBody>
      </p:sp>
    </p:spTree>
    <p:extLst>
      <p:ext uri="{BB962C8B-B14F-4D97-AF65-F5344CB8AC3E}">
        <p14:creationId xmlns:p14="http://schemas.microsoft.com/office/powerpoint/2010/main" val="223686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configuring Groups, Goal Areas, and Achievement Levels in SnapEval. </a:t>
            </a:r>
          </a:p>
        </p:txBody>
      </p:sp>
    </p:spTree>
    <p:extLst>
      <p:ext uri="{BB962C8B-B14F-4D97-AF65-F5344CB8AC3E}">
        <p14:creationId xmlns:p14="http://schemas.microsoft.com/office/powerpoint/2010/main" val="3253442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dirty="0"/>
              <a:t>In SnapEval, a ‘Group’ is a collection of users such as a department, job function, team, or individual. Grouping is used to report overall performance for the collection of users, such as performance for a department. It also enables custom Goal Areas to be specified that automatically apply to all members of the group. For example, job competencies that apply to all members of a specific job function.</a:t>
            </a:r>
          </a:p>
          <a:p>
            <a:endParaRPr lang="en-US" sz="1200" dirty="0"/>
          </a:p>
          <a:p>
            <a:r>
              <a:rPr lang="en-US" sz="1200" dirty="0"/>
              <a:t>Groups can be manually created and populated with users by Organization Administrators</a:t>
            </a:r>
          </a:p>
          <a:p>
            <a:endParaRPr lang="en-US" sz="1200" dirty="0"/>
          </a:p>
          <a:p>
            <a:r>
              <a:rPr lang="en-US" sz="1200" dirty="0"/>
              <a:t>If SnapEval has been deployed as an integrated solution with ADP, then groups can be automatically created and populated with users by importing and syncing data from ADP.</a:t>
            </a:r>
          </a:p>
          <a:p>
            <a:pPr marL="171776" indent="-171776">
              <a:buFont typeface="Arial" panose="020B0604020202020204" pitchFamily="34" charset="0"/>
              <a:buChar char="•"/>
            </a:pPr>
            <a:r>
              <a:rPr lang="en-US" sz="1200" dirty="0"/>
              <a:t>When used with ADP Workforce Now, Job Function and Department groups can automatically be created and populated with users</a:t>
            </a:r>
          </a:p>
          <a:p>
            <a:pPr marL="171776" indent="-171776">
              <a:buFont typeface="Arial" panose="020B0604020202020204" pitchFamily="34" charset="0"/>
              <a:buChar char="•"/>
            </a:pPr>
            <a:r>
              <a:rPr lang="en-US" sz="1200" dirty="0"/>
              <a:t>When used with RUN Powered by ADP, Department groups can automatically be created and populated with users</a:t>
            </a:r>
          </a:p>
          <a:p>
            <a:endParaRPr lang="en-US" sz="1200" dirty="0"/>
          </a:p>
          <a:p>
            <a:r>
              <a:rPr lang="en-US" sz="1200" dirty="0"/>
              <a:t>A User can be a member of multiple groups</a:t>
            </a:r>
          </a:p>
          <a:p>
            <a:endParaRPr lang="en-US" sz="1200" dirty="0"/>
          </a:p>
          <a:p>
            <a:r>
              <a:rPr lang="en-US" sz="1200" dirty="0"/>
              <a:t>Group Administrators are assigned to their group(s) by Organization Administrators</a:t>
            </a:r>
          </a:p>
          <a:p>
            <a:endParaRPr lang="en-US" sz="1200" dirty="0"/>
          </a:p>
          <a:p>
            <a:r>
              <a:rPr lang="en-US" sz="1200" dirty="0"/>
              <a:t>A User can be a Group Administrator for multiple groups</a:t>
            </a:r>
          </a:p>
          <a:p>
            <a:endParaRPr lang="en-US" sz="1200" dirty="0"/>
          </a:p>
          <a:p>
            <a:r>
              <a:rPr lang="en-US" sz="1200" dirty="0"/>
              <a:t>A group can have multiple Group Administrators</a:t>
            </a:r>
          </a:p>
          <a:p>
            <a:endParaRPr lang="en-US" sz="1200" dirty="0"/>
          </a:p>
          <a:p>
            <a:r>
              <a:rPr lang="en-US" sz="1200" dirty="0"/>
              <a:t>A User can be both a Group Administrator and a member of a group.</a:t>
            </a:r>
          </a:p>
          <a:p>
            <a:endParaRPr lang="en-US" sz="1200" dirty="0"/>
          </a:p>
          <a:p>
            <a:r>
              <a:rPr lang="en-US" sz="1200" dirty="0"/>
              <a:t>Group-level goals, such as job competencies or department goals, can be created, updated, and deleted by the group’s Group Administrator(s) and by Organization Administrators</a:t>
            </a:r>
          </a:p>
          <a:p>
            <a:endParaRPr lang="en-US" sz="1200" dirty="0"/>
          </a:p>
          <a:p>
            <a:r>
              <a:rPr lang="en-US" sz="1200" dirty="0"/>
              <a:t>When a user joins a group, all group-level goals for that group are automatically assigned to that user for new Snaps</a:t>
            </a:r>
          </a:p>
          <a:p>
            <a:endParaRPr lang="en-US" sz="1200" dirty="0"/>
          </a:p>
          <a:p>
            <a:r>
              <a:rPr lang="en-US" sz="1200" dirty="0"/>
              <a:t>When a user leaves a group, the user no longer has the group-level goals for new feedback, but all Snaps captured for the user with these group-level goals is retained for the user. We’ll demonstrate how this works on the next slide.</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24</a:t>
            </a:fld>
            <a:endParaRPr lang="en-US" dirty="0"/>
          </a:p>
        </p:txBody>
      </p:sp>
    </p:spTree>
    <p:extLst>
      <p:ext uri="{BB962C8B-B14F-4D97-AF65-F5344CB8AC3E}">
        <p14:creationId xmlns:p14="http://schemas.microsoft.com/office/powerpoint/2010/main" val="1288020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dirty="0"/>
              <a:t>Now, let’s look at a sample organization to see an example of how grouping works.</a:t>
            </a:r>
          </a:p>
          <a:p>
            <a:endParaRPr lang="en-US" sz="1200" dirty="0"/>
          </a:p>
          <a:p>
            <a:r>
              <a:rPr lang="en-US" sz="1200" dirty="0"/>
              <a:t>The dashed rectangles are SnapEval groups. In this example there are department, team, role and individual groups.</a:t>
            </a:r>
          </a:p>
          <a:p>
            <a:endParaRPr lang="en-US" sz="1200" dirty="0"/>
          </a:p>
          <a:p>
            <a:r>
              <a:rPr lang="en-US" sz="1200" dirty="0"/>
              <a:t>Notice that George Thompson is a member of four groups: </a:t>
            </a:r>
          </a:p>
          <a:p>
            <a:pPr marL="171776" indent="-171776">
              <a:buFont typeface="Arial" panose="020B0604020202020204" pitchFamily="34" charset="0"/>
              <a:buChar char="•"/>
            </a:pPr>
            <a:r>
              <a:rPr lang="en-US" sz="1200" dirty="0"/>
              <a:t>Department: Audit</a:t>
            </a:r>
          </a:p>
          <a:p>
            <a:pPr marL="171776" indent="-171776">
              <a:buFont typeface="Arial" panose="020B0604020202020204" pitchFamily="34" charset="0"/>
              <a:buChar char="•"/>
            </a:pPr>
            <a:r>
              <a:rPr lang="en-US" sz="1200" dirty="0"/>
              <a:t>Team Leader: Bill Wheeler</a:t>
            </a:r>
          </a:p>
          <a:p>
            <a:pPr marL="171776" indent="-171776">
              <a:buFont typeface="Arial" panose="020B0604020202020204" pitchFamily="34" charset="0"/>
              <a:buChar char="•"/>
            </a:pPr>
            <a:r>
              <a:rPr lang="en-US" sz="1200" dirty="0"/>
              <a:t>Role: Senior Accountant</a:t>
            </a:r>
          </a:p>
          <a:p>
            <a:pPr marL="171776" indent="-171776">
              <a:buFont typeface="Arial" panose="020B0604020202020204" pitchFamily="34" charset="0"/>
              <a:buChar char="•"/>
            </a:pPr>
            <a:r>
              <a:rPr lang="en-US" sz="1200" dirty="0"/>
              <a:t>Individual: George Thompson</a:t>
            </a:r>
          </a:p>
          <a:p>
            <a:endParaRPr lang="en-US" sz="1200" dirty="0"/>
          </a:p>
          <a:p>
            <a:r>
              <a:rPr lang="en-US" sz="1200" dirty="0"/>
              <a:t>Group-level goals can be created for each group and these group-level goals are automatically assigned to all group members. So, when creating a Snap for George Thompson, his Goal Areas could include a combination of Organization-wide Goals/Values, Audit department-specific Goals, Job competencies associated with being a Senior Accountant, and individual goals.</a:t>
            </a:r>
          </a:p>
          <a:p>
            <a:endParaRPr lang="en-US" sz="1200" dirty="0"/>
          </a:p>
          <a:p>
            <a:r>
              <a:rPr lang="en-US" sz="1200" dirty="0"/>
              <a:t>Chris Schultz is also a member of the Audit Department group, but he’s a Staff Accountant rather than a Senior Accountant, so he’s in the Staff Accountant Role group.</a:t>
            </a:r>
          </a:p>
          <a:p>
            <a:endParaRPr lang="en-US" sz="1200" dirty="0"/>
          </a:p>
          <a:p>
            <a:r>
              <a:rPr lang="en-US" sz="1200" dirty="0"/>
              <a:t>When a user leaves a group, the user no longer has the group-level goals for new feedback, but all Snaps captured for the user with these group-level goals is retained for the user.</a:t>
            </a:r>
          </a:p>
          <a:p>
            <a:endParaRPr lang="en-US" sz="1200" dirty="0"/>
          </a:p>
          <a:p>
            <a:pPr defTabSz="916137">
              <a:defRPr/>
            </a:pPr>
            <a:r>
              <a:rPr lang="en-US" sz="1200" dirty="0"/>
              <a:t>For example, if a Chris Shultz moves from the ‘Staff Accountant’ group to the ‘Senior Accountant’ group due to a promotion, all of the Snaps that have been captured for Chris while in the Staff Accountant job function will still be associated with group-level job competencies from the Staff Accountant job. Any new Snaps captured for Chris after moving to the Senior Accountant job function will be associated with group-level job competencies for the Senior Accountant job function. This makes SnapEval administration very easy because the Organization Administrator doesn’t have to change job competencies for a user when the user changes job functions, the user only needs to be moved from one job function group to another job function group.</a:t>
            </a:r>
          </a:p>
          <a:p>
            <a:pPr defTabSz="916137">
              <a:defRPr/>
            </a:pPr>
            <a:endParaRPr lang="en-US" sz="1200" dirty="0"/>
          </a:p>
          <a:p>
            <a:pPr defTabSz="916137">
              <a:defRPr/>
            </a:pPr>
            <a:r>
              <a:rPr lang="en-US" sz="1200" dirty="0"/>
              <a:t>Let’s also look at the Manager and Group Administrator assignments.</a:t>
            </a:r>
          </a:p>
          <a:p>
            <a:pPr defTabSz="916137">
              <a:defRPr/>
            </a:pPr>
            <a:endParaRPr lang="en-US" sz="1200" dirty="0"/>
          </a:p>
          <a:p>
            <a:pPr defTabSz="916137">
              <a:defRPr/>
            </a:pPr>
            <a:r>
              <a:rPr lang="en-US" sz="1200" dirty="0"/>
              <a:t>Bill Wheeler is a Manager for George Thompson and Chris Shultz. If he only had the Manager role, he wouldn’t be able to see any Snaps that George and Chris receive from others such as Betty Goodman. However, because Bill is also a Group Administrator for the ‘Team Leader: Bill Wheeler’ group, he can view all the Snaps that George and Chris receive or give, because they are both members of Bill’s group.</a:t>
            </a:r>
          </a:p>
          <a:p>
            <a:pPr defTabSz="916137">
              <a:defRPr/>
            </a:pPr>
            <a:endParaRPr lang="en-US" sz="1200" dirty="0"/>
          </a:p>
          <a:p>
            <a:pPr defTabSz="916137">
              <a:defRPr/>
            </a:pPr>
            <a:r>
              <a:rPr lang="en-US" sz="1200" dirty="0"/>
              <a:t>As a Group Administrator for the ‘Individual: George Thompson’ group and the ‘Team Leader: Bill Wheeler’ group, Bill Wheeler can create, edit, or delete group-level goals for these groups.</a:t>
            </a:r>
          </a:p>
          <a:p>
            <a:pPr defTabSz="916137">
              <a:defRPr/>
            </a:pPr>
            <a:endParaRPr lang="en-US" sz="1200" dirty="0"/>
          </a:p>
          <a:p>
            <a:pPr defTabSz="916137">
              <a:defRPr/>
            </a:pPr>
            <a:r>
              <a:rPr lang="en-US" sz="1200" dirty="0"/>
              <a:t>Because Bill Wheeler isn’t a Group Administrator for the ‘Team Leader: Kelly Jordan’ group or the ‘Department: Tax’ group, he has no visibility into feedback that Betty Goodman, John Smith, or Kelly Jordan have received.</a:t>
            </a:r>
          </a:p>
          <a:p>
            <a:pPr defTabSz="916137">
              <a:defRPr/>
            </a:pPr>
            <a:endParaRPr lang="en-US" sz="1200" dirty="0"/>
          </a:p>
          <a:p>
            <a:pPr defTabSz="916137">
              <a:defRPr/>
            </a:pPr>
            <a:r>
              <a:rPr lang="en-US" sz="1200" dirty="0"/>
              <a:t>Senior Leaders are typically assigned as Group Administrators for all Departments. This gives them visibility into feedback across the organization without access to organization-wide settings. For example, Tom Willows is a Group Administrator for all department groups.</a:t>
            </a:r>
          </a:p>
          <a:p>
            <a:pPr defTabSz="916137">
              <a:defRPr/>
            </a:pPr>
            <a:endParaRPr lang="en-US" sz="1200" dirty="0"/>
          </a:p>
          <a:p>
            <a:pPr defTabSz="916137">
              <a:defRPr/>
            </a:pPr>
            <a:r>
              <a:rPr lang="en-US" sz="1200" dirty="0"/>
              <a:t>The Organization Administrator Role is generally reserved for HR Professionals. As an Organization Administrator, Cheryl Johnson has direct access to Performance Feedback for all users and all SnapEval settings for her organization.</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25</a:t>
            </a:fld>
            <a:endParaRPr lang="en-US" dirty="0"/>
          </a:p>
        </p:txBody>
      </p:sp>
    </p:spTree>
    <p:extLst>
      <p:ext uri="{BB962C8B-B14F-4D97-AF65-F5344CB8AC3E}">
        <p14:creationId xmlns:p14="http://schemas.microsoft.com/office/powerpoint/2010/main" val="3332898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SnapEval includes settings that enable some Groups to be created and populated automatically. </a:t>
            </a:r>
          </a:p>
          <a:p>
            <a:endParaRPr lang="en-US" dirty="0"/>
          </a:p>
          <a:p>
            <a:r>
              <a:rPr lang="en-US" dirty="0"/>
              <a:t>For example, Individual Groups can be created and populated automatically. </a:t>
            </a:r>
          </a:p>
          <a:p>
            <a:endParaRPr lang="en-US" dirty="0"/>
          </a:p>
          <a:p>
            <a:r>
              <a:rPr lang="en-US" dirty="0"/>
              <a:t>The user is assigned as the only member of their own Group and their manager or managers are assigned as Group Administrators for their Group. </a:t>
            </a:r>
          </a:p>
          <a:p>
            <a:endParaRPr lang="en-US" dirty="0"/>
          </a:p>
          <a:p>
            <a:r>
              <a:rPr lang="en-US" dirty="0"/>
              <a:t>What makes this really powerful is if a user changes managers, the Group Administrator assignments are automatically changed. </a:t>
            </a:r>
          </a:p>
          <a:p>
            <a:endParaRPr lang="en-US" dirty="0"/>
          </a:p>
          <a:p>
            <a:r>
              <a:rPr lang="en-US" dirty="0"/>
              <a:t>For example, if Betty Goodman is unassigned as Kelly Jordan's direct report and is assigned as Bill Wheeler's direct report, then the SnapEval system will automatically unassign Kelly Jordan as a Group Administrator for the ‘Individual: Betty Goodman Group,’ and assigned Bill Wheeler as a Group Administrator for the ‘Individual: Betty Goodman Group.’</a:t>
            </a:r>
          </a:p>
          <a:p>
            <a:endParaRPr lang="en-US" dirty="0"/>
          </a:p>
          <a:p>
            <a:r>
              <a:rPr lang="en-US" dirty="0"/>
              <a:t>If Betty had both Kelly and Bill as managers, they would both be assigned as Group Administrators for her Individual Group.</a:t>
            </a:r>
          </a:p>
          <a:p>
            <a:endParaRPr lang="en-US" dirty="0"/>
          </a:p>
          <a:p>
            <a:r>
              <a:rPr lang="en-US" dirty="0"/>
              <a:t>This automated process makes administration much easier for Organization Administrators.</a:t>
            </a:r>
          </a:p>
          <a:p>
            <a:endParaRPr lang="en-US" dirty="0"/>
          </a:p>
          <a:p>
            <a:r>
              <a:rPr lang="en-US" dirty="0"/>
              <a:t>Of course, individual goals or skills can be assigned to each of these Groups, and they can be used in conjunction with the Groups that we've already introduced.</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26</a:t>
            </a:fld>
            <a:endParaRPr lang="en-US" dirty="0"/>
          </a:p>
        </p:txBody>
      </p:sp>
    </p:spTree>
    <p:extLst>
      <p:ext uri="{BB962C8B-B14F-4D97-AF65-F5344CB8AC3E}">
        <p14:creationId xmlns:p14="http://schemas.microsoft.com/office/powerpoint/2010/main" val="1262410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SnapEval uses a two-tier cascading goals approach for group-level goals.</a:t>
            </a:r>
          </a:p>
          <a:p>
            <a:endParaRPr lang="en-US" sz="1200" dirty="0"/>
          </a:p>
          <a:p>
            <a:r>
              <a:rPr lang="en-US" sz="1200" dirty="0"/>
              <a:t>This means that each Group-level goal is associated with an Organization-wide Goal Area.</a:t>
            </a:r>
          </a:p>
          <a:p>
            <a:endParaRPr lang="en-US" sz="1200" dirty="0"/>
          </a:p>
          <a:p>
            <a:r>
              <a:rPr lang="en-US" sz="1200" dirty="0"/>
              <a:t>For example, the job competency for Senior Accountants of ‘Exceed annual billable hours target’ is cascaded from the Organization-wide Goal Area of ‘Productivity.’</a:t>
            </a:r>
          </a:p>
          <a:p>
            <a:endParaRPr lang="en-US" sz="1200" dirty="0"/>
          </a:p>
          <a:p>
            <a:r>
              <a:rPr lang="en-US" sz="1200" dirty="0"/>
              <a:t>If we were to create a Snap for George Thompson, one of his goal areas would be ‘Productivity – Exceed annual billable hours target.’ </a:t>
            </a:r>
          </a:p>
          <a:p>
            <a:endParaRPr lang="en-US" sz="1200" dirty="0"/>
          </a:p>
          <a:p>
            <a:r>
              <a:rPr lang="en-US" sz="1200" dirty="0"/>
              <a:t>Based on his membership in various groups and their group-level goals, he could also have additional Group-level goals related to the same organization-wide Goal Area of Productivity. For example, ‘Productivity – Less than 10 hours for basic audits’ based on his membership in the ‘Department: Audit’ group.</a:t>
            </a:r>
          </a:p>
          <a:p>
            <a:endParaRPr lang="en-US" sz="1200" dirty="0"/>
          </a:p>
          <a:p>
            <a:pPr defTabSz="916137"/>
            <a:r>
              <a:rPr lang="en-US" sz="1200" dirty="0"/>
              <a:t>This ‘two-tiered cascading goals’ approach is a balance of ensuring that each group-level goal supports an organization-wide goal </a:t>
            </a:r>
            <a:r>
              <a:rPr lang="en-US" sz="1200" u="sng" dirty="0"/>
              <a:t>without</a:t>
            </a:r>
            <a:r>
              <a:rPr lang="en-US" sz="1200" dirty="0"/>
              <a:t> the complexity of creating multi-tiered goals that cascade from Senior Leadership all the way down to front-line support staff.  </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27</a:t>
            </a:fld>
            <a:endParaRPr lang="en-US" dirty="0"/>
          </a:p>
        </p:txBody>
      </p:sp>
    </p:spTree>
    <p:extLst>
      <p:ext uri="{BB962C8B-B14F-4D97-AF65-F5344CB8AC3E}">
        <p14:creationId xmlns:p14="http://schemas.microsoft.com/office/powerpoint/2010/main" val="3005268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creating Performance Summaries.</a:t>
            </a:r>
          </a:p>
        </p:txBody>
      </p:sp>
    </p:spTree>
    <p:extLst>
      <p:ext uri="{BB962C8B-B14F-4D97-AF65-F5344CB8AC3E}">
        <p14:creationId xmlns:p14="http://schemas.microsoft.com/office/powerpoint/2010/main" val="1479948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dirty="0"/>
              <a:t>Now that we’ve covered capturing and sharing ‘Snaps,’ let’s introduce how they can be automatically incorporated into a Performance Appraisal document for the employee.</a:t>
            </a:r>
          </a:p>
          <a:p>
            <a:endParaRPr lang="en-US" sz="1200" dirty="0"/>
          </a:p>
          <a:p>
            <a:r>
              <a:rPr lang="en-US" sz="1200" dirty="0"/>
              <a:t>A ‘Performance Summary’ is a Performance Appraisal document that can automatically include the employee’s Snaps.</a:t>
            </a:r>
          </a:p>
          <a:p>
            <a:endParaRPr lang="en-US" sz="1200" dirty="0"/>
          </a:p>
          <a:p>
            <a:r>
              <a:rPr lang="en-US" sz="1200" dirty="0"/>
              <a:t>A Performance Summary can be created for an employee at any time.</a:t>
            </a:r>
          </a:p>
          <a:p>
            <a:endParaRPr lang="en-US" sz="1200" dirty="0"/>
          </a:p>
          <a:p>
            <a:r>
              <a:rPr lang="en-US" sz="1200" dirty="0"/>
              <a:t>Individuals that can create a draft Performance Summary include the employee, any of the employee’s Manager(s), Group Administrators for any group that the employee is a member of, and Organization Administrators.</a:t>
            </a:r>
          </a:p>
          <a:p>
            <a:endParaRPr lang="en-US" sz="1200" dirty="0"/>
          </a:p>
          <a:p>
            <a:pPr lvl="0"/>
            <a:r>
              <a:rPr lang="en-US" sz="1200" dirty="0"/>
              <a:t>Depending on who created the draft Performance Summary, some or all of these individuals can collaborate in editing the draft Performance Summary.</a:t>
            </a:r>
          </a:p>
          <a:p>
            <a:pPr lvl="0"/>
            <a:endParaRPr lang="en-US" sz="1200" dirty="0"/>
          </a:p>
          <a:p>
            <a:pPr lvl="0"/>
            <a:r>
              <a:rPr lang="en-US" sz="1200" dirty="0"/>
              <a:t>Multiple concurrent draft Performance Summaries can be created for an employee. For example, an employee can create one and the employee’s manager can create a separate one for the employee. The employee cannot view or edit the one created by the Manager, but the Manager can view and edit the one created by the employee.</a:t>
            </a:r>
          </a:p>
          <a:p>
            <a:endParaRPr lang="en-US" sz="1200" dirty="0"/>
          </a:p>
          <a:p>
            <a:r>
              <a:rPr lang="en-US" sz="1200" dirty="0"/>
              <a:t>A Performance Summary includes the same Goal Areas that are available for capturing Snaps for the employee. This can include:</a:t>
            </a:r>
          </a:p>
          <a:p>
            <a:pPr marL="171776" indent="-171776">
              <a:buFont typeface="Arial" panose="020B0604020202020204" pitchFamily="34" charset="0"/>
              <a:buChar char="•"/>
            </a:pPr>
            <a:r>
              <a:rPr lang="en-US" sz="1200" dirty="0"/>
              <a:t>Organization-wide goals/values</a:t>
            </a:r>
          </a:p>
          <a:p>
            <a:pPr marL="171776" indent="-171776">
              <a:buFont typeface="Arial" panose="020B0604020202020204" pitchFamily="34" charset="0"/>
              <a:buChar char="•"/>
            </a:pPr>
            <a:r>
              <a:rPr lang="en-US" sz="1200" dirty="0"/>
              <a:t>Job competencies</a:t>
            </a:r>
          </a:p>
          <a:p>
            <a:pPr marL="171776" indent="-171776">
              <a:buFont typeface="Arial" panose="020B0604020202020204" pitchFamily="34" charset="0"/>
              <a:buChar char="•"/>
            </a:pPr>
            <a:r>
              <a:rPr lang="en-US" sz="1200" dirty="0"/>
              <a:t>Individual goals</a:t>
            </a:r>
          </a:p>
          <a:p>
            <a:endParaRPr lang="en-US" sz="1200" dirty="0"/>
          </a:p>
          <a:p>
            <a:r>
              <a:rPr lang="en-US" sz="1200" dirty="0"/>
              <a:t>All Snaps shared</a:t>
            </a:r>
            <a:r>
              <a:rPr lang="en-US" sz="1200" b="1" baseline="30000" dirty="0">
                <a:solidFill>
                  <a:srgbClr val="009900"/>
                </a:solidFill>
              </a:rPr>
              <a:t>1</a:t>
            </a:r>
            <a:r>
              <a:rPr lang="en-US" sz="1200" dirty="0"/>
              <a:t> with the employee during the Performance Summary date range can be included. This can include:</a:t>
            </a:r>
          </a:p>
          <a:p>
            <a:pPr marL="343552" indent="-343552">
              <a:buFont typeface="Arial" panose="020B0604020202020204" pitchFamily="34" charset="0"/>
              <a:buChar char="•"/>
            </a:pPr>
            <a:r>
              <a:rPr lang="en-US" sz="1200" dirty="0"/>
              <a:t>Snaps from the Employee’s Manager(s)</a:t>
            </a:r>
          </a:p>
          <a:p>
            <a:pPr marL="343552" indent="-343552">
              <a:buFont typeface="Arial" panose="020B0604020202020204" pitchFamily="34" charset="0"/>
              <a:buChar char="•"/>
            </a:pPr>
            <a:r>
              <a:rPr lang="en-US" sz="1200" dirty="0"/>
              <a:t>Snaps from the Employee’s Peer(s)</a:t>
            </a:r>
          </a:p>
          <a:p>
            <a:pPr marL="343552" indent="-343552">
              <a:buFont typeface="Arial" panose="020B0604020202020204" pitchFamily="34" charset="0"/>
              <a:buChar char="•"/>
            </a:pPr>
            <a:r>
              <a:rPr lang="en-US" sz="1200" dirty="0"/>
              <a:t>The Employee’s Self-Snaps </a:t>
            </a:r>
          </a:p>
          <a:p>
            <a:endParaRPr lang="en-US" sz="1200" dirty="0"/>
          </a:p>
          <a:p>
            <a:r>
              <a:rPr lang="en-US" sz="1200" dirty="0"/>
              <a:t>However, Snaps aren’t required to create a Performance Summary for an employee. You can create Performance Summaries in SnapEval even if no Snaps have been captured.</a:t>
            </a:r>
          </a:p>
          <a:p>
            <a:endParaRPr lang="en-US" sz="1200" dirty="0"/>
          </a:p>
          <a:p>
            <a:r>
              <a:rPr lang="en-US" sz="1200" dirty="0"/>
              <a:t>In addition to performance feedback, a Performance Summary can include custom content such as Employee Comments and Development Plans.</a:t>
            </a:r>
          </a:p>
          <a:p>
            <a:endParaRPr lang="en-US" sz="1200" dirty="0"/>
          </a:p>
          <a:p>
            <a:r>
              <a:rPr lang="en-US" sz="1200" dirty="0"/>
              <a:t>Only an Organization Administrator can submit a Performance Summary as ‘complete.’ This means that the completed Performance Summary is shared electronically with the employee and a PDF document can be downloaded for signatures.</a:t>
            </a:r>
          </a:p>
          <a:p>
            <a:endParaRPr lang="en-US" dirty="0"/>
          </a:p>
        </p:txBody>
      </p:sp>
    </p:spTree>
    <p:extLst>
      <p:ext uri="{BB962C8B-B14F-4D97-AF65-F5344CB8AC3E}">
        <p14:creationId xmlns:p14="http://schemas.microsoft.com/office/powerpoint/2010/main" val="372585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start using SnapEval in minutes.</a:t>
            </a:r>
          </a:p>
          <a:p>
            <a:endParaRPr lang="en-US" dirty="0"/>
          </a:p>
          <a:p>
            <a:r>
              <a:rPr lang="en-US" dirty="0"/>
              <a:t>First, create your free 10-user SnapEval Account.</a:t>
            </a:r>
          </a:p>
          <a:p>
            <a:endParaRPr lang="en-US" dirty="0"/>
          </a:p>
          <a:p>
            <a:r>
              <a:rPr lang="en-US" dirty="0"/>
              <a:t>Then, add your goals and team members.</a:t>
            </a:r>
          </a:p>
          <a:p>
            <a:endParaRPr lang="en-US" dirty="0"/>
          </a:p>
          <a:p>
            <a:r>
              <a:rPr lang="en-US" dirty="0"/>
              <a:t>You can immediately begin capturing and sharing real-time feedback for your employees.</a:t>
            </a:r>
          </a:p>
          <a:p>
            <a:endParaRPr lang="en-US" dirty="0"/>
          </a:p>
          <a:p>
            <a:r>
              <a:rPr lang="en-US" dirty="0"/>
              <a:t>You can also immediately create can share Performance Appraisals (what we call Performance Summaries) with your employees.</a:t>
            </a:r>
          </a:p>
          <a:p>
            <a:endParaRPr lang="en-US" dirty="0"/>
          </a:p>
          <a:p>
            <a:r>
              <a:rPr lang="en-US" dirty="0"/>
              <a:t>Note that it’s not required to capture and share real-time feedback as a prerequisite for creating Performance Summaries. </a:t>
            </a:r>
          </a:p>
        </p:txBody>
      </p:sp>
    </p:spTree>
    <p:extLst>
      <p:ext uri="{BB962C8B-B14F-4D97-AF65-F5344CB8AC3E}">
        <p14:creationId xmlns:p14="http://schemas.microsoft.com/office/powerpoint/2010/main" val="3288404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the simple steps to create a Performance Summary. </a:t>
            </a:r>
          </a:p>
          <a:p>
            <a:endParaRPr lang="en-US" dirty="0"/>
          </a:p>
          <a:p>
            <a:r>
              <a:rPr lang="en-US" dirty="0"/>
              <a:t>First, select the employee to receive the Performance Summary. </a:t>
            </a:r>
          </a:p>
          <a:p>
            <a:endParaRPr lang="en-US" dirty="0"/>
          </a:p>
          <a:p>
            <a:r>
              <a:rPr lang="en-US" dirty="0"/>
              <a:t>Second, select the date range for the Performance Summary. </a:t>
            </a:r>
          </a:p>
          <a:p>
            <a:endParaRPr lang="en-US" dirty="0"/>
          </a:p>
          <a:p>
            <a:r>
              <a:rPr lang="en-US" dirty="0"/>
              <a:t>Third, automatically include the employee's Snaps in the Performance Summary. </a:t>
            </a:r>
          </a:p>
          <a:p>
            <a:endParaRPr lang="en-US" dirty="0"/>
          </a:p>
          <a:p>
            <a:r>
              <a:rPr lang="en-US" dirty="0"/>
              <a:t>All Snaps shared with the employee during the selected date range are automatically listed, including the employee's Self-Snaps, Snaps from the employee's peer(s), and Snaps from the employee's manager(s). </a:t>
            </a:r>
          </a:p>
          <a:p>
            <a:endParaRPr lang="en-US" dirty="0"/>
          </a:p>
          <a:p>
            <a:r>
              <a:rPr lang="en-US" dirty="0"/>
              <a:t>Select the specific Snaps from this list to include in the Performance Summary. </a:t>
            </a:r>
          </a:p>
          <a:p>
            <a:endParaRPr lang="en-US" dirty="0"/>
          </a:p>
          <a:p>
            <a:r>
              <a:rPr lang="en-US" dirty="0"/>
              <a:t>The selected Snaps are then automatically organized by Goal Area into the draft Performance Summary document.</a:t>
            </a:r>
          </a:p>
          <a:p>
            <a:endParaRPr lang="en-US" dirty="0"/>
          </a:p>
          <a:p>
            <a:r>
              <a:rPr lang="en-US" dirty="0"/>
              <a:t>Then, add comments for each Goal Area in the Performance Summary. </a:t>
            </a:r>
          </a:p>
          <a:p>
            <a:endParaRPr lang="en-US" dirty="0"/>
          </a:p>
          <a:p>
            <a:r>
              <a:rPr lang="en-US" dirty="0"/>
              <a:t>Select an overall achievement level for each Goal Area.</a:t>
            </a:r>
          </a:p>
          <a:p>
            <a:endParaRPr lang="en-US" dirty="0"/>
          </a:p>
          <a:p>
            <a:r>
              <a:rPr lang="en-US" dirty="0"/>
              <a:t>And add comments that summarize the employee’s overall performance.</a:t>
            </a:r>
          </a:p>
          <a:p>
            <a:endParaRPr lang="en-US" dirty="0"/>
          </a:p>
          <a:p>
            <a:r>
              <a:rPr lang="en-US" dirty="0"/>
              <a:t>Lastly, either manually select an overall achievement level for the Performance Summary or let the SnapEval system automatically calculate an overall achievement score.</a:t>
            </a:r>
          </a:p>
        </p:txBody>
      </p:sp>
    </p:spTree>
    <p:extLst>
      <p:ext uri="{BB962C8B-B14F-4D97-AF65-F5344CB8AC3E}">
        <p14:creationId xmlns:p14="http://schemas.microsoft.com/office/powerpoint/2010/main" val="3258431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Here's how the automated scoring and SnapEval works. </a:t>
            </a:r>
          </a:p>
          <a:p>
            <a:endParaRPr lang="en-US" dirty="0"/>
          </a:p>
          <a:p>
            <a:r>
              <a:rPr lang="en-US" dirty="0"/>
              <a:t>First, the Goal Areas are selected that will go into the Performance Summary. </a:t>
            </a:r>
          </a:p>
          <a:p>
            <a:endParaRPr lang="en-US" dirty="0"/>
          </a:p>
          <a:p>
            <a:r>
              <a:rPr lang="en-US" dirty="0"/>
              <a:t>Each Goal Area has a weight that can be configured from one to 100 by an Administrator in the SnapEval system. The higher the weight, the more important the Goal Area.</a:t>
            </a:r>
          </a:p>
          <a:p>
            <a:endParaRPr lang="en-US" dirty="0"/>
          </a:p>
          <a:p>
            <a:r>
              <a:rPr lang="en-US" dirty="0"/>
              <a:t>The Goal Area weights are used to automatically calculate a 'Weight Coefficient' for each Goal Area included in the Performance Summary. </a:t>
            </a:r>
          </a:p>
          <a:p>
            <a:endParaRPr lang="en-US" dirty="0"/>
          </a:p>
          <a:p>
            <a:r>
              <a:rPr lang="en-US" dirty="0"/>
              <a:t>These are internally calculated values and not visible to the Performance Summary creator.</a:t>
            </a:r>
          </a:p>
          <a:p>
            <a:endParaRPr lang="en-US" dirty="0"/>
          </a:p>
          <a:p>
            <a:r>
              <a:rPr lang="en-US" dirty="0"/>
              <a:t>When drafting a Performance Summary, the Performance Summary creator selects an achievement level for each Goal Area in the Performance Summary document.</a:t>
            </a:r>
          </a:p>
          <a:p>
            <a:endParaRPr lang="en-US" dirty="0"/>
          </a:p>
          <a:p>
            <a:r>
              <a:rPr lang="en-US" dirty="0"/>
              <a:t>Each achievement level is associated with an achievement score that can range from one to five. One being the lowest level of achievement and five being the highest level of achievement.</a:t>
            </a:r>
          </a:p>
          <a:p>
            <a:endParaRPr lang="en-US" dirty="0"/>
          </a:p>
          <a:p>
            <a:r>
              <a:rPr lang="en-US" dirty="0"/>
              <a:t>The SnapEval system then uses the weight coefficient and the achievement score for each Goal Area to calculate a weighted score for each Goal Area. </a:t>
            </a:r>
          </a:p>
          <a:p>
            <a:endParaRPr lang="en-US" dirty="0"/>
          </a:p>
          <a:p>
            <a:r>
              <a:rPr lang="en-US" dirty="0"/>
              <a:t>Again, this is an internally calculated value and not visible to the Performance Summary creator. </a:t>
            </a:r>
          </a:p>
          <a:p>
            <a:endParaRPr lang="en-US" dirty="0"/>
          </a:p>
          <a:p>
            <a:r>
              <a:rPr lang="en-US" dirty="0"/>
              <a:t>Finally, the weighted score for all of the Goal Areas in the Performance Summary are summed up. This is the overall achievement score.</a:t>
            </a:r>
          </a:p>
          <a:p>
            <a:endParaRPr lang="en-US" dirty="0"/>
          </a:p>
          <a:p>
            <a:r>
              <a:rPr lang="en-US" dirty="0"/>
              <a:t>Here's a numerical example of how the scoring works.</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31</a:t>
            </a:fld>
            <a:endParaRPr lang="en-US" dirty="0"/>
          </a:p>
        </p:txBody>
      </p:sp>
    </p:spTree>
    <p:extLst>
      <p:ext uri="{BB962C8B-B14F-4D97-AF65-F5344CB8AC3E}">
        <p14:creationId xmlns:p14="http://schemas.microsoft.com/office/powerpoint/2010/main" val="1303650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SnapEval, multiple individuals can work together on an employee's Performance Summary document. </a:t>
            </a:r>
          </a:p>
          <a:p>
            <a:endParaRPr lang="en-US" dirty="0"/>
          </a:p>
          <a:p>
            <a:r>
              <a:rPr lang="en-US" dirty="0"/>
              <a:t>We call this Performance Summary collaboration.</a:t>
            </a:r>
          </a:p>
        </p:txBody>
      </p:sp>
    </p:spTree>
    <p:extLst>
      <p:ext uri="{BB962C8B-B14F-4D97-AF65-F5344CB8AC3E}">
        <p14:creationId xmlns:p14="http://schemas.microsoft.com/office/powerpoint/2010/main" val="703790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rules that define who can collaborate on an employee's Performance Summary are based on who initiates the Performance Summary document, and their relationship with the employee.</a:t>
            </a:r>
          </a:p>
          <a:p>
            <a:endParaRPr lang="en-US" dirty="0"/>
          </a:p>
          <a:p>
            <a:r>
              <a:rPr lang="en-US" dirty="0"/>
              <a:t>For example, if the employee initiates their own Performance Summary, then the employee, all Group Administrators for any Group that the employee is a member of, and all Organization Administrators can collaborate on the Performance Summary document.</a:t>
            </a:r>
          </a:p>
          <a:p>
            <a:endParaRPr lang="en-US" dirty="0"/>
          </a:p>
          <a:p>
            <a:r>
              <a:rPr lang="en-US" dirty="0"/>
              <a:t>If the employee's manager initiates the Performance Summary, then the manager, all Administrators for any Group that the employee is a member of, and all Organization Administrators can collaborate on the Performance Summary document.</a:t>
            </a:r>
          </a:p>
          <a:p>
            <a:endParaRPr lang="en-US" dirty="0"/>
          </a:p>
          <a:p>
            <a:r>
              <a:rPr lang="en-US" dirty="0"/>
              <a:t>If a Group Administrator for any Group that the employee is a member of initiates the Performance Summary, then all other Group Administrators for any Group that the employee is a member of can collaborate. All Organization Administrators are also allowed to collaborate.</a:t>
            </a:r>
          </a:p>
          <a:p>
            <a:endParaRPr lang="en-US" dirty="0"/>
          </a:p>
          <a:p>
            <a:r>
              <a:rPr lang="en-US" dirty="0"/>
              <a:t>If an Organization Administrator initiates a Performance Summary for an employee, then all Group Administrators for any Group that the employee is a member of can collaborate. Other Organization administrators can also collaborate. </a:t>
            </a:r>
          </a:p>
        </p:txBody>
      </p:sp>
    </p:spTree>
    <p:extLst>
      <p:ext uri="{BB962C8B-B14F-4D97-AF65-F5344CB8AC3E}">
        <p14:creationId xmlns:p14="http://schemas.microsoft.com/office/powerpoint/2010/main" val="3844050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The basic rule for Performance Summary collaboration is that the employee who initiated the Performance Summary, plus all Group Administrators for any Group that the employee is a member of, plus all Organization Administrators can collaborate.</a:t>
            </a:r>
          </a:p>
          <a:p>
            <a:endParaRPr lang="en-US" dirty="0"/>
          </a:p>
          <a:p>
            <a:r>
              <a:rPr lang="en-US" dirty="0"/>
              <a:t>Let's look at an example of how the collaboration process works for employee George Thompson.</a:t>
            </a:r>
          </a:p>
          <a:p>
            <a:endParaRPr lang="en-US" dirty="0"/>
          </a:p>
          <a:p>
            <a:r>
              <a:rPr lang="en-US" dirty="0"/>
              <a:t>The column on the left side of the matrix lists each of the individuals in the organization who could potentially initiate a Performance Summary for George Thompson. </a:t>
            </a:r>
          </a:p>
          <a:p>
            <a:endParaRPr lang="en-US" dirty="0"/>
          </a:p>
          <a:p>
            <a:r>
              <a:rPr lang="en-US" dirty="0"/>
              <a:t>The row at the top of the matrix lists the individuals who could potentially collaborate on the Performance Summary.</a:t>
            </a:r>
          </a:p>
          <a:p>
            <a:endParaRPr lang="en-US" dirty="0"/>
          </a:p>
          <a:p>
            <a:r>
              <a:rPr lang="en-US" dirty="0"/>
              <a:t>For example, if George Thompson initiates a Performance Summary for himself, then he is also allowed to collaborate with others on this Performance Summary.</a:t>
            </a:r>
          </a:p>
          <a:p>
            <a:endParaRPr lang="en-US" dirty="0"/>
          </a:p>
          <a:p>
            <a:r>
              <a:rPr lang="en-US" dirty="0"/>
              <a:t>Bill Wheeler, who is George's manager, but doesn't also have a Group Administrator role isn't allowed to collaborate on this Performance Summary. The reason is because Bill only has the manager role, he's not allowed to see Snaps that George may have received from peers or other managers and George may have included in his own Performance Summary.</a:t>
            </a:r>
          </a:p>
          <a:p>
            <a:endParaRPr lang="en-US" dirty="0"/>
          </a:p>
          <a:p>
            <a:r>
              <a:rPr lang="en-US" dirty="0"/>
              <a:t>John LaFrance, who is a Group Administrator for the Audit Department Group that George is a member of, is allowed to collaborate on the Performance Summary.</a:t>
            </a:r>
          </a:p>
          <a:p>
            <a:endParaRPr lang="en-US" dirty="0"/>
          </a:p>
          <a:p>
            <a:r>
              <a:rPr lang="en-US" dirty="0"/>
              <a:t>Tom Willows, who is another Group Administrator for the Audit Department Group, can also collaborate.</a:t>
            </a:r>
          </a:p>
          <a:p>
            <a:endParaRPr lang="en-US" dirty="0"/>
          </a:p>
          <a:p>
            <a:r>
              <a:rPr lang="en-US" dirty="0"/>
              <a:t>Although Kelly Jordan is a Group Administrator, she isn't a Group Administrator for a Group that George is a member of. Therefore, she can't collaborate.</a:t>
            </a:r>
          </a:p>
          <a:p>
            <a:endParaRPr lang="en-US" dirty="0"/>
          </a:p>
          <a:p>
            <a:r>
              <a:rPr lang="en-US" dirty="0"/>
              <a:t>Betty Goodman is George's peer. She doesn't have an Administrator role and can't collaborate.</a:t>
            </a:r>
          </a:p>
          <a:p>
            <a:endParaRPr lang="en-US" dirty="0"/>
          </a:p>
          <a:p>
            <a:r>
              <a:rPr lang="en-US" dirty="0"/>
              <a:t>Cheryl Johnson is an Organization Administrator, so she can collaborate.</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34</a:t>
            </a:fld>
            <a:endParaRPr lang="en-US" dirty="0"/>
          </a:p>
        </p:txBody>
      </p:sp>
    </p:spTree>
    <p:extLst>
      <p:ext uri="{BB962C8B-B14F-4D97-AF65-F5344CB8AC3E}">
        <p14:creationId xmlns:p14="http://schemas.microsoft.com/office/powerpoint/2010/main" val="4155872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Bill Wheeler initiates a Performance Summary for George, George isn't allowed to collaborate.</a:t>
            </a:r>
          </a:p>
          <a:p>
            <a:endParaRPr lang="en-US" dirty="0"/>
          </a:p>
          <a:p>
            <a:r>
              <a:rPr lang="en-US" dirty="0"/>
              <a:t>Of course, Bill himself can collaborate.</a:t>
            </a:r>
          </a:p>
          <a:p>
            <a:endParaRPr lang="en-US" dirty="0"/>
          </a:p>
          <a:p>
            <a:r>
              <a:rPr lang="en-US" dirty="0"/>
              <a:t>Because John LaFrance and Tom Willows are both Group Administrators for a Group that George is a member of, they can collaborate.</a:t>
            </a:r>
          </a:p>
          <a:p>
            <a:endParaRPr lang="en-US" dirty="0"/>
          </a:p>
          <a:p>
            <a:r>
              <a:rPr lang="en-US" dirty="0"/>
              <a:t>Because Kelly Jordan isn't a Group Administrator for a Group that George is a member of, she can't collaborate. </a:t>
            </a:r>
          </a:p>
          <a:p>
            <a:endParaRPr lang="en-US" dirty="0"/>
          </a:p>
          <a:p>
            <a:r>
              <a:rPr lang="en-US" dirty="0"/>
              <a:t>As George's peer, Betty Goodman can't collaborate. </a:t>
            </a:r>
          </a:p>
          <a:p>
            <a:endParaRPr lang="en-US" dirty="0"/>
          </a:p>
          <a:p>
            <a:r>
              <a:rPr lang="en-US" dirty="0"/>
              <a:t>Because Cheryl Johnson is an Organization Administrator, she can collaborate.</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35</a:t>
            </a:fld>
            <a:endParaRPr lang="en-US" dirty="0"/>
          </a:p>
        </p:txBody>
      </p:sp>
    </p:spTree>
    <p:extLst>
      <p:ext uri="{BB962C8B-B14F-4D97-AF65-F5344CB8AC3E}">
        <p14:creationId xmlns:p14="http://schemas.microsoft.com/office/powerpoint/2010/main" val="3232826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John, Tom, or Cheryl initiate a Performance Summary for George, George isn't allowed to collaborate.</a:t>
            </a:r>
          </a:p>
          <a:p>
            <a:endParaRPr lang="en-US" dirty="0"/>
          </a:p>
          <a:p>
            <a:r>
              <a:rPr lang="en-US" dirty="0"/>
              <a:t>Again, because Bill Wheeler only has a manager role, he isn't allowed to collaborate. If he had a Group Administrator role too, he could collaborate.</a:t>
            </a:r>
          </a:p>
          <a:p>
            <a:endParaRPr lang="en-US" dirty="0"/>
          </a:p>
          <a:p>
            <a:r>
              <a:rPr lang="en-US" dirty="0"/>
              <a:t>John and Tom can collaborate on all Performance Summaries for George. This is because George and Tom are both Group Administrators for a Group that George is a member of.</a:t>
            </a:r>
          </a:p>
          <a:p>
            <a:endParaRPr lang="en-US" dirty="0"/>
          </a:p>
          <a:p>
            <a:r>
              <a:rPr lang="en-US" dirty="0"/>
              <a:t>Kelly and Betty aren't allowed to collaborate.</a:t>
            </a:r>
          </a:p>
          <a:p>
            <a:endParaRPr lang="en-US" dirty="0"/>
          </a:p>
          <a:p>
            <a:r>
              <a:rPr lang="en-US" dirty="0"/>
              <a:t>Because she is an Organization Administrator, Cheryl can also collaborate on all Performance Summaries for George. </a:t>
            </a:r>
          </a:p>
          <a:p>
            <a:endParaRPr lang="en-US" dirty="0"/>
          </a:p>
          <a:p>
            <a:r>
              <a:rPr lang="en-US" dirty="0"/>
              <a:t>Kelly and Betty can't initiate a Performance Summary for George, so there isn't any collaboration.</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36</a:t>
            </a:fld>
            <a:endParaRPr lang="en-US" dirty="0"/>
          </a:p>
        </p:txBody>
      </p:sp>
    </p:spTree>
    <p:extLst>
      <p:ext uri="{BB962C8B-B14F-4D97-AF65-F5344CB8AC3E}">
        <p14:creationId xmlns:p14="http://schemas.microsoft.com/office/powerpoint/2010/main" val="2048819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if we add the Group Administrator role for Bill Wheeler, notice how he can now collaborate on all Performance Summaries for George Thompson.</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37</a:t>
            </a:fld>
            <a:endParaRPr lang="en-US" dirty="0"/>
          </a:p>
        </p:txBody>
      </p:sp>
    </p:spTree>
    <p:extLst>
      <p:ext uri="{BB962C8B-B14F-4D97-AF65-F5344CB8AC3E}">
        <p14:creationId xmlns:p14="http://schemas.microsoft.com/office/powerpoint/2010/main" val="523278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SnapEval is a fully integrated solution with several of the ADP payroll platforms including RUN Powered by ADP, ADP Workforce Now, and ADP Total Source.</a:t>
            </a:r>
          </a:p>
          <a:p>
            <a:endParaRPr lang="en-US" dirty="0"/>
          </a:p>
          <a:p>
            <a:r>
              <a:rPr lang="en-US" dirty="0"/>
              <a:t>SnapEval has been in the ADP Marketplace since 2015 and hundreds of organizations have deployed SnapEval integrated with ADP.</a:t>
            </a:r>
          </a:p>
        </p:txBody>
      </p:sp>
    </p:spTree>
    <p:extLst>
      <p:ext uri="{BB962C8B-B14F-4D97-AF65-F5344CB8AC3E}">
        <p14:creationId xmlns:p14="http://schemas.microsoft.com/office/powerpoint/2010/main" val="3005480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core elements to </a:t>
            </a:r>
            <a:r>
              <a:rPr lang="en-US" dirty="0" err="1"/>
              <a:t>SnapEval's</a:t>
            </a:r>
            <a:r>
              <a:rPr lang="en-US" dirty="0"/>
              <a:t> integration with ADP.</a:t>
            </a:r>
          </a:p>
          <a:p>
            <a:endParaRPr lang="en-US" dirty="0"/>
          </a:p>
          <a:p>
            <a:r>
              <a:rPr lang="en-US" dirty="0"/>
              <a:t>First, basic employee data is automatically imported and synced from the organization's ADP payroll instance. This data is updated automatically each day and can be synced on demand.</a:t>
            </a:r>
          </a:p>
          <a:p>
            <a:endParaRPr lang="en-US" dirty="0"/>
          </a:p>
          <a:p>
            <a:r>
              <a:rPr lang="en-US" dirty="0"/>
              <a:t>Second, all users sign into their SnapEval account using their ADP User ID and password. There are no SnapEval-specific User IDs or passwords to manage. This is known as single sign-on.</a:t>
            </a:r>
          </a:p>
          <a:p>
            <a:endParaRPr lang="en-US" dirty="0"/>
          </a:p>
          <a:p>
            <a:r>
              <a:rPr lang="en-US" dirty="0"/>
              <a:t>Third, if an organization decides to deploy SnapEval to more than 10 users, they will be billed for the SnapEval subscription as a line item on their monthly invoice from ADP. </a:t>
            </a:r>
          </a:p>
        </p:txBody>
      </p:sp>
    </p:spTree>
    <p:extLst>
      <p:ext uri="{BB962C8B-B14F-4D97-AF65-F5344CB8AC3E}">
        <p14:creationId xmlns:p14="http://schemas.microsoft.com/office/powerpoint/2010/main" val="2818033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voice narration)</a:t>
            </a:r>
          </a:p>
        </p:txBody>
      </p:sp>
    </p:spTree>
    <p:extLst>
      <p:ext uri="{BB962C8B-B14F-4D97-AF65-F5344CB8AC3E}">
        <p14:creationId xmlns:p14="http://schemas.microsoft.com/office/powerpoint/2010/main" val="3187022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integrated with ADP Workforce Now or ADP Total Source, SnapEval automatically imports and updates, employee name, work email address, job title, manager, job assignment, department assignment, hire date, and ADP status such as 'Active' or 'Terminated.’ This employee data is used to automatically configure and update each employee's profile in SnapEval. </a:t>
            </a:r>
          </a:p>
          <a:p>
            <a:endParaRPr lang="en-US" dirty="0"/>
          </a:p>
          <a:p>
            <a:r>
              <a:rPr lang="en-US" dirty="0"/>
              <a:t>If desired, employee data from ADP can be replaced or augmented with additional information. For example, additional managers can be assigned to an employee beyond the manager assigned to the employee in ADP.</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40</a:t>
            </a:fld>
            <a:endParaRPr lang="en-US" dirty="0"/>
          </a:p>
        </p:txBody>
      </p:sp>
    </p:spTree>
    <p:extLst>
      <p:ext uri="{BB962C8B-B14F-4D97-AF65-F5344CB8AC3E}">
        <p14:creationId xmlns:p14="http://schemas.microsoft.com/office/powerpoint/2010/main" val="481035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ADP Workforce Now Payroll and Tax module is required for full integration with SnapEval.</a:t>
            </a:r>
          </a:p>
        </p:txBody>
      </p:sp>
    </p:spTree>
    <p:extLst>
      <p:ext uri="{BB962C8B-B14F-4D97-AF65-F5344CB8AC3E}">
        <p14:creationId xmlns:p14="http://schemas.microsoft.com/office/powerpoint/2010/main" val="3434665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integrated with RUN Powered by ADP, SnapEval automatically imports and updates employee name, work email address, department assignment, hire date, and ADP status.</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42</a:t>
            </a:fld>
            <a:endParaRPr lang="en-US" dirty="0"/>
          </a:p>
        </p:txBody>
      </p:sp>
    </p:spTree>
    <p:extLst>
      <p:ext uri="{BB962C8B-B14F-4D97-AF65-F5344CB8AC3E}">
        <p14:creationId xmlns:p14="http://schemas.microsoft.com/office/powerpoint/2010/main" val="1320274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employee data synced from ADP, SnapEval automatically creates a User Staging Table in the SnapEval application.</a:t>
            </a:r>
          </a:p>
          <a:p>
            <a:endParaRPr lang="en-US" dirty="0"/>
          </a:p>
          <a:p>
            <a:r>
              <a:rPr lang="en-US" dirty="0"/>
              <a:t>By checking a check box by a user's name and clicking the Save Changes button, a SnapEval Organization Administrator uses the staging table to assign specific users from the organization to the SnapEval application. </a:t>
            </a:r>
          </a:p>
          <a:p>
            <a:endParaRPr lang="en-US" dirty="0"/>
          </a:p>
          <a:p>
            <a:r>
              <a:rPr lang="en-US" dirty="0"/>
              <a:t>Users can be unassigned by unchecking the check box by their name and clicking the 'Save Changes' button.</a:t>
            </a:r>
          </a:p>
        </p:txBody>
      </p:sp>
    </p:spTree>
    <p:extLst>
      <p:ext uri="{BB962C8B-B14F-4D97-AF65-F5344CB8AC3E}">
        <p14:creationId xmlns:p14="http://schemas.microsoft.com/office/powerpoint/2010/main" val="1115804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use the ADP Marketplace's 'Assign Apps' feature to assign users to the SnapEval application.</a:t>
            </a:r>
          </a:p>
        </p:txBody>
      </p:sp>
    </p:spTree>
    <p:extLst>
      <p:ext uri="{BB962C8B-B14F-4D97-AF65-F5344CB8AC3E}">
        <p14:creationId xmlns:p14="http://schemas.microsoft.com/office/powerpoint/2010/main" val="1132492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SnapEval includes a free mobile app for iOS and Android devices. </a:t>
            </a:r>
          </a:p>
          <a:p>
            <a:endParaRPr lang="en-US" dirty="0"/>
          </a:p>
          <a:p>
            <a:r>
              <a:rPr lang="en-US" dirty="0"/>
              <a:t>You can download the SnapEval mobile app from the Apple App Store for iOS, and from Google play for Android.</a:t>
            </a:r>
          </a:p>
        </p:txBody>
      </p:sp>
    </p:spTree>
    <p:extLst>
      <p:ext uri="{BB962C8B-B14F-4D97-AF65-F5344CB8AC3E}">
        <p14:creationId xmlns:p14="http://schemas.microsoft.com/office/powerpoint/2010/main" val="2833993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home screen of the SnapEval mobile app displays buttons that are shortcuts for popular actions on a smartphone.</a:t>
            </a:r>
          </a:p>
          <a:p>
            <a:endParaRPr lang="en-US" dirty="0"/>
          </a:p>
          <a:p>
            <a:r>
              <a:rPr lang="en-US" dirty="0"/>
              <a:t>The green buttons relate to giving feedback to, or receiving feedback from, someone else.</a:t>
            </a:r>
          </a:p>
          <a:p>
            <a:endParaRPr lang="en-US" dirty="0"/>
          </a:p>
          <a:p>
            <a:r>
              <a:rPr lang="en-US" dirty="0"/>
              <a:t>The blue buttons relate to capturing or viewing self-feedback. The yellow button displays all Snaps recognized for performance excellence.</a:t>
            </a:r>
          </a:p>
          <a:p>
            <a:endParaRPr lang="en-US" dirty="0"/>
          </a:p>
          <a:p>
            <a:r>
              <a:rPr lang="en-US" dirty="0"/>
              <a:t>The mobile app also has the full functionality of the web portal.</a:t>
            </a:r>
          </a:p>
          <a:p>
            <a:endParaRPr lang="en-US" dirty="0"/>
          </a:p>
          <a:p>
            <a:r>
              <a:rPr lang="en-US" dirty="0"/>
              <a:t>Simply tap the menu button to review the full SnapEval menu.</a:t>
            </a:r>
          </a:p>
          <a:p>
            <a:endParaRPr lang="en-US" dirty="0"/>
          </a:p>
          <a:p>
            <a:r>
              <a:rPr lang="en-US" dirty="0"/>
              <a:t>Automated push notifications alert the user when a Snap, or a request from others for feedback, is received. </a:t>
            </a:r>
          </a:p>
          <a:p>
            <a:endParaRPr lang="en-US" dirty="0"/>
          </a:p>
          <a:p>
            <a:r>
              <a:rPr lang="en-US" dirty="0"/>
              <a:t>Tap on the push notification to automatically open the SnapEval mobile app and take action.</a:t>
            </a:r>
          </a:p>
          <a:p>
            <a:endParaRPr lang="en-US" dirty="0"/>
          </a:p>
          <a:p>
            <a:r>
              <a:rPr lang="en-US" dirty="0"/>
              <a:t>SnapEval Administrators can send urgent or important notifications with custom content to targeted users or the entire organization.</a:t>
            </a:r>
          </a:p>
          <a:p>
            <a:endParaRPr lang="en-US" dirty="0"/>
          </a:p>
          <a:p>
            <a:r>
              <a:rPr lang="en-US" dirty="0"/>
              <a:t>Icon badging reminds a user that there are open notifications for the user in </a:t>
            </a:r>
            <a:r>
              <a:rPr lang="en-US" dirty="0" err="1"/>
              <a:t>SnapEval's</a:t>
            </a:r>
            <a:r>
              <a:rPr lang="en-US" dirty="0"/>
              <a:t> Notification Center.</a:t>
            </a:r>
          </a:p>
          <a:p>
            <a:endParaRPr lang="en-US" dirty="0"/>
          </a:p>
          <a:p>
            <a:r>
              <a:rPr lang="en-US" dirty="0"/>
              <a:t>Voice-to-text support enables feedback details to be captured in Snaps, without typing!</a:t>
            </a:r>
          </a:p>
          <a:p>
            <a:endParaRPr lang="en-US" dirty="0"/>
          </a:p>
          <a:p>
            <a:r>
              <a:rPr lang="en-US" dirty="0"/>
              <a:t>The mobile app supports both portrait and landscape modes, so graphics can be viewed most easily.</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46</a:t>
            </a:fld>
            <a:endParaRPr lang="en-US" dirty="0"/>
          </a:p>
        </p:txBody>
      </p:sp>
    </p:spTree>
    <p:extLst>
      <p:ext uri="{BB962C8B-B14F-4D97-AF65-F5344CB8AC3E}">
        <p14:creationId xmlns:p14="http://schemas.microsoft.com/office/powerpoint/2010/main" val="2505074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response to the COVID-19 pandemic, many employees have transition from in-office to work from home locations.</a:t>
            </a:r>
          </a:p>
          <a:p>
            <a:endParaRPr lang="en-US" sz="1200" dirty="0"/>
          </a:p>
          <a:p>
            <a:r>
              <a:rPr lang="en-US" sz="1200" dirty="0"/>
              <a:t>These work from home employees and other remote workers must often multi-task without a typical office environment’s support services, computing technology, or infrastructure.</a:t>
            </a:r>
          </a:p>
          <a:p>
            <a:endParaRPr lang="en-US" sz="1200" dirty="0"/>
          </a:p>
          <a:p>
            <a:r>
              <a:rPr lang="en-US" sz="1200" dirty="0"/>
              <a:t>As a result, it can be difficult to reach them with </a:t>
            </a:r>
          </a:p>
          <a:p>
            <a:pPr marL="171776" indent="-171776">
              <a:buFont typeface="Arial" panose="020B0604020202020204" pitchFamily="34" charset="0"/>
              <a:buChar char="•"/>
            </a:pPr>
            <a:r>
              <a:rPr lang="en-US" sz="1200" dirty="0"/>
              <a:t>Critical, urgent messages</a:t>
            </a:r>
          </a:p>
          <a:p>
            <a:pPr marL="171776" indent="-171776">
              <a:buFont typeface="Arial" panose="020B0604020202020204" pitchFamily="34" charset="0"/>
              <a:buChar char="•"/>
            </a:pPr>
            <a:r>
              <a:rPr lang="en-US" sz="1200" dirty="0"/>
              <a:t>Important reminders, and </a:t>
            </a:r>
          </a:p>
          <a:p>
            <a:pPr marL="171776" indent="-171776">
              <a:buFont typeface="Arial" panose="020B0604020202020204" pitchFamily="34" charset="0"/>
              <a:buChar char="•"/>
            </a:pPr>
            <a:r>
              <a:rPr lang="en-US" sz="1200" dirty="0"/>
              <a:t>Organization-wide announcements.</a:t>
            </a:r>
          </a:p>
          <a:p>
            <a:endParaRPr lang="en-US" sz="1200" dirty="0"/>
          </a:p>
          <a:p>
            <a:r>
              <a:rPr lang="en-US" sz="1200" dirty="0"/>
              <a:t>To address this challenge, organizations need to employ new ways to effectively deliver urgent and important messages to these workers.</a:t>
            </a:r>
          </a:p>
          <a:p>
            <a:endParaRPr lang="en-US" dirty="0"/>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47</a:t>
            </a:fld>
            <a:endParaRPr lang="en-US" dirty="0"/>
          </a:p>
        </p:txBody>
      </p:sp>
    </p:spTree>
    <p:extLst>
      <p:ext uri="{BB962C8B-B14F-4D97-AF65-F5344CB8AC3E}">
        <p14:creationId xmlns:p14="http://schemas.microsoft.com/office/powerpoint/2010/main" val="3694509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message delivery solution for a small or mid-sized organization must meet the following requirements: </a:t>
            </a:r>
          </a:p>
          <a:p>
            <a:endParaRPr lang="en-US" dirty="0"/>
          </a:p>
          <a:p>
            <a:r>
              <a:rPr lang="en-US" dirty="0"/>
              <a:t>Be highly effective at reaching all workers, including in facility work from home and other remote employees.</a:t>
            </a:r>
          </a:p>
          <a:p>
            <a:endParaRPr lang="en-US" dirty="0"/>
          </a:p>
          <a:p>
            <a:r>
              <a:rPr lang="en-US" dirty="0"/>
              <a:t>Enable message recipients to immediately act in response when necessary.</a:t>
            </a:r>
          </a:p>
          <a:p>
            <a:endParaRPr lang="en-US" dirty="0"/>
          </a:p>
          <a:p>
            <a:r>
              <a:rPr lang="en-US" dirty="0"/>
              <a:t>Enable authorized users to quickly and easily create a message on a computer or a smartphone.</a:t>
            </a:r>
          </a:p>
          <a:p>
            <a:endParaRPr lang="en-US" dirty="0"/>
          </a:p>
          <a:p>
            <a:r>
              <a:rPr lang="en-US" dirty="0"/>
              <a:t>Enable the desired recipients to be targeted instantly.</a:t>
            </a:r>
          </a:p>
          <a:p>
            <a:endParaRPr lang="en-US" dirty="0"/>
          </a:p>
          <a:p>
            <a:r>
              <a:rPr lang="en-US" dirty="0"/>
              <a:t>Be free of cost to the organization, the message sender, and message recipients.</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48</a:t>
            </a:fld>
            <a:endParaRPr lang="en-US" dirty="0"/>
          </a:p>
        </p:txBody>
      </p:sp>
    </p:spTree>
    <p:extLst>
      <p:ext uri="{BB962C8B-B14F-4D97-AF65-F5344CB8AC3E}">
        <p14:creationId xmlns:p14="http://schemas.microsoft.com/office/powerpoint/2010/main" val="528953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smartphones are the most effective communications platform. </a:t>
            </a:r>
          </a:p>
          <a:p>
            <a:endParaRPr lang="en-US" dirty="0"/>
          </a:p>
          <a:p>
            <a:r>
              <a:rPr lang="en-US" dirty="0"/>
              <a:t>In 2019, adults in the USA spent an average of nearly three hours per day on their smartphone. Smartphones are always connected and automatically switched between cellular and Wi-Fi. </a:t>
            </a:r>
          </a:p>
          <a:p>
            <a:endParaRPr lang="en-US" dirty="0"/>
          </a:p>
          <a:p>
            <a:r>
              <a:rPr lang="en-US" dirty="0"/>
              <a:t>Unlike computers, which may be shared between users, each user typically has their own smartphone.</a:t>
            </a:r>
          </a:p>
          <a:p>
            <a:endParaRPr lang="en-US" dirty="0"/>
          </a:p>
          <a:p>
            <a:r>
              <a:rPr lang="en-US" dirty="0"/>
              <a:t>Smartphones are almost never out of arm's reach, even when the user is asleep.</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49</a:t>
            </a:fld>
            <a:endParaRPr lang="en-US" dirty="0"/>
          </a:p>
        </p:txBody>
      </p:sp>
    </p:spTree>
    <p:extLst>
      <p:ext uri="{BB962C8B-B14F-4D97-AF65-F5344CB8AC3E}">
        <p14:creationId xmlns:p14="http://schemas.microsoft.com/office/powerpoint/2010/main" val="1309689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Let’s start by comparing SnapEval with other Continuous Performance Management products.</a:t>
            </a:r>
          </a:p>
          <a:p>
            <a:endParaRPr lang="en-US" dirty="0"/>
          </a:p>
          <a:p>
            <a:r>
              <a:rPr lang="en-US" dirty="0"/>
              <a:t>First, SnapEval is specifically designed for small and mid-size organizations. </a:t>
            </a:r>
          </a:p>
          <a:p>
            <a:r>
              <a:rPr lang="en-US" dirty="0"/>
              <a:t>This means organizations with less than 10 employees all the way up to organizations with thousands of employees. </a:t>
            </a:r>
          </a:p>
          <a:p>
            <a:r>
              <a:rPr lang="en-US" dirty="0"/>
              <a:t>By contrast, most Continuous Performance Management Products are designed for organizations with at least 100 employees.</a:t>
            </a:r>
          </a:p>
          <a:p>
            <a:endParaRPr lang="en-US" dirty="0"/>
          </a:p>
          <a:p>
            <a:r>
              <a:rPr lang="en-US" dirty="0"/>
              <a:t>SnapEval offers a free 10-user account with all features included and no time limitations. It’s not trial software. </a:t>
            </a:r>
          </a:p>
          <a:p>
            <a:r>
              <a:rPr lang="en-US" dirty="0"/>
              <a:t>For organizations with more than 10 users, SnapEval can be deployed to any number of users such as a team, a department, or the whole organization. </a:t>
            </a:r>
          </a:p>
          <a:p>
            <a:r>
              <a:rPr lang="en-US" dirty="0"/>
              <a:t>There are no minimum deployment sizes or minimum costs.</a:t>
            </a:r>
          </a:p>
          <a:p>
            <a:r>
              <a:rPr lang="en-US" dirty="0"/>
              <a:t>At $2.25/user/month, SnapEval is ultra-affordable. </a:t>
            </a:r>
          </a:p>
          <a:p>
            <a:r>
              <a:rPr lang="en-US" dirty="0"/>
              <a:t>The cost is billed monthly based on the actual deployment size.</a:t>
            </a:r>
          </a:p>
          <a:p>
            <a:r>
              <a:rPr lang="en-US" dirty="0"/>
              <a:t>There’s no contract. </a:t>
            </a:r>
          </a:p>
          <a:p>
            <a:r>
              <a:rPr lang="en-US" dirty="0"/>
              <a:t>You can cancel anytime and take all of your data with you.</a:t>
            </a:r>
          </a:p>
          <a:p>
            <a:r>
              <a:rPr lang="en-US" dirty="0"/>
              <a:t>There are no setup fees, configuration fees, or upfront costs. </a:t>
            </a:r>
          </a:p>
          <a:p>
            <a:r>
              <a:rPr lang="en-US" dirty="0"/>
              <a:t>It’s strictly ‘pay-as-you-go’ based on the deployment size that month.</a:t>
            </a:r>
          </a:p>
          <a:p>
            <a:r>
              <a:rPr lang="en-US" dirty="0"/>
              <a:t>SnapEval includes free phone and technical support as well as free training for administrators, managers and employees.</a:t>
            </a:r>
          </a:p>
          <a:p>
            <a:endParaRPr lang="en-US" dirty="0"/>
          </a:p>
          <a:p>
            <a:r>
              <a:rPr lang="en-US" dirty="0"/>
              <a:t>Most Continuous Performance Management products offer a free 30-day trial. </a:t>
            </a:r>
          </a:p>
          <a:p>
            <a:r>
              <a:rPr lang="en-US" dirty="0"/>
              <a:t>Once the trial is complete the entire organization must be enrolled or there’s a minimum cost, which is typically in the many thousands of dollars.</a:t>
            </a:r>
          </a:p>
          <a:p>
            <a:r>
              <a:rPr lang="en-US" dirty="0"/>
              <a:t>The pricing is often more than $5.00/user/month and it’s billed annually and must be paid for up-front.</a:t>
            </a:r>
          </a:p>
          <a:p>
            <a:r>
              <a:rPr lang="en-US" dirty="0"/>
              <a:t>An annual or multi-year contract is required, and there are substantial fees for early termination.</a:t>
            </a:r>
          </a:p>
          <a:p>
            <a:r>
              <a:rPr lang="en-US" dirty="0"/>
              <a:t>In addition, there are often setup or configuration fees.</a:t>
            </a:r>
          </a:p>
          <a:p>
            <a:endParaRPr lang="en-US" dirty="0"/>
          </a:p>
          <a:p>
            <a:r>
              <a:rPr lang="en-US" dirty="0"/>
              <a:t>Many organizations have a manual, ineffective, or non-existent performance management process prior to using SnapEval. </a:t>
            </a:r>
          </a:p>
          <a:p>
            <a:r>
              <a:rPr lang="en-US" dirty="0"/>
              <a:t>By contrast, most Continuous Performance Management products are designed for organizations that have a functional performance management process that needs improvement.</a:t>
            </a:r>
          </a:p>
          <a:p>
            <a:endParaRPr lang="en-US" dirty="0"/>
          </a:p>
          <a:p>
            <a:r>
              <a:rPr lang="en-US" dirty="0"/>
              <a:t>SnapEval is specifically designed as a simple, easy-to-use, effective Continuous Performance Management solution that provides timely, actionable feedback to employees. </a:t>
            </a:r>
          </a:p>
          <a:p>
            <a:r>
              <a:rPr lang="en-US" dirty="0"/>
              <a:t>The objective of most Continuous Performance Management products is to radically overhaul an organization’s performance management process by implementing tasks such as journaling, OKRs, or frequent pulse surveys.</a:t>
            </a:r>
          </a:p>
          <a:p>
            <a:endParaRPr lang="en-US" dirty="0"/>
          </a:p>
          <a:p>
            <a:r>
              <a:rPr lang="en-US" dirty="0"/>
              <a:t>In SnapEval, capturing and sharing feedback is primarily event-driven, meaning that feedback ‘snapshots’ are captured and shared with the employee when there’s something meaningful to communicate.</a:t>
            </a:r>
          </a:p>
          <a:p>
            <a:r>
              <a:rPr lang="en-US" dirty="0"/>
              <a:t>Most Continuous Performance Management products are primarily schedule-driven, meaning that the Continuous Performance Management tasks are deeply integrated into job workflows and must be attended to frequently, often daily, by both managers and employees.</a:t>
            </a:r>
          </a:p>
          <a:p>
            <a:endParaRPr lang="en-US" dirty="0"/>
          </a:p>
          <a:p>
            <a:r>
              <a:rPr lang="en-US" dirty="0"/>
              <a:t>Changing an organization’s culture is extremely difficult and often fails.</a:t>
            </a:r>
          </a:p>
          <a:p>
            <a:r>
              <a:rPr lang="en-US" dirty="0"/>
              <a:t>SnapEval utilizes familiar concepts from traditional Performance Appraisals, so the cultural shift to implement SnapEval is small, which minimizes the risk of failure.</a:t>
            </a:r>
          </a:p>
          <a:p>
            <a:r>
              <a:rPr lang="en-US" dirty="0"/>
              <a:t>Continuous Performance Management products that utilize OKRs, journaling, or frequent pulse surveys require a large cultural shift, which carries a much higher risk of failure.</a:t>
            </a:r>
          </a:p>
          <a:p>
            <a:endParaRPr lang="en-US" dirty="0"/>
          </a:p>
          <a:p>
            <a:r>
              <a:rPr lang="en-US" dirty="0"/>
              <a:t>In SnapEval, only managers are required to utilize computers, tablets, or smartphones to capture and share feedback with their assigned employees. If the employees don’t have access to technology, they can receive the feedback verbally or by hardcopy when required.</a:t>
            </a:r>
          </a:p>
          <a:p>
            <a:r>
              <a:rPr lang="en-US" dirty="0"/>
              <a:t>Most Continuous Performance Management products require that managers and all employees have access to computers, tablets, or smartphones as they are required to continually track their own progress against OKRs, create journal entries, or respond to pulse surveys.</a:t>
            </a:r>
          </a:p>
          <a:p>
            <a:endParaRPr lang="en-US" dirty="0"/>
          </a:p>
          <a:p>
            <a:r>
              <a:rPr lang="en-US" dirty="0"/>
              <a:t>In SnapEval, real-time feedback for an employee can automatically be incorporated into an employee’s Performance Appraisal.</a:t>
            </a:r>
          </a:p>
          <a:p>
            <a:r>
              <a:rPr lang="en-US" dirty="0"/>
              <a:t>By contrast, content from OKRs, journaling, and pulse surveys isn’t designed to integrate with the format of traditional Performance Appraisals.</a:t>
            </a:r>
          </a:p>
        </p:txBody>
      </p:sp>
    </p:spTree>
    <p:extLst>
      <p:ext uri="{BB962C8B-B14F-4D97-AF65-F5344CB8AC3E}">
        <p14:creationId xmlns:p14="http://schemas.microsoft.com/office/powerpoint/2010/main" val="1359673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Push Notifications are the most effective communications method to reach a smartphone user.</a:t>
            </a:r>
          </a:p>
          <a:p>
            <a:pPr marL="171776" indent="-171776">
              <a:buFont typeface="Arial" panose="020B0604020202020204" pitchFamily="34" charset="0"/>
              <a:buChar char="•"/>
            </a:pPr>
            <a:r>
              <a:rPr lang="en-US" sz="1200" dirty="0"/>
              <a:t>Smartphone Push Notifications are used for Public Safety, Emergency, and AMBER alerts</a:t>
            </a:r>
          </a:p>
          <a:p>
            <a:pPr marL="171776" indent="-171776">
              <a:buFont typeface="Arial" panose="020B0604020202020204" pitchFamily="34" charset="0"/>
              <a:buChar char="•"/>
            </a:pPr>
            <a:r>
              <a:rPr lang="en-US" sz="1200" dirty="0"/>
              <a:t>Popular mobile apps employ Push Notification messages to instantly deliver critical news or weather alerts</a:t>
            </a:r>
          </a:p>
          <a:p>
            <a:endParaRPr lang="en-US" sz="1200" dirty="0"/>
          </a:p>
          <a:p>
            <a:r>
              <a:rPr lang="en-US" sz="1200" dirty="0"/>
              <a:t>Why are Push Notifications highly effective?</a:t>
            </a:r>
          </a:p>
          <a:p>
            <a:pPr marL="171776" indent="-171776">
              <a:buFont typeface="Arial" panose="020B0604020202020204" pitchFamily="34" charset="0"/>
              <a:buChar char="•"/>
            </a:pPr>
            <a:r>
              <a:rPr lang="en-US" sz="1200" dirty="0"/>
              <a:t>Because they are immediately presented to the smartphone user, even if the device is locked or in use</a:t>
            </a:r>
          </a:p>
          <a:p>
            <a:pPr marL="171776" indent="-171776">
              <a:buFont typeface="Arial" panose="020B0604020202020204" pitchFamily="34" charset="0"/>
              <a:buChar char="•"/>
            </a:pPr>
            <a:r>
              <a:rPr lang="en-US" sz="1200" dirty="0"/>
              <a:t>As a built-in feature of the device, they bypass the clutter of email, text, and other 3rd party messaging services</a:t>
            </a:r>
          </a:p>
          <a:p>
            <a:pPr marL="171776" indent="-171776">
              <a:buFont typeface="Arial" panose="020B0604020202020204" pitchFamily="34" charset="0"/>
              <a:buChar char="•"/>
            </a:pPr>
            <a:r>
              <a:rPr lang="en-US" sz="1200" dirty="0"/>
              <a:t>Push Notifications are automatically delivered to the smartphone, even when the device is asleep</a:t>
            </a:r>
          </a:p>
          <a:p>
            <a:pPr marL="171776" indent="-171776">
              <a:buFont typeface="Arial" panose="020B0604020202020204" pitchFamily="34" charset="0"/>
              <a:buChar char="•"/>
            </a:pPr>
            <a:r>
              <a:rPr lang="en-US" sz="1200" dirty="0"/>
              <a:t>A Push Notification can include an image to accompany the text</a:t>
            </a:r>
          </a:p>
          <a:p>
            <a:pPr marL="171776" indent="-171776">
              <a:buFont typeface="Arial" panose="020B0604020202020204" pitchFamily="34" charset="0"/>
              <a:buChar char="•"/>
            </a:pPr>
            <a:r>
              <a:rPr lang="en-US" sz="1200" dirty="0"/>
              <a:t>It can also open a specified web page or resource when tapped by the smartphone user</a:t>
            </a:r>
          </a:p>
          <a:p>
            <a:pPr marL="171776" indent="-171776">
              <a:buFont typeface="Arial" panose="020B0604020202020204" pitchFamily="34" charset="0"/>
              <a:buChar char="•"/>
            </a:pPr>
            <a:r>
              <a:rPr lang="en-US" sz="1200" dirty="0"/>
              <a:t>These two features make a Push Notification even more effective and distinguish it as a ‘Rich’ Push Notification</a:t>
            </a:r>
          </a:p>
          <a:p>
            <a:pPr marL="171776" indent="-171776">
              <a:buFont typeface="Arial" panose="020B0604020202020204" pitchFamily="34" charset="0"/>
              <a:buChar char="•"/>
            </a:pPr>
            <a:r>
              <a:rPr lang="en-US" sz="1200" dirty="0"/>
              <a:t>A Push Notification message can be targeted to specific users or to all users of a mobile app</a:t>
            </a:r>
          </a:p>
          <a:p>
            <a:pPr marL="171776" indent="-171776">
              <a:buFont typeface="Arial" panose="020B0604020202020204" pitchFamily="34" charset="0"/>
              <a:buChar char="•"/>
            </a:pPr>
            <a:r>
              <a:rPr lang="en-US" sz="1200" dirty="0"/>
              <a:t>Push Notifications don’t require the phone number of a device for message delivery, so the sender doesn’t have to collect and update phone numbers for each recipient.</a:t>
            </a:r>
          </a:p>
          <a:p>
            <a:pPr marL="171776" indent="-171776">
              <a:buFont typeface="Arial" panose="020B0604020202020204" pitchFamily="34" charset="0"/>
              <a:buChar char="•"/>
            </a:pPr>
            <a:r>
              <a:rPr lang="en-US" sz="1200" dirty="0"/>
              <a:t>Push Notifications can be delivered to multiple devices for each recipient including iPhones, iPads, and Android devices.</a:t>
            </a:r>
          </a:p>
          <a:p>
            <a:pPr marL="171776" indent="-171776">
              <a:buFont typeface="Arial" panose="020B0604020202020204" pitchFamily="34" charset="0"/>
              <a:buChar char="•"/>
            </a:pPr>
            <a:r>
              <a:rPr lang="en-US" sz="1200" dirty="0"/>
              <a:t>Unlike text messaging services, where the organization pays for each text message sent, there is no cost to the sender or recipient for Push Notification messages, and they use only tiny amount of data for recipient.</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50</a:t>
            </a:fld>
            <a:endParaRPr lang="en-US" dirty="0"/>
          </a:p>
        </p:txBody>
      </p:sp>
    </p:spTree>
    <p:extLst>
      <p:ext uri="{BB962C8B-B14F-4D97-AF65-F5344CB8AC3E}">
        <p14:creationId xmlns:p14="http://schemas.microsoft.com/office/powerpoint/2010/main" val="3269528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20000"/>
              </a:spcBef>
              <a:spcAft>
                <a:spcPct val="20000"/>
              </a:spcAft>
              <a:buClrTx/>
              <a:buSzTx/>
              <a:buFontTx/>
              <a:buNone/>
              <a:tabLst/>
              <a:defRPr/>
            </a:pPr>
            <a:r>
              <a:rPr lang="en-US" sz="1100" dirty="0" err="1"/>
              <a:t>SnapEval’s</a:t>
            </a:r>
            <a:r>
              <a:rPr lang="en-US" sz="1100" dirty="0"/>
              <a:t> Custom Rich Push Notification Message service helps small and mid-size organizations to effectively deliver urgent and important messages to their employees.</a:t>
            </a:r>
          </a:p>
          <a:p>
            <a:endParaRPr lang="en-US" sz="1100" dirty="0"/>
          </a:p>
          <a:p>
            <a:r>
              <a:rPr lang="en-US" sz="1100" dirty="0"/>
              <a:t>Here are the key features of </a:t>
            </a:r>
            <a:r>
              <a:rPr lang="en-US" sz="1100" dirty="0" err="1"/>
              <a:t>SnapEval’s</a:t>
            </a:r>
            <a:r>
              <a:rPr lang="en-US" sz="1100" dirty="0"/>
              <a:t> Custom Rich Push Notification Messaging service:</a:t>
            </a:r>
          </a:p>
          <a:p>
            <a:pPr marL="171776" indent="-171776">
              <a:buFont typeface="Arial" panose="020B0604020202020204" pitchFamily="34" charset="0"/>
              <a:buChar char="•"/>
            </a:pPr>
            <a:r>
              <a:rPr lang="en-US" sz="1100" dirty="0"/>
              <a:t>SnapEval administrators in an organization can instantly target the specific recipients for a message. This includes everyone in the organization, all members of a specific group (such as a department, team, or job function), all individuals in a SnapEval role (such as all managers), or a specific individual.</a:t>
            </a:r>
          </a:p>
          <a:p>
            <a:pPr marL="171776" indent="-171776">
              <a:buFont typeface="Arial" panose="020B0604020202020204" pitchFamily="34" charset="0"/>
              <a:buChar char="•"/>
            </a:pPr>
            <a:r>
              <a:rPr lang="en-US" sz="1100" dirty="0"/>
              <a:t>The message creator can select an image to indicate the type of message being sent. For example, a red indicator for a critical, urgent message, or a green indicator for an organization-wide announcement about an important achievement.</a:t>
            </a:r>
          </a:p>
          <a:p>
            <a:pPr marL="171776" indent="-171776">
              <a:buFont typeface="Arial" panose="020B0604020202020204" pitchFamily="34" charset="0"/>
              <a:buChar char="•"/>
            </a:pPr>
            <a:r>
              <a:rPr lang="en-US" sz="1100" dirty="0"/>
              <a:t>The message can be up to 250 characters in length and can include Emojis. Because they’re remote, work from home employees may not have the context for a message, so Emojis can help to set the message’s tone.</a:t>
            </a:r>
          </a:p>
          <a:p>
            <a:pPr marL="171776" indent="-171776">
              <a:buFont typeface="Arial" panose="020B0604020202020204" pitchFamily="34" charset="0"/>
              <a:buChar char="•"/>
            </a:pPr>
            <a:r>
              <a:rPr lang="en-US" sz="1100" dirty="0"/>
              <a:t>The message can also include a web link. When tapped by the recipient, this web link will automatically be opened on the user’s smartphone so they can take action as necessary.</a:t>
            </a:r>
          </a:p>
          <a:p>
            <a:pPr marL="171776" indent="-171776">
              <a:buFont typeface="Arial" panose="020B0604020202020204" pitchFamily="34" charset="0"/>
              <a:buChar char="•"/>
            </a:pPr>
            <a:r>
              <a:rPr lang="en-US" sz="1100" dirty="0"/>
              <a:t>All targeted recipients of a message receive an email with the full message contents, including the identity of the message sender. The email serves two purposes:</a:t>
            </a:r>
          </a:p>
          <a:p>
            <a:pPr marL="629740" lvl="1" indent="-171776">
              <a:buFont typeface="Arial" panose="020B0604020202020204" pitchFamily="34" charset="0"/>
              <a:buChar char="•"/>
            </a:pPr>
            <a:r>
              <a:rPr lang="en-US" sz="1100" dirty="0"/>
              <a:t>It is the only way to deliver the message to recipients that don’t have the SnapEval mobile app installed on their smartphone.</a:t>
            </a:r>
          </a:p>
          <a:p>
            <a:pPr marL="629740" lvl="1" indent="-171776">
              <a:buFont typeface="Arial" panose="020B0604020202020204" pitchFamily="34" charset="0"/>
              <a:buChar char="•"/>
            </a:pPr>
            <a:r>
              <a:rPr lang="en-US" sz="1100" dirty="0"/>
              <a:t>When a smartphone user taps a Push Notification message, the Push Notification is cleared on the device. The accompanying email enables the smartphone recipient to review the message at any time.</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51</a:t>
            </a:fld>
            <a:endParaRPr lang="en-US" dirty="0"/>
          </a:p>
        </p:txBody>
      </p:sp>
    </p:spTree>
    <p:extLst>
      <p:ext uri="{BB962C8B-B14F-4D97-AF65-F5344CB8AC3E}">
        <p14:creationId xmlns:p14="http://schemas.microsoft.com/office/powerpoint/2010/main" val="1820313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custom rich push notification can be created and sent in seconds. </a:t>
            </a:r>
          </a:p>
          <a:p>
            <a:endParaRPr lang="en-US" dirty="0"/>
          </a:p>
          <a:p>
            <a:r>
              <a:rPr lang="en-US" dirty="0"/>
              <a:t>First select the target audience for the message. </a:t>
            </a:r>
          </a:p>
          <a:p>
            <a:endParaRPr lang="en-US" dirty="0"/>
          </a:p>
          <a:p>
            <a:r>
              <a:rPr lang="en-US" dirty="0"/>
              <a:t>Second, select an optional message type. This will determine the icon displayed in the notification.</a:t>
            </a:r>
          </a:p>
          <a:p>
            <a:endParaRPr lang="en-US" dirty="0"/>
          </a:p>
          <a:p>
            <a:r>
              <a:rPr lang="en-US" dirty="0"/>
              <a:t>Third, if desired, add an optional web link. This can be a link to a webpage internal or external to SnapEval.</a:t>
            </a:r>
          </a:p>
          <a:p>
            <a:endParaRPr lang="en-US" dirty="0"/>
          </a:p>
          <a:p>
            <a:r>
              <a:rPr lang="en-US" dirty="0"/>
              <a:t>Fourth, add a text message of up to 250 characters. It can include emojis.</a:t>
            </a:r>
          </a:p>
          <a:p>
            <a:endParaRPr lang="en-US" dirty="0"/>
          </a:p>
          <a:p>
            <a:r>
              <a:rPr lang="en-US" dirty="0"/>
              <a:t>Finally, click the 'Send Notification' button to send it to all recipients.</a:t>
            </a:r>
          </a:p>
          <a:p>
            <a:endParaRPr lang="en-US" dirty="0"/>
          </a:p>
          <a:p>
            <a:r>
              <a:rPr lang="en-US" dirty="0"/>
              <a:t>Custom rich push notifications can also be created and sent from the mobile app.</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52</a:t>
            </a:fld>
            <a:endParaRPr lang="en-US" dirty="0"/>
          </a:p>
        </p:txBody>
      </p:sp>
    </p:spTree>
    <p:extLst>
      <p:ext uri="{BB962C8B-B14F-4D97-AF65-F5344CB8AC3E}">
        <p14:creationId xmlns:p14="http://schemas.microsoft.com/office/powerpoint/2010/main" val="41388629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custom rich push notification message is delivered to the recipient's smartphone.</a:t>
            </a:r>
          </a:p>
          <a:p>
            <a:endParaRPr lang="en-US" dirty="0"/>
          </a:p>
          <a:p>
            <a:r>
              <a:rPr lang="en-US" dirty="0"/>
              <a:t>The custom text message is displayed along with the selected notification icon.</a:t>
            </a:r>
          </a:p>
          <a:p>
            <a:endParaRPr lang="en-US" dirty="0"/>
          </a:p>
          <a:p>
            <a:r>
              <a:rPr lang="en-US" dirty="0"/>
              <a:t>If the notification is tapped, the specified web link is opened in the SnapEval mobile app on the smartphone. </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53</a:t>
            </a:fld>
            <a:endParaRPr lang="en-US" dirty="0"/>
          </a:p>
        </p:txBody>
      </p:sp>
    </p:spTree>
    <p:extLst>
      <p:ext uri="{BB962C8B-B14F-4D97-AF65-F5344CB8AC3E}">
        <p14:creationId xmlns:p14="http://schemas.microsoft.com/office/powerpoint/2010/main" val="729549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 is also delivered as an email to all recipients.</a:t>
            </a:r>
          </a:p>
          <a:p>
            <a:endParaRPr lang="en-US" dirty="0"/>
          </a:p>
          <a:p>
            <a:r>
              <a:rPr lang="en-US" dirty="0"/>
              <a:t>The email includes the organization's logo and a complimentary color theme.</a:t>
            </a:r>
          </a:p>
          <a:p>
            <a:endParaRPr lang="en-US" dirty="0"/>
          </a:p>
          <a:p>
            <a:r>
              <a:rPr lang="en-US" dirty="0"/>
              <a:t>The selected notification icon is displayed at the top of the email.</a:t>
            </a:r>
          </a:p>
          <a:p>
            <a:endParaRPr lang="en-US" dirty="0"/>
          </a:p>
          <a:p>
            <a:r>
              <a:rPr lang="en-US" dirty="0"/>
              <a:t>The message creator and recipient are shown.</a:t>
            </a:r>
          </a:p>
          <a:p>
            <a:endParaRPr lang="en-US" dirty="0"/>
          </a:p>
          <a:p>
            <a:r>
              <a:rPr lang="en-US" dirty="0"/>
              <a:t>The custom text, including emojis is displayed.</a:t>
            </a:r>
          </a:p>
          <a:p>
            <a:endParaRPr lang="en-US" dirty="0"/>
          </a:p>
          <a:p>
            <a:r>
              <a:rPr lang="en-US" dirty="0"/>
              <a:t>The specified web link URL is also displayed.</a:t>
            </a:r>
          </a:p>
          <a:p>
            <a:endParaRPr lang="en-US" dirty="0"/>
          </a:p>
          <a:p>
            <a:r>
              <a:rPr lang="en-US" dirty="0"/>
              <a:t>To encourage all recipients to download and install the free SnapEval mobile app, links to the SnapEval mobile app in the Apple App Store and Google Play are included in the email.</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54</a:t>
            </a:fld>
            <a:endParaRPr lang="en-US" dirty="0"/>
          </a:p>
        </p:txBody>
      </p:sp>
    </p:spTree>
    <p:extLst>
      <p:ext uri="{BB962C8B-B14F-4D97-AF65-F5344CB8AC3E}">
        <p14:creationId xmlns:p14="http://schemas.microsoft.com/office/powerpoint/2010/main" val="446100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 messages delivered as rich custom push notifications. </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55</a:t>
            </a:fld>
            <a:endParaRPr lang="en-US" dirty="0"/>
          </a:p>
        </p:txBody>
      </p:sp>
    </p:spTree>
    <p:extLst>
      <p:ext uri="{BB962C8B-B14F-4D97-AF65-F5344CB8AC3E}">
        <p14:creationId xmlns:p14="http://schemas.microsoft.com/office/powerpoint/2010/main" val="2412146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the performance excellence of employees helps to increase their engagement with the organization and their job.</a:t>
            </a:r>
          </a:p>
        </p:txBody>
      </p:sp>
    </p:spTree>
    <p:extLst>
      <p:ext uri="{BB962C8B-B14F-4D97-AF65-F5344CB8AC3E}">
        <p14:creationId xmlns:p14="http://schemas.microsoft.com/office/powerpoint/2010/main" val="3685422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0163" y="179388"/>
            <a:ext cx="1960562" cy="1103312"/>
          </a:xfrm>
        </p:spPr>
      </p:sp>
      <p:sp>
        <p:nvSpPr>
          <p:cNvPr id="3" name="Notes Placeholder 2"/>
          <p:cNvSpPr>
            <a:spLocks noGrp="1"/>
          </p:cNvSpPr>
          <p:nvPr>
            <p:ph type="body" idx="1"/>
          </p:nvPr>
        </p:nvSpPr>
        <p:spPr/>
        <p:txBody>
          <a:bodyPr>
            <a:normAutofit fontScale="92500"/>
          </a:bodyPr>
          <a:lstStyle/>
          <a:p>
            <a:r>
              <a:rPr lang="en-US" sz="1100" dirty="0"/>
              <a:t>Earlier, we introduced the workflow for Snaps in the Performance Management process, which is the top half of this diagram.</a:t>
            </a:r>
          </a:p>
          <a:p>
            <a:endParaRPr lang="en-US" sz="1100" dirty="0"/>
          </a:p>
          <a:p>
            <a:r>
              <a:rPr lang="en-US" sz="1100" dirty="0"/>
              <a:t>Now let’s focus on the ‘Spotlight Performance Recognition’ process, which is the bottom half of this diagram.</a:t>
            </a:r>
          </a:p>
          <a:p>
            <a:endParaRPr lang="en-US" sz="1100" dirty="0"/>
          </a:p>
          <a:p>
            <a:r>
              <a:rPr lang="en-US" sz="1100" dirty="0"/>
              <a:t>With the Spotlight Performance Recognition feature enabled, in the process of creating a Snap, a Feedback Creator has the option of nominating the Snap for public recognition of performance excellence within the organization.</a:t>
            </a:r>
          </a:p>
          <a:p>
            <a:endParaRPr lang="en-US" sz="1100" dirty="0"/>
          </a:p>
          <a:p>
            <a:r>
              <a:rPr lang="en-US" sz="1100" dirty="0"/>
              <a:t>To do this, the Feedback Creator checks the ‘Nominate this feedback for Spotlight Recognition’ checkbox before submitting the Snap. </a:t>
            </a:r>
          </a:p>
          <a:p>
            <a:endParaRPr lang="en-US" sz="1100" dirty="0"/>
          </a:p>
          <a:p>
            <a:r>
              <a:rPr lang="en-US" sz="1100" dirty="0"/>
              <a:t>After checking the checkbox, the Feedback Creator can also include optional comments that are only shared with the Organization Administrator(s) who will be reviewing the nomination. This provides the Feedback Creator with the opportunity to give more context as to why the Snap is being nominated for recognition of performance excellence. These optional comments aren’t shared with the recipient or anyone else.</a:t>
            </a:r>
          </a:p>
          <a:p>
            <a:endParaRPr lang="en-US" sz="1100" dirty="0"/>
          </a:p>
          <a:p>
            <a:r>
              <a:rPr lang="en-US" sz="1100" dirty="0"/>
              <a:t>Organization Administrator(s) are notified when a Snap has been submitted for recognition of performance excellence.</a:t>
            </a:r>
          </a:p>
          <a:p>
            <a:endParaRPr lang="en-US" sz="1100" dirty="0"/>
          </a:p>
          <a:p>
            <a:r>
              <a:rPr lang="en-US" sz="1100" dirty="0"/>
              <a:t>If the nomination is declined, the Performance Recognition process ends. However, it is important to </a:t>
            </a:r>
            <a:r>
              <a:rPr lang="en-US" sz="1100"/>
              <a:t>note that the Feedback Recipient </a:t>
            </a:r>
            <a:r>
              <a:rPr lang="en-US" sz="1100" dirty="0"/>
              <a:t>will still receive their Snap according to the Performance Management process we reviewed earlier. Of course, this feedback is private to the recipient as it is the Performance Management process.</a:t>
            </a:r>
          </a:p>
          <a:p>
            <a:endParaRPr lang="en-US" sz="1100" dirty="0"/>
          </a:p>
          <a:p>
            <a:r>
              <a:rPr lang="en-US" sz="1100" dirty="0"/>
              <a:t>If the nomination is accepted, then the Snap content is published to the Spotlight Recognition dashboard, which all the organization’s users have access to. The recipient also receives a Spotlight Recognition email from the SnapEval system.</a:t>
            </a:r>
          </a:p>
          <a:p>
            <a:endParaRPr lang="en-US" sz="1100" dirty="0"/>
          </a:p>
          <a:p>
            <a:r>
              <a:rPr lang="en-US" sz="1100" dirty="0"/>
              <a:t>If the organization periodically recognizes performance excellence in company-wide meetings, Organization Administrators can run reports that detail all of the Snaps that have been recognized for Spotlight Performance Excellence during a specified period and use this information for awards or other internal recognition activities.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EA96130-80FE-450A-9D6E-2375B464A403}" type="slidenum">
              <a:rPr lang="en-US" smtClean="0"/>
              <a:pPr>
                <a:defRPr/>
              </a:pPr>
              <a:t>57</a:t>
            </a:fld>
            <a:endParaRPr lang="en-US" dirty="0"/>
          </a:p>
        </p:txBody>
      </p:sp>
    </p:spTree>
    <p:extLst>
      <p:ext uri="{BB962C8B-B14F-4D97-AF65-F5344CB8AC3E}">
        <p14:creationId xmlns:p14="http://schemas.microsoft.com/office/powerpoint/2010/main" val="2186346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SnapEval's</a:t>
            </a:r>
            <a:r>
              <a:rPr lang="en-US" dirty="0"/>
              <a:t> Spotlight Performance Recognition feature enables the creator of a Snap to nominate this employee feedback to be recognized for performance excellence within the organization.</a:t>
            </a:r>
          </a:p>
          <a:p>
            <a:endParaRPr lang="en-US" dirty="0"/>
          </a:p>
          <a:p>
            <a:r>
              <a:rPr lang="en-US" dirty="0"/>
              <a:t>A Snap can be nominated by checking the 'Nominate this feedback for Spotlight Recognition' check box at the time that a Snap is created.</a:t>
            </a:r>
          </a:p>
          <a:p>
            <a:endParaRPr lang="en-US" dirty="0"/>
          </a:p>
          <a:p>
            <a:r>
              <a:rPr lang="en-US" dirty="0"/>
              <a:t>When the check box is checked, a separate text box is displayed that can be used to include a private message to nomination reviewers with details about why the Snap is being nominated for Spotlight recognition. </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58</a:t>
            </a:fld>
            <a:endParaRPr lang="en-US" dirty="0"/>
          </a:p>
        </p:txBody>
      </p:sp>
    </p:spTree>
    <p:extLst>
      <p:ext uri="{BB962C8B-B14F-4D97-AF65-F5344CB8AC3E}">
        <p14:creationId xmlns:p14="http://schemas.microsoft.com/office/powerpoint/2010/main" val="19391810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 Administrators review and approve or decline Snaps nominated for Spotlight recognition.</a:t>
            </a:r>
          </a:p>
          <a:p>
            <a:endParaRPr lang="en-US" dirty="0"/>
          </a:p>
          <a:p>
            <a:r>
              <a:rPr lang="en-US" dirty="0"/>
              <a:t>They can also edit the Snap content, which can be helpful in case of typos.</a:t>
            </a:r>
          </a:p>
          <a:p>
            <a:endParaRPr lang="en-US" dirty="0"/>
          </a:p>
          <a:p>
            <a:r>
              <a:rPr lang="en-US" dirty="0"/>
              <a:t>However, it's important to note that this also edits the Snap content for performance management purposes. </a:t>
            </a:r>
          </a:p>
          <a:p>
            <a:endParaRPr lang="en-US" dirty="0"/>
          </a:p>
          <a:p>
            <a:r>
              <a:rPr lang="en-US" dirty="0"/>
              <a:t>If a nomination is declined, the Snap recipient still receives their feedback in accordance with the performance management process in SnapEval.</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59</a:t>
            </a:fld>
            <a:endParaRPr lang="en-US" dirty="0"/>
          </a:p>
        </p:txBody>
      </p:sp>
    </p:spTree>
    <p:extLst>
      <p:ext uri="{BB962C8B-B14F-4D97-AF65-F5344CB8AC3E}">
        <p14:creationId xmlns:p14="http://schemas.microsoft.com/office/powerpoint/2010/main" val="419220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Now, let’s look specifically at SnapEval versus OKRs-based Performance Management solutions.</a:t>
            </a:r>
          </a:p>
          <a:p>
            <a:endParaRPr lang="en-US" dirty="0"/>
          </a:p>
          <a:p>
            <a:r>
              <a:rPr lang="en-US" dirty="0"/>
              <a:t>SnapEval is specifically designed for small and mid-size organizations ranging from less than 10 employees to over 1000 employees.</a:t>
            </a:r>
          </a:p>
          <a:p>
            <a:r>
              <a:rPr lang="en-US" dirty="0"/>
              <a:t>Performance Management products utilizing OKRs are generally designed for organizations with hundreds of employees, or more.</a:t>
            </a:r>
          </a:p>
          <a:p>
            <a:endParaRPr lang="en-US" dirty="0"/>
          </a:p>
          <a:p>
            <a:r>
              <a:rPr lang="en-US" dirty="0"/>
              <a:t>SnapEval is ideal for organizations whose workers have a wide range of tasks that can vary greatly on any given day. Their job functions may yield a mix of qualitative and quantitative results. </a:t>
            </a:r>
          </a:p>
          <a:p>
            <a:r>
              <a:rPr lang="en-US" dirty="0"/>
              <a:t>OKRs work best in organizations that are very process-oriented, highly structured, and have many job functions that yield easily quantifiable results.  </a:t>
            </a:r>
          </a:p>
          <a:p>
            <a:endParaRPr lang="en-US" dirty="0"/>
          </a:p>
          <a:p>
            <a:r>
              <a:rPr lang="en-US" dirty="0"/>
              <a:t>In SnapEval, organization-wide goals and values are typically updated annually. Job competencies, department goals, and individual goals can be updated at any time as required to meet changing conditions.</a:t>
            </a:r>
          </a:p>
          <a:p>
            <a:r>
              <a:rPr lang="en-US" dirty="0"/>
              <a:t>OKRs operate on a fixed, 13-week cycle that’s repeated four times each year. The first two weeks are strategic planning followed by ten weeks of execution. The last week of the cycle is used as a retrospective in preparation for the next 13-week cycle.</a:t>
            </a:r>
          </a:p>
          <a:p>
            <a:endParaRPr lang="en-US" dirty="0"/>
          </a:p>
          <a:p>
            <a:r>
              <a:rPr lang="en-US" dirty="0"/>
              <a:t>SnapEval utilizes a two-tier cascading goals approach. The tactical goals and job competencies cascade from organization-wide goals and values. The tactical goals and job competencies are loosely coupled to the organization-wide goals, meaning that they can be updated independently of the organization-wide goals as needed to meet changing conditions.</a:t>
            </a:r>
          </a:p>
          <a:p>
            <a:r>
              <a:rPr lang="en-US" dirty="0"/>
              <a:t>OKRs are cascaded both downward and upward across all levels of the organization. They are tightly coupled, meaning that they can only be updated at the beginning of each 13-week cycle.</a:t>
            </a:r>
          </a:p>
          <a:p>
            <a:endParaRPr lang="en-US" dirty="0"/>
          </a:p>
          <a:p>
            <a:r>
              <a:rPr lang="en-US" dirty="0"/>
              <a:t>The measurement employee performance against goals in SnapEval may be either qualitative or quantitative.</a:t>
            </a:r>
          </a:p>
          <a:p>
            <a:r>
              <a:rPr lang="en-US" dirty="0"/>
              <a:t>OKRs measure Objectives qualitatively and Key Results quantitatively.</a:t>
            </a:r>
          </a:p>
          <a:p>
            <a:endParaRPr lang="en-US" dirty="0"/>
          </a:p>
          <a:p>
            <a:r>
              <a:rPr lang="en-US" dirty="0"/>
              <a:t>In SnapEval, feedback is delivered as a combination of a Goal Area, plus some level of Achievement, plus a text note that provides Feedback Details that are relevant and actionable to the employee.</a:t>
            </a:r>
          </a:p>
          <a:p>
            <a:r>
              <a:rPr lang="en-US" dirty="0"/>
              <a:t>OKRs utilize numerical tracking of Key Results.</a:t>
            </a:r>
          </a:p>
          <a:p>
            <a:endParaRPr lang="en-US" dirty="0"/>
          </a:p>
          <a:p>
            <a:r>
              <a:rPr lang="en-US" dirty="0"/>
              <a:t>Periodic Manager/Employee Check-in meetings are utilized with both SnapEval and OKRs.</a:t>
            </a:r>
          </a:p>
          <a:p>
            <a:endParaRPr lang="en-US" dirty="0"/>
          </a:p>
          <a:p>
            <a:r>
              <a:rPr lang="en-US" dirty="0"/>
              <a:t>By design, real-time feedback for an employee can automatically be incorporated into the employee’s Performance Appraisal in SnapEval.</a:t>
            </a:r>
          </a:p>
          <a:p>
            <a:r>
              <a:rPr lang="en-US" dirty="0"/>
              <a:t>Content from OKRs isn’t designed to integrate with the format of traditional Performance Appraisals.</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6</a:t>
            </a:fld>
            <a:endParaRPr lang="en-US" dirty="0"/>
          </a:p>
        </p:txBody>
      </p:sp>
    </p:spTree>
    <p:extLst>
      <p:ext uri="{BB962C8B-B14F-4D97-AF65-F5344CB8AC3E}">
        <p14:creationId xmlns:p14="http://schemas.microsoft.com/office/powerpoint/2010/main" val="9512014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nominations are published to the Spotlight dashboard for public recognition within the organization.</a:t>
            </a:r>
          </a:p>
          <a:p>
            <a:endParaRPr lang="en-US" dirty="0"/>
          </a:p>
          <a:p>
            <a:r>
              <a:rPr lang="en-US" dirty="0"/>
              <a:t>All users in an organization with a SnapEval login can view the Spotlight dashboard.</a:t>
            </a:r>
          </a:p>
          <a:p>
            <a:endParaRPr lang="en-US" dirty="0"/>
          </a:p>
          <a:p>
            <a:r>
              <a:rPr lang="en-US" dirty="0"/>
              <a:t>The recognition recipient is also notified by email and a smartphone push notification.</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60</a:t>
            </a:fld>
            <a:endParaRPr lang="en-US" dirty="0"/>
          </a:p>
        </p:txBody>
      </p:sp>
    </p:spTree>
    <p:extLst>
      <p:ext uri="{BB962C8B-B14F-4D97-AF65-F5344CB8AC3E}">
        <p14:creationId xmlns:p14="http://schemas.microsoft.com/office/powerpoint/2010/main" val="3027012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for getting started with SnapEval is quick and easy.</a:t>
            </a:r>
          </a:p>
          <a:p>
            <a:endParaRPr lang="en-US" dirty="0"/>
          </a:p>
          <a:p>
            <a:r>
              <a:rPr lang="en-US" dirty="0"/>
              <a:t>Depending on the complexity of an organization and its goals, deployments can be done in a matter of minutes to a few hours.</a:t>
            </a:r>
          </a:p>
        </p:txBody>
      </p:sp>
    </p:spTree>
    <p:extLst>
      <p:ext uri="{BB962C8B-B14F-4D97-AF65-F5344CB8AC3E}">
        <p14:creationId xmlns:p14="http://schemas.microsoft.com/office/powerpoint/2010/main" val="37185311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The deployment process for organizations using SnapEval standalone starts by creating a free 10-user SnapEval instance at SnapEval.com. This step takes about two minutes and is free. </a:t>
            </a:r>
          </a:p>
          <a:p>
            <a:endParaRPr lang="en-US" dirty="0"/>
          </a:p>
          <a:p>
            <a:r>
              <a:rPr lang="en-US" dirty="0"/>
              <a:t>The organization could configure their own SnapEval instance, but it's a free service from SnapEval. So why not take advantage of the offer? To do this the organization provides SnapEval with basic information, such as an org chart, company goals, and job competencies. SnapEval then adds the organization's departments and job functions.</a:t>
            </a:r>
          </a:p>
          <a:p>
            <a:endParaRPr lang="en-US" dirty="0"/>
          </a:p>
          <a:p>
            <a:r>
              <a:rPr lang="en-US" dirty="0"/>
              <a:t>SnapEval also configures the organization's goals, job competencies, and other settings. Notice that there's still no cost to the organization in this process.</a:t>
            </a:r>
          </a:p>
          <a:p>
            <a:endParaRPr lang="en-US" dirty="0"/>
          </a:p>
          <a:p>
            <a:r>
              <a:rPr lang="en-US" dirty="0"/>
              <a:t>The organization can then add up to nine additional team members for a total of 10 users.</a:t>
            </a:r>
          </a:p>
          <a:p>
            <a:endParaRPr lang="en-US" dirty="0"/>
          </a:p>
          <a:p>
            <a:r>
              <a:rPr lang="en-US" dirty="0"/>
              <a:t>The organization is then ready to use the free 10 user account. All features are included and there's no time limitation. It's not trial software. The cost remains free indefinitely.</a:t>
            </a:r>
          </a:p>
          <a:p>
            <a:endParaRPr lang="en-US" dirty="0"/>
          </a:p>
          <a:p>
            <a:r>
              <a:rPr lang="en-US" dirty="0"/>
              <a:t>If the organization decides that it would like to deploy SnapEval to more than 10 users, then SnapEval can bulk enroll the additional team members.</a:t>
            </a:r>
          </a:p>
          <a:p>
            <a:endParaRPr lang="en-US" dirty="0"/>
          </a:p>
          <a:p>
            <a:r>
              <a:rPr lang="en-US" dirty="0"/>
              <a:t>This could be a team, a department, or the whole organization. At this point, SnapEval, we'll have the organization add its credit card, which will be billed $2.25 per user each month, based on actual enrollments. There's no upfront costs, contract, or commitment, and the organization can cancel anytime and take all of its data.</a:t>
            </a:r>
          </a:p>
          <a:p>
            <a:endParaRPr lang="en-US" dirty="0"/>
          </a:p>
          <a:p>
            <a:r>
              <a:rPr lang="en-US" dirty="0"/>
              <a:t>The last step is that SnapEval will also help with manager and employee training. This is also a free service. </a:t>
            </a:r>
          </a:p>
          <a:p>
            <a:endParaRPr lang="en-US" dirty="0"/>
          </a:p>
          <a:p>
            <a:r>
              <a:rPr lang="en-US" dirty="0"/>
              <a:t>This process is designed to minimize costs and risk to the organization and to empower the HR Professional to explore and utilize SnapEval without making any commitments for the organization.</a:t>
            </a:r>
          </a:p>
          <a:p>
            <a:endParaRPr lang="en-US" dirty="0"/>
          </a:p>
          <a:p>
            <a:r>
              <a:rPr lang="en-US" dirty="0"/>
              <a:t>The organization sets the pace for moving through these process steps, not SnapEval. In other words, the SnapEval team is there to assist the organization and won't push the organization to move through the process or deploy SnapEval to the whole organization.</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62</a:t>
            </a:fld>
            <a:endParaRPr lang="en-US" dirty="0"/>
          </a:p>
        </p:txBody>
      </p:sp>
    </p:spTree>
    <p:extLst>
      <p:ext uri="{BB962C8B-B14F-4D97-AF65-F5344CB8AC3E}">
        <p14:creationId xmlns:p14="http://schemas.microsoft.com/office/powerpoint/2010/main" val="2766819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deployment process for organizations using SnapEval with ADP starts by creating a free 10-user SnapEval instance in the ADP Marketplace. This step takes about two minutes and is free.</a:t>
            </a:r>
          </a:p>
          <a:p>
            <a:endParaRPr lang="en-US" dirty="0"/>
          </a:p>
          <a:p>
            <a:r>
              <a:rPr lang="en-US" dirty="0"/>
              <a:t>The next step is for the organization's ADP Marketplace Administrator to log into their SnapEval account and accept the two ADP consent requests. This allows SnapEval to import core employee data, such as names, email addresses, and department assignments from ADP to configure the organization's SnapEval instance. Notice that there still no cost to the organization in this process. </a:t>
            </a:r>
          </a:p>
          <a:p>
            <a:endParaRPr lang="en-US" dirty="0"/>
          </a:p>
          <a:p>
            <a:r>
              <a:rPr lang="en-US" dirty="0"/>
              <a:t>The organization could configure its own goals, values, and job competencies, but account configuration is a free service from SnapEval, so why not take advantage of the offer and let SnapEval do the work? </a:t>
            </a:r>
          </a:p>
          <a:p>
            <a:endParaRPr lang="en-US" dirty="0"/>
          </a:p>
          <a:p>
            <a:r>
              <a:rPr lang="en-US" dirty="0"/>
              <a:t>The organization can then add up to nine additional team members for a total of 10 users. The organization is now ready to use its free 10-user account. All features are included and there's no time limitation. It's not trial software. The cost remains free indefinitely.</a:t>
            </a:r>
          </a:p>
          <a:p>
            <a:endParaRPr lang="en-US" dirty="0"/>
          </a:p>
          <a:p>
            <a:r>
              <a:rPr lang="en-US" dirty="0"/>
              <a:t>If the organization decides that it would like to deploy SnapEval to more than 10 users, SnapEval will have the organization change its subscription size in the ADP Marketplace. The organization will then be billed directly by ADP at $2.25 per user each month, based on the subscription size. There's no upfront costs, contract, or commitment and the organization can cancel anytime and take all of its data.</a:t>
            </a:r>
          </a:p>
          <a:p>
            <a:endParaRPr lang="en-US" dirty="0"/>
          </a:p>
          <a:p>
            <a:r>
              <a:rPr lang="en-US" dirty="0"/>
              <a:t>The last step is that SnapEval will also help with manager and employee training. This is also a free service. </a:t>
            </a:r>
          </a:p>
          <a:p>
            <a:endParaRPr lang="en-US" dirty="0"/>
          </a:p>
          <a:p>
            <a:r>
              <a:rPr lang="en-US" dirty="0"/>
              <a:t>This process is designed to minimize costs and risk to the organization, and to empower the HR Professional to explore and utilize SnapEval without making any commitments for the organization. </a:t>
            </a:r>
          </a:p>
          <a:p>
            <a:endParaRPr lang="en-US" dirty="0"/>
          </a:p>
          <a:p>
            <a:r>
              <a:rPr lang="en-US" dirty="0"/>
              <a:t>The organization sets the pace for moving through these process steps, not SnapEval. In other words, the SnapEval team is there to assist the organization and won't push the organization to move through the process or deploy SnapEval to the whole organization. </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63</a:t>
            </a:fld>
            <a:endParaRPr lang="en-US" dirty="0"/>
          </a:p>
        </p:txBody>
      </p:sp>
    </p:spTree>
    <p:extLst>
      <p:ext uri="{BB962C8B-B14F-4D97-AF65-F5344CB8AC3E}">
        <p14:creationId xmlns:p14="http://schemas.microsoft.com/office/powerpoint/2010/main" val="374735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instantly create your own free 10-user SnapEval account go to SnapEval.com or to the ADP Marketplace.</a:t>
            </a:r>
          </a:p>
        </p:txBody>
      </p:sp>
    </p:spTree>
    <p:extLst>
      <p:ext uri="{BB962C8B-B14F-4D97-AF65-F5344CB8AC3E}">
        <p14:creationId xmlns:p14="http://schemas.microsoft.com/office/powerpoint/2010/main" val="37172061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or need help getting, please contact us at Support@SnapEval.com or 585-414-5000. </a:t>
            </a:r>
          </a:p>
          <a:p>
            <a:endParaRPr lang="en-US" dirty="0"/>
          </a:p>
          <a:p>
            <a:r>
              <a:rPr lang="en-US"/>
              <a:t>Thank you!</a:t>
            </a:r>
            <a:endParaRPr lang="en-US" dirty="0"/>
          </a:p>
        </p:txBody>
      </p:sp>
    </p:spTree>
    <p:extLst>
      <p:ext uri="{BB962C8B-B14F-4D97-AF65-F5344CB8AC3E}">
        <p14:creationId xmlns:p14="http://schemas.microsoft.com/office/powerpoint/2010/main" val="7459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a:t>Whether you’re using SnapEval integrated with your ADP payroll platform or stand-alone, there are three SnapEval editions to choose from.</a:t>
            </a:r>
          </a:p>
          <a:p>
            <a:endParaRPr lang="en-US" sz="1200" dirty="0"/>
          </a:p>
          <a:p>
            <a:r>
              <a:rPr lang="en-US" sz="1200" dirty="0"/>
              <a:t>If your organization has just created a new SnapEval instance, it’s likely that you’re using the ‘Unlimited Edition for Small Teams.’ This edition is completely free and enables you to enroll up to 10 users in your SnapEval instance. You can even swap team members within the 10-user maximum so that all of your key decision makers can experience working with SnapEval. </a:t>
            </a:r>
          </a:p>
          <a:p>
            <a:endParaRPr lang="en-US" sz="1200" dirty="0"/>
          </a:p>
          <a:p>
            <a:r>
              <a:rPr lang="en-US" sz="1200" dirty="0"/>
              <a:t>This edition includes all SnapEval features and there’s no time limitation. We will help you to configure your SnapEval instance with your organization’s branding, goals &amp; values, and customized settings. There’s no cost for this service. </a:t>
            </a:r>
          </a:p>
          <a:p>
            <a:endParaRPr lang="en-US" sz="1200" dirty="0"/>
          </a:p>
          <a:p>
            <a:r>
              <a:rPr lang="en-US" sz="1200" dirty="0"/>
              <a:t>The ‘Unlimited Edition for Small Teams’ is a terrific way to explore SnapEval with your team without risk, cost, or time pressure. For teams with 10 users or less, everything is included and it’s completely free!</a:t>
            </a:r>
          </a:p>
          <a:p>
            <a:endParaRPr lang="en-US" sz="1200" dirty="0"/>
          </a:p>
          <a:p>
            <a:r>
              <a:rPr lang="en-US" sz="1200" dirty="0"/>
              <a:t>For organizations that want to enroll more than 10 users in SnapEval, there are two choices:</a:t>
            </a:r>
          </a:p>
          <a:p>
            <a:pPr marL="171776" indent="-171776">
              <a:buFont typeface="Arial" panose="020B0604020202020204" pitchFamily="34" charset="0"/>
              <a:buChar char="•"/>
            </a:pPr>
            <a:r>
              <a:rPr lang="en-US" sz="1200" dirty="0"/>
              <a:t>‘The Performance Management Edition for Large Teams’ includes all SnapEval features except Performance Recognition. The cost is $2.25/user/month (billed monthly), which is less than 8 cents per user per day.</a:t>
            </a:r>
          </a:p>
          <a:p>
            <a:pPr marL="171776" indent="-171776">
              <a:buFont typeface="Arial" panose="020B0604020202020204" pitchFamily="34" charset="0"/>
              <a:buChar char="•"/>
            </a:pPr>
            <a:r>
              <a:rPr lang="en-US" sz="1200" dirty="0"/>
              <a:t>The ‘Unlimited Edition for Large Teams’ includes all SnapEval features. The cost is $3.25/user/month (billed monthly), which is less than 11 cents per user per day.</a:t>
            </a:r>
          </a:p>
          <a:p>
            <a:endParaRPr lang="en-US" sz="1200" dirty="0"/>
          </a:p>
          <a:p>
            <a:r>
              <a:rPr lang="en-US" sz="1200" dirty="0"/>
              <a:t>With all editions, there are no setup fees of any kind.</a:t>
            </a:r>
          </a:p>
          <a:p>
            <a:pPr marL="171776" indent="-171776">
              <a:buFont typeface="Arial" panose="020B0604020202020204" pitchFamily="34" charset="0"/>
              <a:buChar char="•"/>
            </a:pPr>
            <a:r>
              <a:rPr lang="en-US" sz="1200" dirty="0"/>
              <a:t>The cost is based on actual enrollments and is billed monthly, either directly to a credit card or as a line item on your ADP invoice.</a:t>
            </a:r>
          </a:p>
          <a:p>
            <a:pPr marL="171776" indent="-171776">
              <a:buFont typeface="Arial" panose="020B0604020202020204" pitchFamily="34" charset="0"/>
              <a:buChar char="•"/>
            </a:pPr>
            <a:r>
              <a:rPr lang="en-US" sz="1200" dirty="0"/>
              <a:t>There’s no annual contract or commitment and you can cancel anytime without penalty or obligation. You can also take all of your data with you.</a:t>
            </a:r>
          </a:p>
          <a:p>
            <a:pPr marL="171776" indent="-171776">
              <a:buFont typeface="Arial" panose="020B0604020202020204" pitchFamily="34" charset="0"/>
              <a:buChar char="•"/>
            </a:pPr>
            <a:r>
              <a:rPr lang="en-US" sz="1200" dirty="0"/>
              <a:t>In addition to the free configuration and customization, technical support and training are also included at no cost.</a:t>
            </a:r>
          </a:p>
          <a:p>
            <a:pPr marL="171776" indent="-171776">
              <a:buFont typeface="Arial" panose="020B0604020202020204" pitchFamily="34" charset="0"/>
              <a:buChar char="•"/>
            </a:pPr>
            <a:r>
              <a:rPr lang="en-US" sz="1200" dirty="0"/>
              <a:t>Lastly, we invite you to download the free SnapEval mobile app for iOS and Android devices.</a:t>
            </a:r>
          </a:p>
          <a:p>
            <a:endParaRPr lang="en-US" dirty="0"/>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7</a:t>
            </a:fld>
            <a:endParaRPr lang="en-US" dirty="0"/>
          </a:p>
        </p:txBody>
      </p:sp>
    </p:spTree>
    <p:extLst>
      <p:ext uri="{BB962C8B-B14F-4D97-AF65-F5344CB8AC3E}">
        <p14:creationId xmlns:p14="http://schemas.microsoft.com/office/powerpoint/2010/main" val="483258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SnapEval includes FREE Customization and Configuration for each organization’s SnapEval instance.</a:t>
            </a:r>
          </a:p>
          <a:p>
            <a:endParaRPr lang="en-US" dirty="0"/>
          </a:p>
          <a:p>
            <a:r>
              <a:rPr lang="en-US" dirty="0"/>
              <a:t>The SnapEval instance is customized with the organization’s logo and a complementary color theme that is utilized in the SnapEval web portal, mobile app, and emails.</a:t>
            </a:r>
          </a:p>
          <a:p>
            <a:endParaRPr lang="en-US" dirty="0"/>
          </a:p>
          <a:p>
            <a:r>
              <a:rPr lang="en-US" dirty="0"/>
              <a:t>Custom goals, values, and competencies, are implemented for the organization. This includes both organization-wide goals and values as well as job competencies, department goals, and even individual goals.</a:t>
            </a:r>
          </a:p>
          <a:p>
            <a:endParaRPr lang="en-US" dirty="0"/>
          </a:p>
          <a:p>
            <a:r>
              <a:rPr lang="en-US" dirty="0"/>
              <a:t>Custom achievement levels are also created. SnapEval supports 3, 4, or 5 levels of achievement with customizable names and descriptions.</a:t>
            </a:r>
          </a:p>
          <a:p>
            <a:endParaRPr lang="en-US" dirty="0"/>
          </a:p>
          <a:p>
            <a:r>
              <a:rPr lang="en-US" dirty="0"/>
              <a:t>Configuring reporting relationships, creating groups, and configuring SnapEval settings is also included with the free service.   </a:t>
            </a:r>
          </a:p>
          <a:p>
            <a:endParaRPr lang="en-US" dirty="0"/>
          </a:p>
          <a:p>
            <a:r>
              <a:rPr lang="en-US" dirty="0"/>
              <a:t>  </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8</a:t>
            </a:fld>
            <a:endParaRPr lang="en-US" dirty="0"/>
          </a:p>
        </p:txBody>
      </p:sp>
    </p:spTree>
    <p:extLst>
      <p:ext uri="{BB962C8B-B14F-4D97-AF65-F5344CB8AC3E}">
        <p14:creationId xmlns:p14="http://schemas.microsoft.com/office/powerpoint/2010/main" val="1588121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introduce the key features included with SnapEval</a:t>
            </a:r>
          </a:p>
          <a:p>
            <a:endParaRPr lang="en-US" dirty="0"/>
          </a:p>
          <a:p>
            <a:r>
              <a:rPr lang="en-US" dirty="0"/>
              <a:t>Continuous Performance Management enables managers and employees to instantly capture feedback ‘snapshots’ using smartphones and computers.</a:t>
            </a:r>
          </a:p>
          <a:p>
            <a:endParaRPr lang="en-US" dirty="0"/>
          </a:p>
          <a:p>
            <a:r>
              <a:rPr lang="en-US" dirty="0"/>
              <a:t>Modern Performance Appraisals enable feedback snapshots to automatically be incorporated into an employee’s Performance Summary document.</a:t>
            </a:r>
          </a:p>
          <a:p>
            <a:endParaRPr lang="en-US" dirty="0"/>
          </a:p>
          <a:p>
            <a:r>
              <a:rPr lang="en-US" dirty="0"/>
              <a:t>Organization Charts enable reporting relationships to be established by dragging and dropping user nodes over one another. Complex relationships with multiple managers for an employee are supported. Organization structure ‘what ifs’ can be created and exported as PDF, PNG, SVG or CSV files.</a:t>
            </a:r>
          </a:p>
          <a:p>
            <a:endParaRPr lang="en-US" dirty="0"/>
          </a:p>
          <a:p>
            <a:r>
              <a:rPr lang="en-US" dirty="0"/>
              <a:t>Push notification messages instantly notify users about important events such as a reminder to give feedback or a request for feedback from a team member. SnapEval administrators can create Custom Rich Push Notifications to instantly deliver critical, important messages to targeted users’ smartphones.</a:t>
            </a:r>
          </a:p>
          <a:p>
            <a:endParaRPr lang="en-US" dirty="0"/>
          </a:p>
          <a:p>
            <a:r>
              <a:rPr lang="en-US" dirty="0" err="1"/>
              <a:t>SnapEval’s</a:t>
            </a:r>
            <a:r>
              <a:rPr lang="en-US" dirty="0"/>
              <a:t> optional Spotlight Performance Recognition feature enables a performance feedback snapshot to be nominated for public recognition of performance excellence within the organization.</a:t>
            </a:r>
          </a:p>
        </p:txBody>
      </p:sp>
      <p:sp>
        <p:nvSpPr>
          <p:cNvPr id="4" name="Slide Number Placeholder 3"/>
          <p:cNvSpPr>
            <a:spLocks noGrp="1"/>
          </p:cNvSpPr>
          <p:nvPr>
            <p:ph type="sldNum" sz="quarter" idx="5"/>
          </p:nvPr>
        </p:nvSpPr>
        <p:spPr>
          <a:xfrm>
            <a:off x="335395" y="8820467"/>
            <a:ext cx="546292" cy="276641"/>
          </a:xfrm>
          <a:prstGeom prst="rect">
            <a:avLst/>
          </a:prstGeom>
        </p:spPr>
        <p:txBody>
          <a:bodyPr lIns="91614" tIns="45807" rIns="91614" bIns="45807"/>
          <a:lstStyle/>
          <a:p>
            <a:pPr>
              <a:defRPr/>
            </a:pPr>
            <a:fld id="{CEA96130-80FE-450A-9D6E-2375B464A403}" type="slidenum">
              <a:rPr lang="en-US" smtClean="0"/>
              <a:pPr>
                <a:defRPr/>
              </a:pPr>
              <a:t>9</a:t>
            </a:fld>
            <a:endParaRPr lang="en-US" dirty="0"/>
          </a:p>
        </p:txBody>
      </p:sp>
    </p:spTree>
    <p:extLst>
      <p:ext uri="{BB962C8B-B14F-4D97-AF65-F5344CB8AC3E}">
        <p14:creationId xmlns:p14="http://schemas.microsoft.com/office/powerpoint/2010/main" val="3595586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hasCustomPrompt="1"/>
          </p:nvPr>
        </p:nvSpPr>
        <p:spPr>
          <a:xfrm>
            <a:off x="1383442" y="1130452"/>
            <a:ext cx="9410701" cy="3033903"/>
          </a:xfrm>
        </p:spPr>
        <p:txBody>
          <a:bodyPr/>
          <a:lstStyle>
            <a:lvl1pPr marL="0" indent="0">
              <a:lnSpc>
                <a:spcPct val="120000"/>
              </a:lnSpc>
              <a:spcAft>
                <a:spcPts val="0"/>
              </a:spcAft>
              <a:buNone/>
              <a:defRPr sz="3200" baseline="0"/>
            </a:lvl1pPr>
          </a:lstStyle>
          <a:p>
            <a:pPr lvl="0"/>
            <a:r>
              <a:rPr lang="en-US" dirty="0"/>
              <a:t>This is a sample quote slide. Type your quotation inside the quotation marks. Click the edge of the quotation marks and drag them into place.</a:t>
            </a:r>
          </a:p>
        </p:txBody>
      </p:sp>
      <p:sp>
        <p:nvSpPr>
          <p:cNvPr id="3" name="Rectangle 6"/>
          <p:cNvSpPr>
            <a:spLocks noGrp="1" noChangeArrowheads="1"/>
          </p:cNvSpPr>
          <p:nvPr>
            <p:ph type="sldNum" sz="quarter" idx="11"/>
          </p:nvPr>
        </p:nvSpPr>
        <p:spPr>
          <a:ln/>
        </p:spPr>
        <p:txBody>
          <a:bodyPr/>
          <a:lstStyle>
            <a:lvl1pPr>
              <a:defRPr>
                <a:latin typeface="Calibri" pitchFamily="34" charset="0"/>
                <a:cs typeface="Calibri" pitchFamily="34" charset="0"/>
              </a:defRPr>
            </a:lvl1pPr>
          </a:lstStyle>
          <a:p>
            <a:pPr>
              <a:defRPr/>
            </a:pPr>
            <a:fld id="{29F62691-FC9C-4E2F-9CE1-4D4177CD1763}" type="slidenum">
              <a:rPr lang="en-US" smtClean="0"/>
              <a:pPr>
                <a:defRPr/>
              </a:pPr>
              <a:t>‹#›</a:t>
            </a:fld>
            <a:endParaRPr lang="en-US" dirty="0"/>
          </a:p>
        </p:txBody>
      </p:sp>
      <p:sp>
        <p:nvSpPr>
          <p:cNvPr id="9" name="Text Placeholder 8"/>
          <p:cNvSpPr>
            <a:spLocks noGrp="1" noChangeAspect="1"/>
          </p:cNvSpPr>
          <p:nvPr>
            <p:ph type="body" sz="quarter" idx="16" hasCustomPrompt="1"/>
          </p:nvPr>
        </p:nvSpPr>
        <p:spPr>
          <a:xfrm>
            <a:off x="7213600" y="2957960"/>
            <a:ext cx="646176" cy="374904"/>
          </a:xfrm>
          <a:blipFill>
            <a:blip r:embed="rId2" cstate="print"/>
            <a:stretch>
              <a:fillRect/>
            </a:stretch>
          </a:blipFill>
        </p:spPr>
        <p:txBody>
          <a:bodyPr/>
          <a:lstStyle>
            <a:lvl1pPr marL="0" indent="0">
              <a:buNone/>
              <a:defRPr sz="800"/>
            </a:lvl1pPr>
          </a:lstStyle>
          <a:p>
            <a:pPr lvl="0"/>
            <a:r>
              <a:rPr lang="en-US" dirty="0"/>
              <a:t> </a:t>
            </a:r>
          </a:p>
        </p:txBody>
      </p:sp>
      <p:sp>
        <p:nvSpPr>
          <p:cNvPr id="10" name="Text Placeholder 8"/>
          <p:cNvSpPr>
            <a:spLocks noGrp="1" noChangeAspect="1"/>
          </p:cNvSpPr>
          <p:nvPr>
            <p:ph type="body" sz="quarter" idx="18" hasCustomPrompt="1"/>
          </p:nvPr>
        </p:nvSpPr>
        <p:spPr>
          <a:xfrm>
            <a:off x="671227" y="1121308"/>
            <a:ext cx="646176" cy="374904"/>
          </a:xfrm>
          <a:blipFill>
            <a:blip r:embed="rId3" cstate="print"/>
            <a:stretch>
              <a:fillRect/>
            </a:stretch>
          </a:blipFill>
        </p:spPr>
        <p:txBody>
          <a:bodyPr/>
          <a:lstStyle>
            <a:lvl1pPr marL="0" indent="0">
              <a:buNone/>
              <a:defRPr sz="800"/>
            </a:lvl1pPr>
          </a:lstStyle>
          <a:p>
            <a:pPr lvl="0"/>
            <a:r>
              <a:rPr lang="en-US" dirty="0"/>
              <a:t> </a:t>
            </a:r>
          </a:p>
        </p:txBody>
      </p:sp>
      <p:sp>
        <p:nvSpPr>
          <p:cNvPr id="25" name="Text Placeholder 24"/>
          <p:cNvSpPr>
            <a:spLocks noGrp="1"/>
          </p:cNvSpPr>
          <p:nvPr>
            <p:ph type="body" sz="quarter" idx="15" hasCustomPrompt="1"/>
          </p:nvPr>
        </p:nvSpPr>
        <p:spPr>
          <a:xfrm>
            <a:off x="5466747" y="4267200"/>
            <a:ext cx="4955456"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a:t>Name of Person Quoted,</a:t>
            </a:r>
            <a:br>
              <a:rPr lang="en-US" dirty="0"/>
            </a:br>
            <a:r>
              <a:rPr lang="en-US" dirty="0"/>
              <a:t>XYZ Company</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hasCustomPrompt="1"/>
          </p:nvPr>
        </p:nvSpPr>
        <p:spPr>
          <a:xfrm>
            <a:off x="508000" y="4191000"/>
            <a:ext cx="4295056"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a:t>Name of Person Quoted,</a:t>
            </a:r>
            <a:br>
              <a:rPr lang="en-US" dirty="0"/>
            </a:br>
            <a:r>
              <a:rPr lang="en-US" dirty="0"/>
              <a:t>XYZ Company</a:t>
            </a:r>
          </a:p>
        </p:txBody>
      </p:sp>
      <p:sp>
        <p:nvSpPr>
          <p:cNvPr id="23" name="Text Placeholder 22"/>
          <p:cNvSpPr>
            <a:spLocks noGrp="1"/>
          </p:cNvSpPr>
          <p:nvPr>
            <p:ph type="body" sz="quarter" idx="14" hasCustomPrompt="1"/>
          </p:nvPr>
        </p:nvSpPr>
        <p:spPr>
          <a:xfrm>
            <a:off x="5537201" y="1162050"/>
            <a:ext cx="5651500" cy="3886200"/>
          </a:xfrm>
        </p:spPr>
        <p:txBody>
          <a:bodyPr/>
          <a:lstStyle>
            <a:lvl1pPr marL="0" indent="0">
              <a:lnSpc>
                <a:spcPct val="120000"/>
              </a:lnSpc>
              <a:spcAft>
                <a:spcPts val="0"/>
              </a:spcAft>
              <a:buNone/>
              <a:defRPr sz="3000" baseline="0"/>
            </a:lvl1pPr>
          </a:lstStyle>
          <a:p>
            <a:pPr lvl="0"/>
            <a:r>
              <a:rPr lang="en-US" dirty="0"/>
              <a:t>This is a sample quote slide with photo. Type your quotation inside the quotation marks. Click the edge of the quotation marks and drag them into place.</a:t>
            </a:r>
          </a:p>
        </p:txBody>
      </p:sp>
      <p:sp>
        <p:nvSpPr>
          <p:cNvPr id="3" name="Rectangle 6"/>
          <p:cNvSpPr>
            <a:spLocks noGrp="1" noChangeArrowheads="1"/>
          </p:cNvSpPr>
          <p:nvPr>
            <p:ph type="sldNum" sz="quarter" idx="11"/>
          </p:nvPr>
        </p:nvSpPr>
        <p:spPr>
          <a:ln/>
        </p:spPr>
        <p:txBody>
          <a:bodyPr/>
          <a:lstStyle>
            <a:lvl1pPr>
              <a:defRPr>
                <a:latin typeface="Calibri" pitchFamily="34" charset="0"/>
                <a:cs typeface="Calibri" pitchFamily="34" charset="0"/>
              </a:defRPr>
            </a:lvl1pPr>
          </a:lstStyle>
          <a:p>
            <a:pPr>
              <a:defRPr/>
            </a:pPr>
            <a:fld id="{29F62691-FC9C-4E2F-9CE1-4D4177CD1763}" type="slidenum">
              <a:rPr lang="en-US" smtClean="0"/>
              <a:pPr>
                <a:defRPr/>
              </a:pPr>
              <a:t>‹#›</a:t>
            </a:fld>
            <a:endParaRPr lang="en-US" dirty="0"/>
          </a:p>
        </p:txBody>
      </p:sp>
      <p:sp>
        <p:nvSpPr>
          <p:cNvPr id="27" name="Picture Placeholder 26"/>
          <p:cNvSpPr>
            <a:spLocks noGrp="1"/>
          </p:cNvSpPr>
          <p:nvPr>
            <p:ph type="pic" sz="quarter" idx="16" hasCustomPrompt="1"/>
          </p:nvPr>
        </p:nvSpPr>
        <p:spPr>
          <a:xfrm>
            <a:off x="508000" y="1371600"/>
            <a:ext cx="3053976" cy="2667000"/>
          </a:xfrm>
          <a:prstGeom prst="roundRect">
            <a:avLst>
              <a:gd name="adj" fmla="val 6273"/>
            </a:avLst>
          </a:prstGeom>
          <a:ln w="12700">
            <a:solidFill>
              <a:schemeClr val="bg2"/>
            </a:solidFill>
          </a:ln>
        </p:spPr>
        <p:txBody>
          <a:bodyPr anchor="ctr" anchorCtr="0"/>
          <a:lstStyle>
            <a:lvl1pPr marL="0" indent="0" algn="ctr">
              <a:buNone/>
              <a:defRPr/>
            </a:lvl1pPr>
          </a:lstStyle>
          <a:p>
            <a:r>
              <a:rPr lang="en-US" dirty="0"/>
              <a:t>Insert Photo Here</a:t>
            </a:r>
          </a:p>
        </p:txBody>
      </p:sp>
      <p:sp>
        <p:nvSpPr>
          <p:cNvPr id="9" name="Text Placeholder 8"/>
          <p:cNvSpPr>
            <a:spLocks noGrp="1" noChangeAspect="1"/>
          </p:cNvSpPr>
          <p:nvPr>
            <p:ph type="body" sz="quarter" idx="17" hasCustomPrompt="1"/>
          </p:nvPr>
        </p:nvSpPr>
        <p:spPr>
          <a:xfrm>
            <a:off x="6973824" y="4518285"/>
            <a:ext cx="646176" cy="374904"/>
          </a:xfrm>
          <a:blipFill>
            <a:blip r:embed="rId2" cstate="print"/>
            <a:stretch>
              <a:fillRect/>
            </a:stretch>
          </a:blipFill>
        </p:spPr>
        <p:txBody>
          <a:bodyPr/>
          <a:lstStyle>
            <a:lvl1pPr marL="0" indent="0">
              <a:buNone/>
              <a:defRPr sz="800"/>
            </a:lvl1pPr>
          </a:lstStyle>
          <a:p>
            <a:pPr lvl="0"/>
            <a:r>
              <a:rPr lang="en-US" dirty="0"/>
              <a:t> </a:t>
            </a:r>
          </a:p>
        </p:txBody>
      </p:sp>
      <p:sp>
        <p:nvSpPr>
          <p:cNvPr id="10" name="Text Placeholder 8"/>
          <p:cNvSpPr>
            <a:spLocks noGrp="1" noChangeAspect="1"/>
          </p:cNvSpPr>
          <p:nvPr>
            <p:ph type="body" sz="quarter" idx="18" hasCustomPrompt="1"/>
          </p:nvPr>
        </p:nvSpPr>
        <p:spPr>
          <a:xfrm>
            <a:off x="4901184" y="1184148"/>
            <a:ext cx="646176" cy="374904"/>
          </a:xfrm>
          <a:blipFill>
            <a:blip r:embed="rId3" cstate="print"/>
            <a:stretch>
              <a:fillRect/>
            </a:stretch>
          </a:blipFill>
        </p:spPr>
        <p:txBody>
          <a:bodyPr/>
          <a:lstStyle>
            <a:lvl1pPr marL="0" indent="0">
              <a:buNone/>
              <a:defRPr sz="800"/>
            </a:lvl1pPr>
          </a:lstStyle>
          <a:p>
            <a:pPr lvl="0"/>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1"/>
          </p:nvPr>
        </p:nvSpPr>
        <p:spPr>
          <a:ln/>
        </p:spPr>
        <p:txBody>
          <a:bodyPr/>
          <a:lstStyle>
            <a:lvl1pPr>
              <a:defRPr sz="1400"/>
            </a:lvl1pPr>
          </a:lstStyle>
          <a:p>
            <a:pPr>
              <a:defRPr/>
            </a:pPr>
            <a:fld id="{446C9BED-6FD4-4BA4-B6B0-4A26058AC9E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508000" y="1600200"/>
            <a:ext cx="11176000" cy="4572000"/>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7" name="Text Placeholder 6"/>
          <p:cNvSpPr>
            <a:spLocks noGrp="1"/>
          </p:cNvSpPr>
          <p:nvPr>
            <p:ph type="body" sz="quarter" idx="12" hasCustomPrompt="1"/>
          </p:nvPr>
        </p:nvSpPr>
        <p:spPr>
          <a:xfrm>
            <a:off x="508000" y="1084945"/>
            <a:ext cx="11176000" cy="403485"/>
          </a:xfrm>
        </p:spPr>
        <p:txBody>
          <a:bodyPr/>
          <a:lstStyle>
            <a:lvl1pPr>
              <a:buNone/>
              <a:defRPr b="1" baseline="0">
                <a:solidFill>
                  <a:schemeClr val="bg2">
                    <a:lumMod val="50000"/>
                  </a:schemeClr>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add 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508000" y="1676400"/>
            <a:ext cx="5435600" cy="4495800"/>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6" name="Content Placeholder 2"/>
          <p:cNvSpPr>
            <a:spLocks noGrp="1"/>
          </p:cNvSpPr>
          <p:nvPr>
            <p:ph idx="12" hasCustomPrompt="1"/>
          </p:nvPr>
        </p:nvSpPr>
        <p:spPr>
          <a:xfrm>
            <a:off x="6268720" y="1676400"/>
            <a:ext cx="5415280" cy="4495800"/>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hasCustomPrompt="1"/>
          </p:nvPr>
        </p:nvSpPr>
        <p:spPr>
          <a:xfrm>
            <a:off x="508000" y="1219201"/>
            <a:ext cx="5458085" cy="403485"/>
          </a:xfrm>
        </p:spPr>
        <p:txBody>
          <a:bodyPr/>
          <a:lstStyle>
            <a:lvl1pPr>
              <a:buNone/>
              <a:defRPr b="1">
                <a:solidFill>
                  <a:schemeClr val="bg2">
                    <a:lumMod val="50000"/>
                  </a:schemeClr>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add heading</a:t>
            </a:r>
          </a:p>
        </p:txBody>
      </p:sp>
      <p:sp>
        <p:nvSpPr>
          <p:cNvPr id="8" name="Text Placeholder 6"/>
          <p:cNvSpPr>
            <a:spLocks noGrp="1"/>
          </p:cNvSpPr>
          <p:nvPr>
            <p:ph type="body" sz="quarter" idx="14" hasCustomPrompt="1"/>
          </p:nvPr>
        </p:nvSpPr>
        <p:spPr>
          <a:xfrm>
            <a:off x="6268720" y="1219201"/>
            <a:ext cx="5415280" cy="403485"/>
          </a:xfrm>
        </p:spPr>
        <p:txBody>
          <a:bodyPr/>
          <a:lstStyle>
            <a:lvl1pPr>
              <a:buNone/>
              <a:defRPr b="1">
                <a:solidFill>
                  <a:schemeClr val="bg2">
                    <a:lumMod val="50000"/>
                  </a:schemeClr>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add heading</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508000" y="1219201"/>
            <a:ext cx="11176001" cy="4953000"/>
          </a:xfrm>
        </p:spPr>
        <p:txBody>
          <a:bodyPr/>
          <a:lstStyle>
            <a:lvl1pPr>
              <a:defRPr>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508000" y="1600200"/>
            <a:ext cx="11176001" cy="4572000"/>
          </a:xfrm>
        </p:spPr>
        <p:txBody>
          <a:bodyPr/>
          <a:lstStyle>
            <a:lvl1pPr>
              <a:defRPr>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7" name="Text Placeholder 6"/>
          <p:cNvSpPr>
            <a:spLocks noGrp="1"/>
          </p:cNvSpPr>
          <p:nvPr>
            <p:ph type="body" sz="quarter" idx="13" hasCustomPrompt="1"/>
          </p:nvPr>
        </p:nvSpPr>
        <p:spPr>
          <a:xfrm>
            <a:off x="508000" y="1088571"/>
            <a:ext cx="11176000" cy="381000"/>
          </a:xfrm>
          <a:noFill/>
          <a:ln w="9525">
            <a:noFill/>
            <a:miter lim="800000"/>
            <a:headEnd/>
            <a:tailEnd/>
          </a:ln>
        </p:spPr>
        <p:txBody>
          <a:bodyPr vert="horz" wrap="square" lIns="91419" tIns="45710" rIns="91419" bIns="45710" numCol="1" anchor="t" anchorCtr="0" compatLnSpc="1">
            <a:prstTxWarp prst="textNoShape">
              <a:avLst/>
            </a:prstTxWarp>
          </a:bodyPr>
          <a:lstStyle>
            <a:lvl1pPr>
              <a:buNone/>
              <a:defRPr lang="en-US" sz="2400" b="1" dirty="0">
                <a:solidFill>
                  <a:schemeClr val="bg2"/>
                </a:solidFill>
                <a:latin typeface="Arial" panose="020B0604020202020204" pitchFamily="34" charset="0"/>
                <a:ea typeface="+mn-ea"/>
                <a:cs typeface="Arial" panose="020B0604020202020204" pitchFamily="34" charset="0"/>
              </a:defRPr>
            </a:lvl1pPr>
            <a:lvl2pPr>
              <a:buNone/>
              <a:defRPr/>
            </a:lvl2pPr>
            <a:lvl3pPr>
              <a:buNone/>
              <a:defRPr/>
            </a:lvl3pPr>
            <a:lvl4pPr>
              <a:buNone/>
              <a:defRPr/>
            </a:lvl4pPr>
            <a:lvl5pPr>
              <a:buNone/>
              <a:defRPr/>
            </a:lvl5pPr>
          </a:lstStyle>
          <a:p>
            <a:pPr marL="233310" lvl="0" indent="-233310" algn="l" rtl="0" eaLnBrk="1" fontAlgn="base" hangingPunct="1">
              <a:lnSpc>
                <a:spcPct val="90000"/>
              </a:lnSpc>
              <a:spcBef>
                <a:spcPct val="0"/>
              </a:spcBef>
              <a:spcAft>
                <a:spcPts val="1200"/>
              </a:spcAft>
              <a:buClr>
                <a:schemeClr val="bg2">
                  <a:lumMod val="50000"/>
                </a:schemeClr>
              </a:buClr>
              <a:buNone/>
            </a:pPr>
            <a:r>
              <a:rPr lang="en-US" dirty="0"/>
              <a:t>Click to add subtitle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r>
              <a:rPr lang="en-US"/>
              <a:t>Click icon to add table</a:t>
            </a:r>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6" name="Text Placeholder 6"/>
          <p:cNvSpPr>
            <a:spLocks noGrp="1"/>
          </p:cNvSpPr>
          <p:nvPr>
            <p:ph type="body" sz="quarter" idx="13" hasCustomPrompt="1"/>
          </p:nvPr>
        </p:nvSpPr>
        <p:spPr>
          <a:xfrm>
            <a:off x="508000" y="1088571"/>
            <a:ext cx="11176000" cy="381000"/>
          </a:xfrm>
          <a:noFill/>
          <a:ln w="9525">
            <a:noFill/>
            <a:miter lim="800000"/>
            <a:headEnd/>
            <a:tailEnd/>
          </a:ln>
        </p:spPr>
        <p:txBody>
          <a:bodyPr vert="horz" wrap="square" lIns="91419" tIns="45710" rIns="91419" bIns="45710" numCol="1" anchor="t" anchorCtr="0" compatLnSpc="1">
            <a:prstTxWarp prst="textNoShape">
              <a:avLst/>
            </a:prstTxWarp>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marL="233310" lvl="0" indent="-233310" algn="l" rtl="0" eaLnBrk="1" fontAlgn="base" hangingPunct="1">
              <a:lnSpc>
                <a:spcPct val="90000"/>
              </a:lnSpc>
              <a:spcBef>
                <a:spcPct val="0"/>
              </a:spcBef>
              <a:spcAft>
                <a:spcPts val="1200"/>
              </a:spcAft>
              <a:buClr>
                <a:schemeClr val="bg2">
                  <a:lumMod val="50000"/>
                </a:schemeClr>
              </a:buClr>
              <a:buNone/>
            </a:pPr>
            <a:r>
              <a:rPr lang="en-US" dirty="0"/>
              <a:t>Click to add subtitle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1"/>
          <p:cNvSpPr/>
          <p:nvPr/>
        </p:nvSpPr>
        <p:spPr bwMode="auto">
          <a:xfrm>
            <a:off x="304800" y="6329415"/>
            <a:ext cx="11607800" cy="423811"/>
          </a:xfrm>
          <a:prstGeom prst="rect">
            <a:avLst/>
          </a:prstGeom>
          <a:solidFill>
            <a:srgbClr val="2A638F"/>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12293" name="Rectangle 2"/>
          <p:cNvSpPr>
            <a:spLocks noGrp="1" noChangeArrowheads="1"/>
          </p:cNvSpPr>
          <p:nvPr>
            <p:ph type="title"/>
          </p:nvPr>
        </p:nvSpPr>
        <p:spPr bwMode="black">
          <a:xfrm>
            <a:off x="508000" y="246744"/>
            <a:ext cx="11176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p>
            <a:pPr lvl="0"/>
            <a:r>
              <a:rPr lang="en-US" dirty="0"/>
              <a:t>Click to add title </a:t>
            </a:r>
            <a:br>
              <a:rPr lang="en-US" dirty="0"/>
            </a:br>
            <a:r>
              <a:rPr lang="en-US" dirty="0"/>
              <a:t>two-line title wraps upward</a:t>
            </a:r>
          </a:p>
        </p:txBody>
      </p:sp>
      <p:sp>
        <p:nvSpPr>
          <p:cNvPr id="12294" name="Rectangle 3"/>
          <p:cNvSpPr>
            <a:spLocks noGrp="1" noChangeArrowheads="1"/>
          </p:cNvSpPr>
          <p:nvPr>
            <p:ph type="body" idx="1"/>
          </p:nvPr>
        </p:nvSpPr>
        <p:spPr bwMode="auto">
          <a:xfrm>
            <a:off x="508000" y="1219200"/>
            <a:ext cx="11176000" cy="49530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white">
          <a:xfrm>
            <a:off x="11260464" y="6464375"/>
            <a:ext cx="205184"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800" b="0">
                <a:solidFill>
                  <a:schemeClr val="bg1"/>
                </a:solidFill>
                <a:latin typeface="Arial" panose="020B0604020202020204" pitchFamily="34" charset="0"/>
                <a:cs typeface="Arial" panose="020B0604020202020204" pitchFamily="34" charset="0"/>
              </a:defRPr>
            </a:lvl1pPr>
          </a:lstStyle>
          <a:p>
            <a:pPr>
              <a:defRPr/>
            </a:pPr>
            <a:fld id="{46082381-925A-4C25-AB18-0C99AD89CFC0}" type="slidenum">
              <a:rPr lang="en-US" smtClean="0"/>
              <a:pPr>
                <a:defRPr/>
              </a:pPr>
              <a:t>‹#›</a:t>
            </a:fld>
            <a:endParaRPr lang="en-US" dirty="0"/>
          </a:p>
        </p:txBody>
      </p:sp>
      <p:pic>
        <p:nvPicPr>
          <p:cNvPr id="5" name="Picture 4">
            <a:extLst>
              <a:ext uri="{FF2B5EF4-FFF2-40B4-BE49-F238E27FC236}">
                <a16:creationId xmlns:a16="http://schemas.microsoft.com/office/drawing/2014/main" id="{B549B847-9558-4AEE-8A98-F3246007078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8000" y="6328886"/>
            <a:ext cx="1556544" cy="424340"/>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7" r:id="rId5"/>
    <p:sldLayoutId id="2147483848" r:id="rId6"/>
    <p:sldLayoutId id="2147483849" r:id="rId7"/>
    <p:sldLayoutId id="2147483850" r:id="rId8"/>
    <p:sldLayoutId id="2147483851" r:id="rId9"/>
    <p:sldLayoutId id="2147483852" r:id="rId10"/>
    <p:sldLayoutId id="2147483853" r:id="rId11"/>
  </p:sldLayoutIdLst>
  <p:hf hdr="0" dt="0"/>
  <p:txStyles>
    <p:titleStyle>
      <a:lvl1pPr algn="l" rtl="0" eaLnBrk="1" fontAlgn="base" hangingPunct="1">
        <a:lnSpc>
          <a:spcPct val="90000"/>
        </a:lnSpc>
        <a:spcBef>
          <a:spcPct val="0"/>
        </a:spcBef>
        <a:spcAft>
          <a:spcPct val="0"/>
        </a:spcAft>
        <a:defRPr sz="2800" b="1" baseline="0">
          <a:solidFill>
            <a:schemeClr val="tx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42.svg"/><Relationship Id="rId3"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38.sv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7.png"/><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image" Target="../media/image25.svg"/><Relationship Id="rId4" Type="http://schemas.openxmlformats.org/officeDocument/2006/relationships/image" Target="../media/image34.svg"/><Relationship Id="rId9" Type="http://schemas.openxmlformats.org/officeDocument/2006/relationships/image" Target="../media/image24.png"/><Relationship Id="rId1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25.svg"/><Relationship Id="rId26" Type="http://schemas.openxmlformats.org/officeDocument/2006/relationships/image" Target="../media/image42.svg"/><Relationship Id="rId3" Type="http://schemas.openxmlformats.org/officeDocument/2006/relationships/image" Target="../media/image44.png"/><Relationship Id="rId21" Type="http://schemas.openxmlformats.org/officeDocument/2006/relationships/image" Target="../media/image58.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24.png"/><Relationship Id="rId25"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21.svg"/><Relationship Id="rId20" Type="http://schemas.openxmlformats.org/officeDocument/2006/relationships/image" Target="../media/image57.svg"/><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52.png"/><Relationship Id="rId24" Type="http://schemas.openxmlformats.org/officeDocument/2006/relationships/image" Target="../media/image61.svg"/><Relationship Id="rId5" Type="http://schemas.openxmlformats.org/officeDocument/2006/relationships/image" Target="../media/image46.png"/><Relationship Id="rId15" Type="http://schemas.openxmlformats.org/officeDocument/2006/relationships/image" Target="../media/image20.png"/><Relationship Id="rId23" Type="http://schemas.openxmlformats.org/officeDocument/2006/relationships/image" Target="../media/image60.png"/><Relationship Id="rId10" Type="http://schemas.openxmlformats.org/officeDocument/2006/relationships/image" Target="../media/image51.svg"/><Relationship Id="rId19" Type="http://schemas.openxmlformats.org/officeDocument/2006/relationships/image" Target="../media/image56.pn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5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20.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42.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17.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41.png"/><Relationship Id="rId24" Type="http://schemas.openxmlformats.org/officeDocument/2006/relationships/image" Target="../media/image73.svg"/><Relationship Id="rId5" Type="http://schemas.openxmlformats.org/officeDocument/2006/relationships/image" Target="../media/image2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sv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21.sv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 Id="rId27" Type="http://schemas.openxmlformats.org/officeDocument/2006/relationships/image" Target="../media/image7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2.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78.png"/><Relationship Id="rId3" Type="http://schemas.openxmlformats.org/officeDocument/2006/relationships/image" Target="../media/image82.png"/><Relationship Id="rId7" Type="http://schemas.openxmlformats.org/officeDocument/2006/relationships/image" Target="../media/image80.png"/><Relationship Id="rId12" Type="http://schemas.openxmlformats.org/officeDocument/2006/relationships/image" Target="../media/image87.svg"/><Relationship Id="rId2" Type="http://schemas.openxmlformats.org/officeDocument/2006/relationships/notesSlide" Target="../notesSlides/notesSlide24.xml"/><Relationship Id="rId16" Type="http://schemas.openxmlformats.org/officeDocument/2006/relationships/image" Target="../media/image73.svg"/><Relationship Id="rId1" Type="http://schemas.openxmlformats.org/officeDocument/2006/relationships/slideLayout" Target="../slideLayouts/slideLayout2.xml"/><Relationship Id="rId6" Type="http://schemas.openxmlformats.org/officeDocument/2006/relationships/image" Target="../media/image85.svg"/><Relationship Id="rId11" Type="http://schemas.openxmlformats.org/officeDocument/2006/relationships/image" Target="../media/image86.png"/><Relationship Id="rId5" Type="http://schemas.openxmlformats.org/officeDocument/2006/relationships/image" Target="../media/image84.png"/><Relationship Id="rId15" Type="http://schemas.openxmlformats.org/officeDocument/2006/relationships/image" Target="../media/image72.png"/><Relationship Id="rId10" Type="http://schemas.openxmlformats.org/officeDocument/2006/relationships/image" Target="../media/image40.svg"/><Relationship Id="rId4" Type="http://schemas.openxmlformats.org/officeDocument/2006/relationships/image" Target="../media/image83.svg"/><Relationship Id="rId9" Type="http://schemas.openxmlformats.org/officeDocument/2006/relationships/image" Target="../media/image39.png"/><Relationship Id="rId14" Type="http://schemas.openxmlformats.org/officeDocument/2006/relationships/image" Target="../media/image79.svg"/></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49.xml.rels><?xml version="1.0" encoding="UTF-8" standalone="yes"?>
<Relationships xmlns="http://schemas.openxmlformats.org/package/2006/relationships"><Relationship Id="rId3" Type="http://schemas.openxmlformats.org/officeDocument/2006/relationships/hyperlink" Target="https://simpletexting.com/screentime-smartphone-usage-statistic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hyperlink" Target="https://www.cdc.gov/" TargetMode="External"/><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sv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snapeval.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apps.adp.com/apps/209522" TargetMode="External"/><Relationship Id="rId4" Type="http://schemas.openxmlformats.org/officeDocument/2006/relationships/hyperlink" Target="https://apps.adp.com/apps/209526"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mailto:Sales@SnapEval.co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9.xml"/><Relationship Id="rId16" Type="http://schemas.openxmlformats.org/officeDocument/2006/relationships/image" Target="../media/image31.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AC20-9FFE-4D60-B478-AD6E96341920}"/>
              </a:ext>
            </a:extLst>
          </p:cNvPr>
          <p:cNvSpPr txBox="1">
            <a:spLocks/>
          </p:cNvSpPr>
          <p:nvPr/>
        </p:nvSpPr>
        <p:spPr>
          <a:xfrm>
            <a:off x="303212" y="335580"/>
            <a:ext cx="11176000" cy="2026619"/>
          </a:xfrm>
          <a:prstGeom prst="rect">
            <a:avLst/>
          </a:prstGeom>
        </p:spPr>
        <p:txBody>
          <a:bodyPr/>
          <a:lstStyle>
            <a:lvl1pPr algn="l" rtl="0" eaLnBrk="1" fontAlgn="base" hangingPunct="1">
              <a:lnSpc>
                <a:spcPct val="90000"/>
              </a:lnSpc>
              <a:spcBef>
                <a:spcPct val="0"/>
              </a:spcBef>
              <a:spcAft>
                <a:spcPct val="0"/>
              </a:spcAft>
              <a:defRPr sz="2800" b="1" baseline="0">
                <a:solidFill>
                  <a:schemeClr val="tx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a:lstStyle>
          <a:p>
            <a:pPr>
              <a:spcBef>
                <a:spcPts val="0"/>
              </a:spcBef>
              <a:spcAft>
                <a:spcPts val="800"/>
              </a:spcAft>
            </a:pPr>
            <a:r>
              <a:rPr lang="en-US" sz="3600" b="0" kern="0" dirty="0">
                <a:solidFill>
                  <a:srgbClr val="2A638F"/>
                </a:solidFill>
                <a:latin typeface="Rockwell" panose="02060603020205020403" pitchFamily="18" charset="0"/>
              </a:rPr>
              <a:t>Introduction to </a:t>
            </a:r>
            <a:br>
              <a:rPr lang="en-US" sz="3600" b="0" kern="0" dirty="0">
                <a:solidFill>
                  <a:srgbClr val="2A638F"/>
                </a:solidFill>
                <a:latin typeface="Rockwell" panose="02060603020205020403" pitchFamily="18" charset="0"/>
              </a:rPr>
            </a:br>
            <a:r>
              <a:rPr lang="en-US" sz="3600" b="0" kern="0" dirty="0">
                <a:solidFill>
                  <a:srgbClr val="2A638F"/>
                </a:solidFill>
                <a:latin typeface="Rockwell" panose="02060603020205020403" pitchFamily="18" charset="0"/>
              </a:rPr>
              <a:t>SnapEval</a:t>
            </a:r>
            <a:r>
              <a:rPr lang="en-US" sz="3600" b="0" kern="0" baseline="30000" dirty="0">
                <a:solidFill>
                  <a:srgbClr val="2A638F"/>
                </a:solidFill>
                <a:latin typeface="Rockwell" panose="02060603020205020403" pitchFamily="18" charset="0"/>
              </a:rPr>
              <a:t>®</a:t>
            </a:r>
            <a:r>
              <a:rPr lang="en-US" sz="3600" b="0" kern="0" dirty="0">
                <a:solidFill>
                  <a:srgbClr val="2A638F"/>
                </a:solidFill>
                <a:latin typeface="Rockwell" panose="02060603020205020403" pitchFamily="18" charset="0"/>
              </a:rPr>
              <a:t> </a:t>
            </a:r>
            <a:br>
              <a:rPr lang="en-US" sz="3600" b="0" kern="0" dirty="0">
                <a:solidFill>
                  <a:srgbClr val="2A638F"/>
                </a:solidFill>
                <a:latin typeface="Rockwell" panose="02060603020205020403" pitchFamily="18" charset="0"/>
              </a:rPr>
            </a:br>
            <a:r>
              <a:rPr lang="en-US" sz="3600" b="0" kern="0" dirty="0">
                <a:solidFill>
                  <a:srgbClr val="2A638F"/>
                </a:solidFill>
                <a:latin typeface="Rockwell" panose="02060603020205020403" pitchFamily="18" charset="0"/>
              </a:rPr>
              <a:t>SnapEval</a:t>
            </a:r>
            <a:r>
              <a:rPr lang="en-US" sz="3600" b="0" kern="0" baseline="30000" dirty="0">
                <a:solidFill>
                  <a:srgbClr val="2A638F"/>
                </a:solidFill>
                <a:latin typeface="Rockwell" panose="02060603020205020403" pitchFamily="18" charset="0"/>
              </a:rPr>
              <a:t>®</a:t>
            </a:r>
            <a:r>
              <a:rPr lang="en-US" sz="3600" b="0" kern="0" dirty="0">
                <a:solidFill>
                  <a:srgbClr val="2A638F"/>
                </a:solidFill>
                <a:latin typeface="Rockwell" panose="02060603020205020403" pitchFamily="18" charset="0"/>
              </a:rPr>
              <a:t> for ADP Workforce Now</a:t>
            </a:r>
            <a:r>
              <a:rPr lang="en-US" sz="3600" b="0" kern="0" baseline="30000" dirty="0">
                <a:solidFill>
                  <a:srgbClr val="2A638F"/>
                </a:solidFill>
                <a:latin typeface="Rockwell" panose="02060603020205020403" pitchFamily="18" charset="0"/>
              </a:rPr>
              <a:t>®</a:t>
            </a:r>
            <a:br>
              <a:rPr lang="en-US" sz="3600" b="0" kern="0" dirty="0">
                <a:solidFill>
                  <a:srgbClr val="2A638F"/>
                </a:solidFill>
                <a:latin typeface="Rockwell" panose="02060603020205020403" pitchFamily="18" charset="0"/>
              </a:rPr>
            </a:br>
            <a:r>
              <a:rPr lang="en-US" sz="3600" b="0" kern="0" dirty="0">
                <a:solidFill>
                  <a:srgbClr val="2A638F"/>
                </a:solidFill>
                <a:latin typeface="Rockwell" panose="02060603020205020403" pitchFamily="18" charset="0"/>
              </a:rPr>
              <a:t>SnapEval</a:t>
            </a:r>
            <a:r>
              <a:rPr lang="en-US" sz="3600" b="0" kern="0" baseline="30000" dirty="0">
                <a:solidFill>
                  <a:srgbClr val="2A638F"/>
                </a:solidFill>
                <a:latin typeface="Rockwell" panose="02060603020205020403" pitchFamily="18" charset="0"/>
              </a:rPr>
              <a:t>®</a:t>
            </a:r>
            <a:r>
              <a:rPr lang="en-US" sz="3600" b="0" kern="0" dirty="0">
                <a:solidFill>
                  <a:srgbClr val="2A638F"/>
                </a:solidFill>
                <a:latin typeface="Rockwell" panose="02060603020205020403" pitchFamily="18" charset="0"/>
              </a:rPr>
              <a:t> for RUN Powered by ADP</a:t>
            </a:r>
            <a:r>
              <a:rPr lang="en-US" sz="3600" b="0" kern="0" baseline="30000" dirty="0">
                <a:solidFill>
                  <a:srgbClr val="2A638F"/>
                </a:solidFill>
                <a:latin typeface="Rockwell" panose="02060603020205020403" pitchFamily="18" charset="0"/>
              </a:rPr>
              <a:t>®</a:t>
            </a:r>
            <a:r>
              <a:rPr lang="en-US" sz="3600" b="0" kern="0" dirty="0">
                <a:solidFill>
                  <a:srgbClr val="2A638F"/>
                </a:solidFill>
                <a:latin typeface="Rockwell" panose="02060603020205020403" pitchFamily="18" charset="0"/>
              </a:rPr>
              <a:t> </a:t>
            </a:r>
          </a:p>
        </p:txBody>
      </p:sp>
      <p:pic>
        <p:nvPicPr>
          <p:cNvPr id="3" name="Picture 2">
            <a:extLst>
              <a:ext uri="{FF2B5EF4-FFF2-40B4-BE49-F238E27FC236}">
                <a16:creationId xmlns:a16="http://schemas.microsoft.com/office/drawing/2014/main" id="{9E36B096-DD38-4D06-A04F-C69CD0A1F243}"/>
              </a:ext>
            </a:extLst>
          </p:cNvPr>
          <p:cNvPicPr>
            <a:picLocks noChangeAspect="1"/>
          </p:cNvPicPr>
          <p:nvPr/>
        </p:nvPicPr>
        <p:blipFill rotWithShape="1">
          <a:blip r:embed="rId3">
            <a:extLst>
              <a:ext uri="{28A0092B-C50C-407E-A947-70E740481C1C}">
                <a14:useLocalDpi xmlns:a14="http://schemas.microsoft.com/office/drawing/2010/main" val="0"/>
              </a:ext>
            </a:extLst>
          </a:blip>
          <a:srcRect l="11773" r="11543"/>
          <a:stretch/>
        </p:blipFill>
        <p:spPr>
          <a:xfrm>
            <a:off x="7116234" y="2476138"/>
            <a:ext cx="4741334" cy="4128390"/>
          </a:xfrm>
          <a:prstGeom prst="rect">
            <a:avLst/>
          </a:prstGeom>
        </p:spPr>
      </p:pic>
      <p:sp>
        <p:nvSpPr>
          <p:cNvPr id="4" name="Rectangle 3">
            <a:extLst>
              <a:ext uri="{FF2B5EF4-FFF2-40B4-BE49-F238E27FC236}">
                <a16:creationId xmlns:a16="http://schemas.microsoft.com/office/drawing/2014/main" id="{2F68309E-7BED-4985-A790-E0868BD832CC}"/>
              </a:ext>
            </a:extLst>
          </p:cNvPr>
          <p:cNvSpPr txBox="1">
            <a:spLocks noChangeArrowheads="1"/>
          </p:cNvSpPr>
          <p:nvPr/>
        </p:nvSpPr>
        <p:spPr bwMode="gray">
          <a:xfrm>
            <a:off x="303212" y="4358012"/>
            <a:ext cx="3648076" cy="1393498"/>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lgn="l" rtl="0" eaLnBrk="1" fontAlgn="base" hangingPunct="1">
              <a:lnSpc>
                <a:spcPct val="90000"/>
              </a:lnSpc>
              <a:spcBef>
                <a:spcPct val="0"/>
              </a:spcBef>
              <a:spcAft>
                <a:spcPct val="0"/>
              </a:spcAft>
              <a:defRPr sz="3400" b="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a:lstStyle>
          <a:p>
            <a:r>
              <a:rPr lang="en-US" sz="2800" dirty="0"/>
              <a:t>David Yeaple </a:t>
            </a:r>
            <a:br>
              <a:rPr lang="en-US" sz="2000" dirty="0"/>
            </a:br>
            <a:r>
              <a:rPr lang="en-US" sz="2000" dirty="0"/>
              <a:t>VP of Business Development &amp; Product Management</a:t>
            </a:r>
          </a:p>
          <a:p>
            <a:r>
              <a:rPr lang="en-US" sz="2000" dirty="0"/>
              <a:t>SnapEval, LLC</a:t>
            </a:r>
          </a:p>
        </p:txBody>
      </p:sp>
    </p:spTree>
    <p:extLst>
      <p:ext uri="{BB962C8B-B14F-4D97-AF65-F5344CB8AC3E}">
        <p14:creationId xmlns:p14="http://schemas.microsoft.com/office/powerpoint/2010/main" val="174556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10</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526838" cy="838200"/>
          </a:xfrm>
        </p:spPr>
        <p:txBody>
          <a:bodyPr/>
          <a:lstStyle/>
          <a:p>
            <a:r>
              <a:rPr lang="en-US" sz="3200" b="0" dirty="0">
                <a:solidFill>
                  <a:srgbClr val="2A638F"/>
                </a:solidFill>
                <a:latin typeface="Rockwell" panose="02060603020205020403" pitchFamily="18" charset="0"/>
              </a:rPr>
              <a:t>SnapEval Benefits</a:t>
            </a:r>
          </a:p>
        </p:txBody>
      </p:sp>
      <p:pic>
        <p:nvPicPr>
          <p:cNvPr id="9" name="Picture 8" descr="A close up of a logo&#10;&#10;Description automatically generated">
            <a:extLst>
              <a:ext uri="{FF2B5EF4-FFF2-40B4-BE49-F238E27FC236}">
                <a16:creationId xmlns:a16="http://schemas.microsoft.com/office/drawing/2014/main" id="{E385860D-0810-408E-8841-5C9BD02CE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634" y="1084263"/>
            <a:ext cx="9210731" cy="5181036"/>
          </a:xfrm>
          <a:prstGeom prst="rect">
            <a:avLst/>
          </a:prstGeom>
        </p:spPr>
      </p:pic>
      <p:cxnSp>
        <p:nvCxnSpPr>
          <p:cNvPr id="13" name="Straight Connector 12">
            <a:extLst>
              <a:ext uri="{FF2B5EF4-FFF2-40B4-BE49-F238E27FC236}">
                <a16:creationId xmlns:a16="http://schemas.microsoft.com/office/drawing/2014/main" id="{F882E915-0B85-4D11-B517-75F12EE8B01B}"/>
              </a:ext>
            </a:extLst>
          </p:cNvPr>
          <p:cNvCxnSpPr>
            <a:cxnSpLocks/>
          </p:cNvCxnSpPr>
          <p:nvPr/>
        </p:nvCxnSpPr>
        <p:spPr bwMode="auto">
          <a:xfrm>
            <a:off x="4482687" y="2364681"/>
            <a:ext cx="684736" cy="27755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6" name="TextBox 15">
            <a:extLst>
              <a:ext uri="{FF2B5EF4-FFF2-40B4-BE49-F238E27FC236}">
                <a16:creationId xmlns:a16="http://schemas.microsoft.com/office/drawing/2014/main" id="{36722D3E-D45A-46D4-B002-3066BA87E621}"/>
              </a:ext>
            </a:extLst>
          </p:cNvPr>
          <p:cNvSpPr txBox="1"/>
          <p:nvPr/>
        </p:nvSpPr>
        <p:spPr bwMode="ltGray">
          <a:xfrm>
            <a:off x="2003083" y="2073348"/>
            <a:ext cx="2709175" cy="95693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latin typeface="Calibri" pitchFamily="34" charset="0"/>
              </a:rPr>
              <a:t>Employees receive timely, goal-aligned, actionable feedback</a:t>
            </a:r>
          </a:p>
        </p:txBody>
      </p:sp>
      <p:sp>
        <p:nvSpPr>
          <p:cNvPr id="22" name="TextBox 21">
            <a:extLst>
              <a:ext uri="{FF2B5EF4-FFF2-40B4-BE49-F238E27FC236}">
                <a16:creationId xmlns:a16="http://schemas.microsoft.com/office/drawing/2014/main" id="{FC7F9278-FDB4-46E3-94C0-2F01C2C9ABC1}"/>
              </a:ext>
            </a:extLst>
          </p:cNvPr>
          <p:cNvSpPr txBox="1"/>
          <p:nvPr/>
        </p:nvSpPr>
        <p:spPr bwMode="ltGray">
          <a:xfrm>
            <a:off x="6833808" y="1598113"/>
            <a:ext cx="2709175" cy="36575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latin typeface="Calibri" pitchFamily="34" charset="0"/>
              </a:rPr>
              <a:t>Simple, easy-to-use</a:t>
            </a:r>
          </a:p>
        </p:txBody>
      </p:sp>
      <p:cxnSp>
        <p:nvCxnSpPr>
          <p:cNvPr id="23" name="Straight Connector 22">
            <a:extLst>
              <a:ext uri="{FF2B5EF4-FFF2-40B4-BE49-F238E27FC236}">
                <a16:creationId xmlns:a16="http://schemas.microsoft.com/office/drawing/2014/main" id="{A7483795-E742-4999-B0DC-22C1BD0DD547}"/>
              </a:ext>
            </a:extLst>
          </p:cNvPr>
          <p:cNvCxnSpPr>
            <a:cxnSpLocks/>
          </p:cNvCxnSpPr>
          <p:nvPr/>
        </p:nvCxnSpPr>
        <p:spPr bwMode="auto">
          <a:xfrm flipV="1">
            <a:off x="6511379" y="1837307"/>
            <a:ext cx="493350" cy="36575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70921FB6-29F8-40B7-AE4C-5951C715C855}"/>
              </a:ext>
            </a:extLst>
          </p:cNvPr>
          <p:cNvCxnSpPr>
            <a:cxnSpLocks/>
          </p:cNvCxnSpPr>
          <p:nvPr/>
        </p:nvCxnSpPr>
        <p:spPr bwMode="auto">
          <a:xfrm flipV="1">
            <a:off x="4103367" y="3736050"/>
            <a:ext cx="660019" cy="168489"/>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29" name="TextBox 28">
            <a:extLst>
              <a:ext uri="{FF2B5EF4-FFF2-40B4-BE49-F238E27FC236}">
                <a16:creationId xmlns:a16="http://schemas.microsoft.com/office/drawing/2014/main" id="{D1D03E1B-8CFF-487A-BB89-16077D7077AB}"/>
              </a:ext>
            </a:extLst>
          </p:cNvPr>
          <p:cNvSpPr txBox="1"/>
          <p:nvPr/>
        </p:nvSpPr>
        <p:spPr bwMode="ltGray">
          <a:xfrm>
            <a:off x="7062856" y="5009983"/>
            <a:ext cx="3532837" cy="118557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solidFill>
                  <a:schemeClr val="bg1"/>
                </a:solidFill>
                <a:latin typeface="Calibri" pitchFamily="34" charset="0"/>
              </a:rPr>
              <a:t>Comprehensive visibility to feedback for current and former employees for HR Professionals </a:t>
            </a:r>
            <a:br>
              <a:rPr lang="en-US" sz="2000" dirty="0">
                <a:solidFill>
                  <a:schemeClr val="bg1"/>
                </a:solidFill>
                <a:latin typeface="Calibri" pitchFamily="34" charset="0"/>
              </a:rPr>
            </a:br>
            <a:r>
              <a:rPr lang="en-US" sz="2000" dirty="0">
                <a:solidFill>
                  <a:schemeClr val="bg1"/>
                </a:solidFill>
                <a:latin typeface="Calibri" pitchFamily="34" charset="0"/>
              </a:rPr>
              <a:t>(Wrongful Termination Defense)</a:t>
            </a:r>
          </a:p>
        </p:txBody>
      </p:sp>
      <p:cxnSp>
        <p:nvCxnSpPr>
          <p:cNvPr id="30" name="Straight Connector 29">
            <a:extLst>
              <a:ext uri="{FF2B5EF4-FFF2-40B4-BE49-F238E27FC236}">
                <a16:creationId xmlns:a16="http://schemas.microsoft.com/office/drawing/2014/main" id="{E72DCD5C-0295-4DD7-96FF-B9166FEAEF07}"/>
              </a:ext>
            </a:extLst>
          </p:cNvPr>
          <p:cNvCxnSpPr>
            <a:cxnSpLocks/>
          </p:cNvCxnSpPr>
          <p:nvPr/>
        </p:nvCxnSpPr>
        <p:spPr bwMode="auto">
          <a:xfrm flipV="1">
            <a:off x="7153231" y="2779843"/>
            <a:ext cx="493350" cy="36575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518BB577-6681-4395-BD74-A04986838396}"/>
              </a:ext>
            </a:extLst>
          </p:cNvPr>
          <p:cNvSpPr txBox="1"/>
          <p:nvPr/>
        </p:nvSpPr>
        <p:spPr bwMode="ltGray">
          <a:xfrm>
            <a:off x="7608396" y="2590287"/>
            <a:ext cx="2709175" cy="34353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latin typeface="Calibri" pitchFamily="34" charset="0"/>
              </a:rPr>
              <a:t>FREE or ultra-affordable</a:t>
            </a:r>
          </a:p>
        </p:txBody>
      </p:sp>
      <p:cxnSp>
        <p:nvCxnSpPr>
          <p:cNvPr id="32" name="Straight Connector 31">
            <a:extLst>
              <a:ext uri="{FF2B5EF4-FFF2-40B4-BE49-F238E27FC236}">
                <a16:creationId xmlns:a16="http://schemas.microsoft.com/office/drawing/2014/main" id="{D8E6A9C0-3BA3-4C67-A18B-8D51E9D61BBA}"/>
              </a:ext>
            </a:extLst>
          </p:cNvPr>
          <p:cNvCxnSpPr>
            <a:cxnSpLocks/>
          </p:cNvCxnSpPr>
          <p:nvPr/>
        </p:nvCxnSpPr>
        <p:spPr bwMode="auto">
          <a:xfrm>
            <a:off x="7062856" y="4940237"/>
            <a:ext cx="294454" cy="193400"/>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33" name="TextBox 32">
            <a:extLst>
              <a:ext uri="{FF2B5EF4-FFF2-40B4-BE49-F238E27FC236}">
                <a16:creationId xmlns:a16="http://schemas.microsoft.com/office/drawing/2014/main" id="{2C7A4B17-532F-4DC8-A9D8-7BF4B2355F57}"/>
              </a:ext>
            </a:extLst>
          </p:cNvPr>
          <p:cNvSpPr txBox="1"/>
          <p:nvPr/>
        </p:nvSpPr>
        <p:spPr bwMode="ltGray">
          <a:xfrm>
            <a:off x="1534986" y="3736659"/>
            <a:ext cx="2709175" cy="120535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solidFill>
                  <a:schemeClr val="bg1"/>
                </a:solidFill>
                <a:latin typeface="Calibri" pitchFamily="34" charset="0"/>
              </a:rPr>
              <a:t>HR Professionals can proactively coach feedback creators (feedback queuing)</a:t>
            </a:r>
          </a:p>
        </p:txBody>
      </p:sp>
      <p:sp>
        <p:nvSpPr>
          <p:cNvPr id="34" name="TextBox 33">
            <a:extLst>
              <a:ext uri="{FF2B5EF4-FFF2-40B4-BE49-F238E27FC236}">
                <a16:creationId xmlns:a16="http://schemas.microsoft.com/office/drawing/2014/main" id="{4071870A-B559-4550-9116-0114DC6FE253}"/>
              </a:ext>
            </a:extLst>
          </p:cNvPr>
          <p:cNvSpPr txBox="1"/>
          <p:nvPr/>
        </p:nvSpPr>
        <p:spPr bwMode="ltGray">
          <a:xfrm>
            <a:off x="1653023" y="5238622"/>
            <a:ext cx="2995543" cy="956931"/>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solidFill>
                  <a:schemeClr val="bg1"/>
                </a:solidFill>
                <a:latin typeface="Calibri" pitchFamily="34" charset="0"/>
              </a:rPr>
              <a:t>Feedback is communicated electronically when it’s most effective (sharing)</a:t>
            </a:r>
          </a:p>
        </p:txBody>
      </p:sp>
      <p:cxnSp>
        <p:nvCxnSpPr>
          <p:cNvPr id="35" name="Straight Connector 34">
            <a:extLst>
              <a:ext uri="{FF2B5EF4-FFF2-40B4-BE49-F238E27FC236}">
                <a16:creationId xmlns:a16="http://schemas.microsoft.com/office/drawing/2014/main" id="{8956E025-4ABF-4278-9574-E78F30EE6609}"/>
              </a:ext>
            </a:extLst>
          </p:cNvPr>
          <p:cNvCxnSpPr>
            <a:cxnSpLocks/>
          </p:cNvCxnSpPr>
          <p:nvPr/>
        </p:nvCxnSpPr>
        <p:spPr bwMode="auto">
          <a:xfrm flipH="1">
            <a:off x="4630193" y="5168876"/>
            <a:ext cx="498953" cy="241139"/>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5C6CD812-6BB3-4DFA-A864-05741F35E886}"/>
              </a:ext>
            </a:extLst>
          </p:cNvPr>
          <p:cNvCxnSpPr>
            <a:cxnSpLocks/>
          </p:cNvCxnSpPr>
          <p:nvPr/>
        </p:nvCxnSpPr>
        <p:spPr bwMode="auto">
          <a:xfrm>
            <a:off x="7357310" y="3749894"/>
            <a:ext cx="274909" cy="154645"/>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45" name="TextBox 44">
            <a:extLst>
              <a:ext uri="{FF2B5EF4-FFF2-40B4-BE49-F238E27FC236}">
                <a16:creationId xmlns:a16="http://schemas.microsoft.com/office/drawing/2014/main" id="{A835D7C1-2748-45C4-A1F9-CBE03A7A605D}"/>
              </a:ext>
            </a:extLst>
          </p:cNvPr>
          <p:cNvSpPr txBox="1"/>
          <p:nvPr/>
        </p:nvSpPr>
        <p:spPr bwMode="ltGray">
          <a:xfrm>
            <a:off x="7608396" y="3785809"/>
            <a:ext cx="3027564" cy="95693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solidFill>
                  <a:schemeClr val="bg1"/>
                </a:solidFill>
                <a:latin typeface="Calibri" pitchFamily="34" charset="0"/>
              </a:rPr>
              <a:t>Support for non-hierarchal, team, and complex reporting relationships</a:t>
            </a:r>
          </a:p>
        </p:txBody>
      </p:sp>
    </p:spTree>
    <p:extLst>
      <p:ext uri="{BB962C8B-B14F-4D97-AF65-F5344CB8AC3E}">
        <p14:creationId xmlns:p14="http://schemas.microsoft.com/office/powerpoint/2010/main" val="29324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9" grpId="0"/>
      <p:bldP spid="31" grpId="0"/>
      <p:bldP spid="33" grpId="0"/>
      <p:bldP spid="3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Capture and Share Real-Time Feedback</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11</a:t>
            </a:fld>
            <a:endParaRPr lang="en-US" dirty="0"/>
          </a:p>
        </p:txBody>
      </p:sp>
    </p:spTree>
    <p:extLst>
      <p:ext uri="{BB962C8B-B14F-4D97-AF65-F5344CB8AC3E}">
        <p14:creationId xmlns:p14="http://schemas.microsoft.com/office/powerpoint/2010/main" val="201528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2096E5C-78FD-4109-B70C-E651DD6EF2AE}"/>
              </a:ext>
            </a:extLst>
          </p:cNvPr>
          <p:cNvSpPr/>
          <p:nvPr/>
        </p:nvSpPr>
        <p:spPr bwMode="auto">
          <a:xfrm>
            <a:off x="1041378" y="4602973"/>
            <a:ext cx="4888892" cy="1638844"/>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1" name="Rectangle 30">
            <a:extLst>
              <a:ext uri="{FF2B5EF4-FFF2-40B4-BE49-F238E27FC236}">
                <a16:creationId xmlns:a16="http://schemas.microsoft.com/office/drawing/2014/main" id="{D5EDB328-7B80-4A35-8EB5-57A8F29F24DB}"/>
              </a:ext>
            </a:extLst>
          </p:cNvPr>
          <p:cNvSpPr/>
          <p:nvPr/>
        </p:nvSpPr>
        <p:spPr bwMode="auto">
          <a:xfrm>
            <a:off x="1050443" y="2863315"/>
            <a:ext cx="4888893" cy="1638844"/>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23" name="Rectangle 22">
            <a:extLst>
              <a:ext uri="{FF2B5EF4-FFF2-40B4-BE49-F238E27FC236}">
                <a16:creationId xmlns:a16="http://schemas.microsoft.com/office/drawing/2014/main" id="{5B73709C-010D-4A47-B3B2-6F3F3A1DE21B}"/>
              </a:ext>
            </a:extLst>
          </p:cNvPr>
          <p:cNvSpPr/>
          <p:nvPr/>
        </p:nvSpPr>
        <p:spPr bwMode="auto">
          <a:xfrm>
            <a:off x="1050444" y="1114438"/>
            <a:ext cx="4895478" cy="1638046"/>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29" name="Rectangle 28">
            <a:extLst>
              <a:ext uri="{FF2B5EF4-FFF2-40B4-BE49-F238E27FC236}">
                <a16:creationId xmlns:a16="http://schemas.microsoft.com/office/drawing/2014/main" id="{1BAD95A0-3228-4016-9B9A-0C5D8CBE0DFB}"/>
              </a:ext>
            </a:extLst>
          </p:cNvPr>
          <p:cNvSpPr/>
          <p:nvPr/>
        </p:nvSpPr>
        <p:spPr bwMode="auto">
          <a:xfrm>
            <a:off x="6364987" y="1114437"/>
            <a:ext cx="4895478" cy="1635955"/>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46" name="Rectangle 45">
            <a:extLst>
              <a:ext uri="{FF2B5EF4-FFF2-40B4-BE49-F238E27FC236}">
                <a16:creationId xmlns:a16="http://schemas.microsoft.com/office/drawing/2014/main" id="{18D9A35E-8551-423C-B998-58B6321027BF}"/>
              </a:ext>
            </a:extLst>
          </p:cNvPr>
          <p:cNvSpPr/>
          <p:nvPr/>
        </p:nvSpPr>
        <p:spPr bwMode="auto">
          <a:xfrm>
            <a:off x="6368734" y="4605041"/>
            <a:ext cx="4885145" cy="1636776"/>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12</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SnapEval Definitions</a:t>
            </a:r>
          </a:p>
        </p:txBody>
      </p:sp>
      <p:sp>
        <p:nvSpPr>
          <p:cNvPr id="19" name="Content Placeholder 2">
            <a:extLst>
              <a:ext uri="{FF2B5EF4-FFF2-40B4-BE49-F238E27FC236}">
                <a16:creationId xmlns:a16="http://schemas.microsoft.com/office/drawing/2014/main" id="{9F2578AF-0FD9-4BF4-8531-952786CBEE77}"/>
              </a:ext>
            </a:extLst>
          </p:cNvPr>
          <p:cNvSpPr>
            <a:spLocks noGrp="1"/>
          </p:cNvSpPr>
          <p:nvPr>
            <p:ph idx="1"/>
          </p:nvPr>
        </p:nvSpPr>
        <p:spPr>
          <a:xfrm>
            <a:off x="1043858" y="2087723"/>
            <a:ext cx="4895478" cy="671666"/>
          </a:xfrm>
        </p:spPr>
        <p:txBody>
          <a:bodyPr>
            <a:noAutofit/>
          </a:bodyPr>
          <a:lstStyle/>
          <a:p>
            <a:pPr marL="0" indent="0" algn="ctr">
              <a:lnSpc>
                <a:spcPct val="100000"/>
              </a:lnSpc>
              <a:spcAft>
                <a:spcPts val="600"/>
              </a:spcAft>
              <a:buNone/>
            </a:pPr>
            <a:r>
              <a:rPr lang="en-US" sz="1400" b="1" dirty="0"/>
              <a:t>Snap </a:t>
            </a:r>
            <a:r>
              <a:rPr lang="en-US" sz="1200" dirty="0"/>
              <a:t>– (a.k.a. ‘Eval’) A method to instantly capture Performance Feedback ‘snapshots’ using familiar concepts from traditional performance appraisals</a:t>
            </a:r>
          </a:p>
        </p:txBody>
      </p:sp>
      <p:sp>
        <p:nvSpPr>
          <p:cNvPr id="24" name="Content Placeholder 2">
            <a:extLst>
              <a:ext uri="{FF2B5EF4-FFF2-40B4-BE49-F238E27FC236}">
                <a16:creationId xmlns:a16="http://schemas.microsoft.com/office/drawing/2014/main" id="{B1E16CE1-CF50-4330-8037-D5B0236CED6B}"/>
              </a:ext>
            </a:extLst>
          </p:cNvPr>
          <p:cNvSpPr txBox="1">
            <a:spLocks/>
          </p:cNvSpPr>
          <p:nvPr/>
        </p:nvSpPr>
        <p:spPr bwMode="auto">
          <a:xfrm>
            <a:off x="6364987" y="2105954"/>
            <a:ext cx="4901184" cy="660845"/>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100000"/>
              </a:lnSpc>
              <a:spcBef>
                <a:spcPts val="600"/>
              </a:spcBef>
              <a:spcAft>
                <a:spcPts val="0"/>
              </a:spcAft>
              <a:buNone/>
            </a:pPr>
            <a:r>
              <a:rPr lang="en-US" sz="1400" b="1" dirty="0"/>
              <a:t>Sharing</a:t>
            </a:r>
            <a:r>
              <a:rPr lang="en-US" sz="1200" b="1" dirty="0"/>
              <a:t> </a:t>
            </a:r>
            <a:r>
              <a:rPr lang="en-US" sz="1200" dirty="0"/>
              <a:t>– Electronically communicating a feedback snapshot (Snap) to the Snap Recipient.</a:t>
            </a:r>
          </a:p>
        </p:txBody>
      </p:sp>
      <p:sp>
        <p:nvSpPr>
          <p:cNvPr id="25" name="Content Placeholder 2">
            <a:extLst>
              <a:ext uri="{FF2B5EF4-FFF2-40B4-BE49-F238E27FC236}">
                <a16:creationId xmlns:a16="http://schemas.microsoft.com/office/drawing/2014/main" id="{8D58D0BF-B3F7-440F-8EEC-0DB8E63E49C1}"/>
              </a:ext>
            </a:extLst>
          </p:cNvPr>
          <p:cNvSpPr txBox="1">
            <a:spLocks/>
          </p:cNvSpPr>
          <p:nvPr/>
        </p:nvSpPr>
        <p:spPr bwMode="auto">
          <a:xfrm>
            <a:off x="1041378" y="5580971"/>
            <a:ext cx="4897958" cy="660845"/>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100000"/>
              </a:lnSpc>
              <a:spcAft>
                <a:spcPts val="600"/>
              </a:spcAft>
              <a:buNone/>
            </a:pPr>
            <a:r>
              <a:rPr lang="en-US" sz="1400" b="1" dirty="0"/>
              <a:t>Performance Management </a:t>
            </a:r>
            <a:r>
              <a:rPr lang="en-US" sz="1200" dirty="0"/>
              <a:t>– All feedback is private to the recipient, the recipient’s manager(s), and administrators</a:t>
            </a:r>
          </a:p>
        </p:txBody>
      </p:sp>
      <p:sp>
        <p:nvSpPr>
          <p:cNvPr id="26" name="Content Placeholder 2">
            <a:extLst>
              <a:ext uri="{FF2B5EF4-FFF2-40B4-BE49-F238E27FC236}">
                <a16:creationId xmlns:a16="http://schemas.microsoft.com/office/drawing/2014/main" id="{20ACBC57-DBB2-4340-823F-1B39031BA1F3}"/>
              </a:ext>
            </a:extLst>
          </p:cNvPr>
          <p:cNvSpPr txBox="1">
            <a:spLocks/>
          </p:cNvSpPr>
          <p:nvPr/>
        </p:nvSpPr>
        <p:spPr bwMode="auto">
          <a:xfrm>
            <a:off x="6368733" y="5555670"/>
            <a:ext cx="4888892" cy="660846"/>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100000"/>
              </a:lnSpc>
              <a:spcAft>
                <a:spcPts val="600"/>
              </a:spcAft>
              <a:buNone/>
            </a:pPr>
            <a:r>
              <a:rPr lang="en-US" sz="1400" b="1" dirty="0"/>
              <a:t>Performance Recognition </a:t>
            </a:r>
            <a:r>
              <a:rPr lang="en-US" sz="1200" dirty="0"/>
              <a:t>– A feedback snapshot can be nominated for public recognition of performance excellence </a:t>
            </a:r>
            <a:br>
              <a:rPr lang="en-US" sz="1200" dirty="0"/>
            </a:br>
            <a:r>
              <a:rPr lang="en-US" sz="1200" dirty="0"/>
              <a:t>within the organization</a:t>
            </a:r>
          </a:p>
        </p:txBody>
      </p:sp>
      <p:grpSp>
        <p:nvGrpSpPr>
          <p:cNvPr id="28" name="Group 27">
            <a:extLst>
              <a:ext uri="{FF2B5EF4-FFF2-40B4-BE49-F238E27FC236}">
                <a16:creationId xmlns:a16="http://schemas.microsoft.com/office/drawing/2014/main" id="{EE6D556B-BC61-4E0F-A9C9-4995A42A9060}"/>
              </a:ext>
            </a:extLst>
          </p:cNvPr>
          <p:cNvGrpSpPr/>
          <p:nvPr/>
        </p:nvGrpSpPr>
        <p:grpSpPr>
          <a:xfrm>
            <a:off x="3234501" y="4770481"/>
            <a:ext cx="914400" cy="914400"/>
            <a:chOff x="5638800" y="2971800"/>
            <a:chExt cx="914400" cy="914400"/>
          </a:xfrm>
        </p:grpSpPr>
        <p:pic>
          <p:nvPicPr>
            <p:cNvPr id="27" name="Graphic 26" descr="Folder">
              <a:extLst>
                <a:ext uri="{FF2B5EF4-FFF2-40B4-BE49-F238E27FC236}">
                  <a16:creationId xmlns:a16="http://schemas.microsoft.com/office/drawing/2014/main" id="{C8C183BA-E6F5-45C5-BDC3-F4BF99F806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pic>
          <p:nvPicPr>
            <p:cNvPr id="13" name="Graphic 12" descr="Lock">
              <a:extLst>
                <a:ext uri="{FF2B5EF4-FFF2-40B4-BE49-F238E27FC236}">
                  <a16:creationId xmlns:a16="http://schemas.microsoft.com/office/drawing/2014/main" id="{639AB81A-C523-48C9-8D65-C6E9DF7512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0730" y="3264630"/>
              <a:ext cx="350540" cy="350540"/>
            </a:xfrm>
            <a:prstGeom prst="rect">
              <a:avLst/>
            </a:prstGeom>
          </p:spPr>
        </p:pic>
      </p:grpSp>
      <p:grpSp>
        <p:nvGrpSpPr>
          <p:cNvPr id="2" name="Group 1">
            <a:extLst>
              <a:ext uri="{FF2B5EF4-FFF2-40B4-BE49-F238E27FC236}">
                <a16:creationId xmlns:a16="http://schemas.microsoft.com/office/drawing/2014/main" id="{E8BD99D2-FC96-405E-8A97-2E52830E62E0}"/>
              </a:ext>
            </a:extLst>
          </p:cNvPr>
          <p:cNvGrpSpPr/>
          <p:nvPr/>
        </p:nvGrpSpPr>
        <p:grpSpPr>
          <a:xfrm>
            <a:off x="2839505" y="1188209"/>
            <a:ext cx="914400" cy="914400"/>
            <a:chOff x="2841576" y="1117506"/>
            <a:chExt cx="914400" cy="914400"/>
          </a:xfrm>
        </p:grpSpPr>
        <p:sp>
          <p:nvSpPr>
            <p:cNvPr id="41" name="Rectangle 40">
              <a:extLst>
                <a:ext uri="{FF2B5EF4-FFF2-40B4-BE49-F238E27FC236}">
                  <a16:creationId xmlns:a16="http://schemas.microsoft.com/office/drawing/2014/main" id="{D4C25367-5CA6-4E8A-B6DB-FA222E0DD57C}"/>
                </a:ext>
              </a:extLst>
            </p:cNvPr>
            <p:cNvSpPr/>
            <p:nvPr/>
          </p:nvSpPr>
          <p:spPr bwMode="auto">
            <a:xfrm>
              <a:off x="3071374" y="1152062"/>
              <a:ext cx="454396" cy="8382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43" name="Group 42">
              <a:extLst>
                <a:ext uri="{FF2B5EF4-FFF2-40B4-BE49-F238E27FC236}">
                  <a16:creationId xmlns:a16="http://schemas.microsoft.com/office/drawing/2014/main" id="{CCD08DF9-392A-41F9-8076-0ACFF370F940}"/>
                </a:ext>
              </a:extLst>
            </p:cNvPr>
            <p:cNvGrpSpPr/>
            <p:nvPr/>
          </p:nvGrpSpPr>
          <p:grpSpPr>
            <a:xfrm>
              <a:off x="2841576" y="1117506"/>
              <a:ext cx="914400" cy="914400"/>
              <a:chOff x="5638800" y="2971800"/>
              <a:chExt cx="914400" cy="914400"/>
            </a:xfrm>
          </p:grpSpPr>
          <p:pic>
            <p:nvPicPr>
              <p:cNvPr id="40" name="Graphic 39" descr="Smart Phone">
                <a:extLst>
                  <a:ext uri="{FF2B5EF4-FFF2-40B4-BE49-F238E27FC236}">
                    <a16:creationId xmlns:a16="http://schemas.microsoft.com/office/drawing/2014/main" id="{43C52278-6F79-445E-8308-C04AC5CFEB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2971800"/>
                <a:ext cx="914400" cy="914400"/>
              </a:xfrm>
              <a:prstGeom prst="rect">
                <a:avLst/>
              </a:prstGeom>
            </p:spPr>
          </p:pic>
          <p:pic>
            <p:nvPicPr>
              <p:cNvPr id="42" name="Graphic 41" descr="Checklist">
                <a:extLst>
                  <a:ext uri="{FF2B5EF4-FFF2-40B4-BE49-F238E27FC236}">
                    <a16:creationId xmlns:a16="http://schemas.microsoft.com/office/drawing/2014/main" id="{EE3F0F0B-8F22-4A53-B5AD-5A5F1DB264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58097" y="3093167"/>
                <a:ext cx="671666" cy="671666"/>
              </a:xfrm>
              <a:prstGeom prst="rect">
                <a:avLst/>
              </a:prstGeom>
            </p:spPr>
          </p:pic>
        </p:grpSp>
      </p:grpSp>
      <p:grpSp>
        <p:nvGrpSpPr>
          <p:cNvPr id="7" name="Group 6">
            <a:extLst>
              <a:ext uri="{FF2B5EF4-FFF2-40B4-BE49-F238E27FC236}">
                <a16:creationId xmlns:a16="http://schemas.microsoft.com/office/drawing/2014/main" id="{498509FF-3A12-4BA4-BFC8-8D9CD5A4315D}"/>
              </a:ext>
            </a:extLst>
          </p:cNvPr>
          <p:cNvGrpSpPr/>
          <p:nvPr/>
        </p:nvGrpSpPr>
        <p:grpSpPr>
          <a:xfrm>
            <a:off x="8555797" y="4673300"/>
            <a:ext cx="914400" cy="914400"/>
            <a:chOff x="8564343" y="4071554"/>
            <a:chExt cx="914400" cy="914400"/>
          </a:xfrm>
        </p:grpSpPr>
        <p:sp>
          <p:nvSpPr>
            <p:cNvPr id="45" name="Rectangle 44">
              <a:extLst>
                <a:ext uri="{FF2B5EF4-FFF2-40B4-BE49-F238E27FC236}">
                  <a16:creationId xmlns:a16="http://schemas.microsoft.com/office/drawing/2014/main" id="{EBB0D3DA-5E1A-48B9-BD0A-678CDA5295B5}"/>
                </a:ext>
              </a:extLst>
            </p:cNvPr>
            <p:cNvSpPr/>
            <p:nvPr/>
          </p:nvSpPr>
          <p:spPr bwMode="auto">
            <a:xfrm>
              <a:off x="8635833" y="4085116"/>
              <a:ext cx="756729" cy="83130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34" name="Group 33">
              <a:extLst>
                <a:ext uri="{FF2B5EF4-FFF2-40B4-BE49-F238E27FC236}">
                  <a16:creationId xmlns:a16="http://schemas.microsoft.com/office/drawing/2014/main" id="{67AFC3AB-0AEE-4204-9B27-1849C8E39BD0}"/>
                </a:ext>
              </a:extLst>
            </p:cNvPr>
            <p:cNvGrpSpPr/>
            <p:nvPr/>
          </p:nvGrpSpPr>
          <p:grpSpPr>
            <a:xfrm>
              <a:off x="8564343" y="4071554"/>
              <a:ext cx="914400" cy="914400"/>
              <a:chOff x="5638800" y="2971800"/>
              <a:chExt cx="914400" cy="914400"/>
            </a:xfrm>
          </p:grpSpPr>
          <p:pic>
            <p:nvPicPr>
              <p:cNvPr id="30" name="Graphic 29" descr="Group brainstorm">
                <a:extLst>
                  <a:ext uri="{FF2B5EF4-FFF2-40B4-BE49-F238E27FC236}">
                    <a16:creationId xmlns:a16="http://schemas.microsoft.com/office/drawing/2014/main" id="{C57C5192-B8BE-492D-BE6C-530475F1DF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8800" y="2971800"/>
                <a:ext cx="914400" cy="914400"/>
              </a:xfrm>
              <a:prstGeom prst="rect">
                <a:avLst/>
              </a:prstGeom>
            </p:spPr>
          </p:pic>
          <p:sp>
            <p:nvSpPr>
              <p:cNvPr id="33" name="Rectangle 32">
                <a:extLst>
                  <a:ext uri="{FF2B5EF4-FFF2-40B4-BE49-F238E27FC236}">
                    <a16:creationId xmlns:a16="http://schemas.microsoft.com/office/drawing/2014/main" id="{1BC3A866-35CD-47BF-A205-B24104979C16}"/>
                  </a:ext>
                </a:extLst>
              </p:cNvPr>
              <p:cNvSpPr/>
              <p:nvPr/>
            </p:nvSpPr>
            <p:spPr bwMode="auto">
              <a:xfrm>
                <a:off x="5977547" y="3056667"/>
                <a:ext cx="244130" cy="37233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32" name="Graphic 31" descr="Trophy">
                <a:extLst>
                  <a:ext uri="{FF2B5EF4-FFF2-40B4-BE49-F238E27FC236}">
                    <a16:creationId xmlns:a16="http://schemas.microsoft.com/office/drawing/2014/main" id="{F576E173-07E6-4494-8681-972EAFE4BF3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74181" y="2985362"/>
                <a:ext cx="443637" cy="443637"/>
              </a:xfrm>
              <a:prstGeom prst="rect">
                <a:avLst/>
              </a:prstGeom>
            </p:spPr>
          </p:pic>
        </p:grpSp>
      </p:grpSp>
      <p:sp>
        <p:nvSpPr>
          <p:cNvPr id="47" name="Content Placeholder 2">
            <a:extLst>
              <a:ext uri="{FF2B5EF4-FFF2-40B4-BE49-F238E27FC236}">
                <a16:creationId xmlns:a16="http://schemas.microsoft.com/office/drawing/2014/main" id="{1CD621DF-9AA3-426F-B79A-DBC1D8DDED25}"/>
              </a:ext>
            </a:extLst>
          </p:cNvPr>
          <p:cNvSpPr txBox="1">
            <a:spLocks/>
          </p:cNvSpPr>
          <p:nvPr/>
        </p:nvSpPr>
        <p:spPr bwMode="auto">
          <a:xfrm>
            <a:off x="1047010" y="3874477"/>
            <a:ext cx="4895477" cy="627682"/>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100000"/>
              </a:lnSpc>
              <a:spcBef>
                <a:spcPts val="600"/>
              </a:spcBef>
              <a:spcAft>
                <a:spcPts val="0"/>
              </a:spcAft>
              <a:buNone/>
            </a:pPr>
            <a:r>
              <a:rPr lang="en-US" sz="1400" b="1" dirty="0"/>
              <a:t>Group</a:t>
            </a:r>
            <a:r>
              <a:rPr lang="en-US" sz="1200" b="1" dirty="0"/>
              <a:t> </a:t>
            </a:r>
            <a:r>
              <a:rPr lang="en-US" sz="1200" dirty="0"/>
              <a:t>– A collection of users such as a department, job function, team, or individual.</a:t>
            </a:r>
          </a:p>
        </p:txBody>
      </p:sp>
      <p:grpSp>
        <p:nvGrpSpPr>
          <p:cNvPr id="48" name="Group 47">
            <a:extLst>
              <a:ext uri="{FF2B5EF4-FFF2-40B4-BE49-F238E27FC236}">
                <a16:creationId xmlns:a16="http://schemas.microsoft.com/office/drawing/2014/main" id="{6670A99A-144A-4181-A695-D56FFF4C4334}"/>
              </a:ext>
            </a:extLst>
          </p:cNvPr>
          <p:cNvGrpSpPr/>
          <p:nvPr/>
        </p:nvGrpSpPr>
        <p:grpSpPr>
          <a:xfrm>
            <a:off x="2698190" y="2899365"/>
            <a:ext cx="1183279" cy="914400"/>
            <a:chOff x="8422561" y="1113962"/>
            <a:chExt cx="1183279" cy="914400"/>
          </a:xfrm>
        </p:grpSpPr>
        <p:sp>
          <p:nvSpPr>
            <p:cNvPr id="49" name="Rectangle 48">
              <a:extLst>
                <a:ext uri="{FF2B5EF4-FFF2-40B4-BE49-F238E27FC236}">
                  <a16:creationId xmlns:a16="http://schemas.microsoft.com/office/drawing/2014/main" id="{7E041549-7C91-45C2-86D5-B82721859D7C}"/>
                </a:ext>
              </a:extLst>
            </p:cNvPr>
            <p:cNvSpPr/>
            <p:nvPr/>
          </p:nvSpPr>
          <p:spPr bwMode="auto">
            <a:xfrm>
              <a:off x="8635834" y="1194342"/>
              <a:ext cx="756729" cy="75363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50" name="Group 49">
              <a:extLst>
                <a:ext uri="{FF2B5EF4-FFF2-40B4-BE49-F238E27FC236}">
                  <a16:creationId xmlns:a16="http://schemas.microsoft.com/office/drawing/2014/main" id="{028DFC53-8F36-4360-B448-51EDF3A4001E}"/>
                </a:ext>
              </a:extLst>
            </p:cNvPr>
            <p:cNvGrpSpPr/>
            <p:nvPr/>
          </p:nvGrpSpPr>
          <p:grpSpPr>
            <a:xfrm>
              <a:off x="8422561" y="1113962"/>
              <a:ext cx="1183279" cy="914400"/>
              <a:chOff x="6646270" y="1084263"/>
              <a:chExt cx="1183279" cy="914400"/>
            </a:xfrm>
          </p:grpSpPr>
          <p:grpSp>
            <p:nvGrpSpPr>
              <p:cNvPr id="51" name="Group 50">
                <a:extLst>
                  <a:ext uri="{FF2B5EF4-FFF2-40B4-BE49-F238E27FC236}">
                    <a16:creationId xmlns:a16="http://schemas.microsoft.com/office/drawing/2014/main" id="{AAF6A701-813F-4640-8D45-A2C6D59CD2FD}"/>
                  </a:ext>
                </a:extLst>
              </p:cNvPr>
              <p:cNvGrpSpPr/>
              <p:nvPr/>
            </p:nvGrpSpPr>
            <p:grpSpPr>
              <a:xfrm>
                <a:off x="6646270" y="1084263"/>
                <a:ext cx="1183279" cy="914400"/>
                <a:chOff x="6646270" y="1084263"/>
                <a:chExt cx="1183279" cy="914400"/>
              </a:xfrm>
            </p:grpSpPr>
            <p:pic>
              <p:nvPicPr>
                <p:cNvPr id="53" name="Graphic 52" descr="Checklist">
                  <a:extLst>
                    <a:ext uri="{FF2B5EF4-FFF2-40B4-BE49-F238E27FC236}">
                      <a16:creationId xmlns:a16="http://schemas.microsoft.com/office/drawing/2014/main" id="{97C2F6DF-88F7-4B97-93D9-73452A2E61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6270" y="1084263"/>
                  <a:ext cx="1183279" cy="914400"/>
                </a:xfrm>
                <a:prstGeom prst="rect">
                  <a:avLst/>
                </a:prstGeom>
              </p:spPr>
            </p:pic>
            <p:sp>
              <p:nvSpPr>
                <p:cNvPr id="54" name="Rectangle 53">
                  <a:extLst>
                    <a:ext uri="{FF2B5EF4-FFF2-40B4-BE49-F238E27FC236}">
                      <a16:creationId xmlns:a16="http://schemas.microsoft.com/office/drawing/2014/main" id="{7014017F-7528-4B19-95A6-74F74475C91B}"/>
                    </a:ext>
                  </a:extLst>
                </p:cNvPr>
                <p:cNvSpPr/>
                <p:nvPr/>
              </p:nvSpPr>
              <p:spPr bwMode="auto">
                <a:xfrm>
                  <a:off x="6985681" y="1245902"/>
                  <a:ext cx="504456" cy="59242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pic>
            <p:nvPicPr>
              <p:cNvPr id="52" name="Graphic 51" descr="Users">
                <a:extLst>
                  <a:ext uri="{FF2B5EF4-FFF2-40B4-BE49-F238E27FC236}">
                    <a16:creationId xmlns:a16="http://schemas.microsoft.com/office/drawing/2014/main" id="{8DC0207B-3FAB-4A94-BB7E-3D9E244B5F6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46470" y="1256338"/>
                <a:ext cx="582877" cy="582877"/>
              </a:xfrm>
              <a:prstGeom prst="rect">
                <a:avLst/>
              </a:prstGeom>
            </p:spPr>
          </p:pic>
        </p:grpSp>
      </p:grpSp>
      <p:grpSp>
        <p:nvGrpSpPr>
          <p:cNvPr id="8" name="Group 7">
            <a:extLst>
              <a:ext uri="{FF2B5EF4-FFF2-40B4-BE49-F238E27FC236}">
                <a16:creationId xmlns:a16="http://schemas.microsoft.com/office/drawing/2014/main" id="{1E25CC1B-EFF7-40A4-8183-51B50C06714B}"/>
              </a:ext>
            </a:extLst>
          </p:cNvPr>
          <p:cNvGrpSpPr/>
          <p:nvPr/>
        </p:nvGrpSpPr>
        <p:grpSpPr>
          <a:xfrm>
            <a:off x="8607045" y="1094999"/>
            <a:ext cx="914400" cy="914400"/>
            <a:chOff x="8607045" y="1094999"/>
            <a:chExt cx="914400" cy="914400"/>
          </a:xfrm>
        </p:grpSpPr>
        <p:grpSp>
          <p:nvGrpSpPr>
            <p:cNvPr id="6" name="Group 5">
              <a:extLst>
                <a:ext uri="{FF2B5EF4-FFF2-40B4-BE49-F238E27FC236}">
                  <a16:creationId xmlns:a16="http://schemas.microsoft.com/office/drawing/2014/main" id="{4E1938C9-B52D-4945-AA2B-DF8640FF0E19}"/>
                </a:ext>
              </a:extLst>
            </p:cNvPr>
            <p:cNvGrpSpPr/>
            <p:nvPr/>
          </p:nvGrpSpPr>
          <p:grpSpPr>
            <a:xfrm>
              <a:off x="8635834" y="1194342"/>
              <a:ext cx="756729" cy="753639"/>
              <a:chOff x="8635834" y="1194342"/>
              <a:chExt cx="756729" cy="753639"/>
            </a:xfrm>
          </p:grpSpPr>
          <p:sp>
            <p:nvSpPr>
              <p:cNvPr id="44" name="Rectangle 43">
                <a:extLst>
                  <a:ext uri="{FF2B5EF4-FFF2-40B4-BE49-F238E27FC236}">
                    <a16:creationId xmlns:a16="http://schemas.microsoft.com/office/drawing/2014/main" id="{9B43E7D6-0524-4684-9B9C-6391937EC271}"/>
                  </a:ext>
                </a:extLst>
              </p:cNvPr>
              <p:cNvSpPr/>
              <p:nvPr/>
            </p:nvSpPr>
            <p:spPr bwMode="auto">
              <a:xfrm>
                <a:off x="8635834" y="1194342"/>
                <a:ext cx="756729" cy="75363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6" name="Rectangle 35">
                <a:extLst>
                  <a:ext uri="{FF2B5EF4-FFF2-40B4-BE49-F238E27FC236}">
                    <a16:creationId xmlns:a16="http://schemas.microsoft.com/office/drawing/2014/main" id="{08043461-18BA-4EE5-81D8-2793241FC0B4}"/>
                  </a:ext>
                </a:extLst>
              </p:cNvPr>
              <p:cNvSpPr/>
              <p:nvPr/>
            </p:nvSpPr>
            <p:spPr bwMode="auto">
              <a:xfrm>
                <a:off x="8761972" y="1275601"/>
                <a:ext cx="504456" cy="59242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pic>
          <p:nvPicPr>
            <p:cNvPr id="57" name="Graphic 56" descr="Share">
              <a:extLst>
                <a:ext uri="{FF2B5EF4-FFF2-40B4-BE49-F238E27FC236}">
                  <a16:creationId xmlns:a16="http://schemas.microsoft.com/office/drawing/2014/main" id="{113813E6-1C54-4364-809C-BD2CC877D4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07045" y="1094999"/>
              <a:ext cx="914400" cy="914400"/>
            </a:xfrm>
            <a:prstGeom prst="rect">
              <a:avLst/>
            </a:prstGeom>
          </p:spPr>
        </p:pic>
      </p:grpSp>
      <p:sp>
        <p:nvSpPr>
          <p:cNvPr id="55" name="Rectangle 54">
            <a:extLst>
              <a:ext uri="{FF2B5EF4-FFF2-40B4-BE49-F238E27FC236}">
                <a16:creationId xmlns:a16="http://schemas.microsoft.com/office/drawing/2014/main" id="{3D93112D-463E-4CA3-A9F9-0ACD3C6AFBEB}"/>
              </a:ext>
            </a:extLst>
          </p:cNvPr>
          <p:cNvSpPr/>
          <p:nvPr/>
        </p:nvSpPr>
        <p:spPr bwMode="auto">
          <a:xfrm>
            <a:off x="6371571" y="2859541"/>
            <a:ext cx="4888893" cy="1636776"/>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56" name="Content Placeholder 2">
            <a:extLst>
              <a:ext uri="{FF2B5EF4-FFF2-40B4-BE49-F238E27FC236}">
                <a16:creationId xmlns:a16="http://schemas.microsoft.com/office/drawing/2014/main" id="{82EA3441-7EA8-437C-909F-5939C144B0C6}"/>
              </a:ext>
            </a:extLst>
          </p:cNvPr>
          <p:cNvSpPr txBox="1">
            <a:spLocks/>
          </p:cNvSpPr>
          <p:nvPr/>
        </p:nvSpPr>
        <p:spPr bwMode="auto">
          <a:xfrm>
            <a:off x="6354587" y="3873134"/>
            <a:ext cx="4873182" cy="772989"/>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100000"/>
              </a:lnSpc>
              <a:spcAft>
                <a:spcPts val="600"/>
              </a:spcAft>
              <a:buNone/>
            </a:pPr>
            <a:r>
              <a:rPr lang="en-US" sz="1400" b="1" dirty="0"/>
              <a:t>Performance Summary </a:t>
            </a:r>
            <a:r>
              <a:rPr lang="en-US" sz="1200" dirty="0"/>
              <a:t>– A Performance Appraisal document that can automatically include the employee’s Snaps</a:t>
            </a:r>
          </a:p>
        </p:txBody>
      </p:sp>
      <p:grpSp>
        <p:nvGrpSpPr>
          <p:cNvPr id="64" name="Group 63">
            <a:extLst>
              <a:ext uri="{FF2B5EF4-FFF2-40B4-BE49-F238E27FC236}">
                <a16:creationId xmlns:a16="http://schemas.microsoft.com/office/drawing/2014/main" id="{E6BA680C-6BB4-40F8-9B93-B32DD076B997}"/>
              </a:ext>
            </a:extLst>
          </p:cNvPr>
          <p:cNvGrpSpPr/>
          <p:nvPr/>
        </p:nvGrpSpPr>
        <p:grpSpPr>
          <a:xfrm>
            <a:off x="8152947" y="2855581"/>
            <a:ext cx="914400" cy="914400"/>
            <a:chOff x="8770346" y="1150749"/>
            <a:chExt cx="914400" cy="914400"/>
          </a:xfrm>
        </p:grpSpPr>
        <p:sp>
          <p:nvSpPr>
            <p:cNvPr id="65" name="Rectangle 64">
              <a:extLst>
                <a:ext uri="{FF2B5EF4-FFF2-40B4-BE49-F238E27FC236}">
                  <a16:creationId xmlns:a16="http://schemas.microsoft.com/office/drawing/2014/main" id="{4E24E276-C969-4F11-B452-518ECB19D183}"/>
                </a:ext>
              </a:extLst>
            </p:cNvPr>
            <p:cNvSpPr/>
            <p:nvPr/>
          </p:nvSpPr>
          <p:spPr bwMode="auto">
            <a:xfrm>
              <a:off x="8964850" y="1240357"/>
              <a:ext cx="525390" cy="73518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66" name="Graphic 65" descr="Checklist">
              <a:extLst>
                <a:ext uri="{FF2B5EF4-FFF2-40B4-BE49-F238E27FC236}">
                  <a16:creationId xmlns:a16="http://schemas.microsoft.com/office/drawing/2014/main" id="{03DFFE79-C1C2-425B-9B7F-FC35728E5D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70346" y="1150749"/>
              <a:ext cx="914400" cy="914400"/>
            </a:xfrm>
            <a:prstGeom prst="rect">
              <a:avLst/>
            </a:prstGeom>
          </p:spPr>
        </p:pic>
      </p:grpSp>
    </p:spTree>
    <p:extLst>
      <p:ext uri="{BB962C8B-B14F-4D97-AF65-F5344CB8AC3E}">
        <p14:creationId xmlns:p14="http://schemas.microsoft.com/office/powerpoint/2010/main" val="25134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500"/>
                                        <p:tgtEl>
                                          <p:spTgt spid="1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1" grpId="0" animBg="1"/>
      <p:bldP spid="23" grpId="0" animBg="1"/>
      <p:bldP spid="29" grpId="0" animBg="1"/>
      <p:bldP spid="46" grpId="0" animBg="1"/>
      <p:bldP spid="19" grpId="0" build="p"/>
      <p:bldP spid="24" grpId="0"/>
      <p:bldP spid="25" grpId="0"/>
      <p:bldP spid="26" grpId="0"/>
      <p:bldP spid="47" grpId="0"/>
      <p:bldP spid="55" grpId="0" animBg="1"/>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E77A-59E4-4622-88EB-A6B69D8C5275}"/>
              </a:ext>
            </a:extLst>
          </p:cNvPr>
          <p:cNvSpPr>
            <a:spLocks noGrp="1"/>
          </p:cNvSpPr>
          <p:nvPr>
            <p:ph type="title"/>
          </p:nvPr>
        </p:nvSpPr>
        <p:spPr>
          <a:xfrm>
            <a:off x="807499" y="5669311"/>
            <a:ext cx="5884133" cy="548270"/>
          </a:xfrm>
        </p:spPr>
        <p:txBody>
          <a:bodyPr/>
          <a:lstStyle/>
          <a:p>
            <a:pPr algn="ctr"/>
            <a:r>
              <a:rPr lang="en-US" sz="2400" b="0" dirty="0">
                <a:solidFill>
                  <a:srgbClr val="2A638F"/>
                </a:solidFill>
              </a:rPr>
              <a:t>Traditional Performance Appraisal</a:t>
            </a:r>
          </a:p>
        </p:txBody>
      </p:sp>
      <p:pic>
        <p:nvPicPr>
          <p:cNvPr id="5" name="Picture 4">
            <a:extLst>
              <a:ext uri="{FF2B5EF4-FFF2-40B4-BE49-F238E27FC236}">
                <a16:creationId xmlns:a16="http://schemas.microsoft.com/office/drawing/2014/main" id="{F36B6759-3582-49CC-9404-76DC80552F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381" y="1305301"/>
            <a:ext cx="6508178" cy="3422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4">
            <a:extLst>
              <a:ext uri="{FF2B5EF4-FFF2-40B4-BE49-F238E27FC236}">
                <a16:creationId xmlns:a16="http://schemas.microsoft.com/office/drawing/2014/main" id="{15745DBD-BA55-4E53-B8EF-550FA6899454}"/>
              </a:ext>
            </a:extLst>
          </p:cNvPr>
          <p:cNvSpPr/>
          <p:nvPr/>
        </p:nvSpPr>
        <p:spPr bwMode="auto">
          <a:xfrm>
            <a:off x="1727197" y="3100762"/>
            <a:ext cx="4923634" cy="354214"/>
          </a:xfrm>
          <a:prstGeom prst="round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 name="Rounded Rectangle 15">
            <a:extLst>
              <a:ext uri="{FF2B5EF4-FFF2-40B4-BE49-F238E27FC236}">
                <a16:creationId xmlns:a16="http://schemas.microsoft.com/office/drawing/2014/main" id="{7F186744-5D97-4CCA-ADA2-E5AE3361D4AC}"/>
              </a:ext>
            </a:extLst>
          </p:cNvPr>
          <p:cNvSpPr/>
          <p:nvPr/>
        </p:nvSpPr>
        <p:spPr bwMode="auto">
          <a:xfrm>
            <a:off x="848301" y="3103311"/>
            <a:ext cx="847149" cy="354214"/>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 name="Rounded Rectangle 17">
            <a:extLst>
              <a:ext uri="{FF2B5EF4-FFF2-40B4-BE49-F238E27FC236}">
                <a16:creationId xmlns:a16="http://schemas.microsoft.com/office/drawing/2014/main" id="{35B44584-3FE8-4F40-8357-75A8F6B865E7}"/>
              </a:ext>
            </a:extLst>
          </p:cNvPr>
          <p:cNvSpPr/>
          <p:nvPr/>
        </p:nvSpPr>
        <p:spPr bwMode="auto">
          <a:xfrm>
            <a:off x="848301" y="3485731"/>
            <a:ext cx="5802530" cy="300098"/>
          </a:xfrm>
          <a:prstGeom prst="roundRect">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3" name="Picture 2">
            <a:extLst>
              <a:ext uri="{FF2B5EF4-FFF2-40B4-BE49-F238E27FC236}">
                <a16:creationId xmlns:a16="http://schemas.microsoft.com/office/drawing/2014/main" id="{E0A5B17D-AEA6-4C4E-AE50-67370F5F0DCF}"/>
              </a:ext>
            </a:extLst>
          </p:cNvPr>
          <p:cNvPicPr>
            <a:picLocks noChangeAspect="1"/>
          </p:cNvPicPr>
          <p:nvPr/>
        </p:nvPicPr>
        <p:blipFill>
          <a:blip r:embed="rId4">
            <a:clrChange>
              <a:clrFrom>
                <a:srgbClr val="F0F8FF"/>
              </a:clrFrom>
              <a:clrTo>
                <a:srgbClr val="F0F8FF">
                  <a:alpha val="0"/>
                </a:srgbClr>
              </a:clrTo>
            </a:clrChange>
          </a:blip>
          <a:stretch>
            <a:fillRect/>
          </a:stretch>
        </p:blipFill>
        <p:spPr>
          <a:xfrm>
            <a:off x="8154348" y="199109"/>
            <a:ext cx="2662441" cy="5415134"/>
          </a:xfrm>
          <a:prstGeom prst="rect">
            <a:avLst/>
          </a:prstGeom>
        </p:spPr>
      </p:pic>
      <p:sp>
        <p:nvSpPr>
          <p:cNvPr id="9" name="Title 1">
            <a:extLst>
              <a:ext uri="{FF2B5EF4-FFF2-40B4-BE49-F238E27FC236}">
                <a16:creationId xmlns:a16="http://schemas.microsoft.com/office/drawing/2014/main" id="{859728D3-8E69-492F-ACCD-A301DCA095CB}"/>
              </a:ext>
            </a:extLst>
          </p:cNvPr>
          <p:cNvSpPr txBox="1">
            <a:spLocks/>
          </p:cNvSpPr>
          <p:nvPr/>
        </p:nvSpPr>
        <p:spPr bwMode="black">
          <a:xfrm>
            <a:off x="8617753" y="5669311"/>
            <a:ext cx="1735630" cy="54827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lgn="l" rtl="0" eaLnBrk="1" fontAlgn="base" hangingPunct="1">
              <a:lnSpc>
                <a:spcPct val="90000"/>
              </a:lnSpc>
              <a:spcBef>
                <a:spcPct val="0"/>
              </a:spcBef>
              <a:spcAft>
                <a:spcPct val="0"/>
              </a:spcAft>
              <a:defRPr sz="2800" b="1"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a:lstStyle>
          <a:p>
            <a:pPr algn="ctr"/>
            <a:r>
              <a:rPr lang="en-US" sz="2400" b="0" kern="0" dirty="0">
                <a:solidFill>
                  <a:srgbClr val="2A638F"/>
                </a:solidFill>
              </a:rPr>
              <a:t>SnapEval</a:t>
            </a:r>
          </a:p>
        </p:txBody>
      </p:sp>
      <p:sp>
        <p:nvSpPr>
          <p:cNvPr id="10" name="Rounded Rectangle 15">
            <a:extLst>
              <a:ext uri="{FF2B5EF4-FFF2-40B4-BE49-F238E27FC236}">
                <a16:creationId xmlns:a16="http://schemas.microsoft.com/office/drawing/2014/main" id="{E1AC2EAB-3F70-4B8E-9C58-8AB96172DD30}"/>
              </a:ext>
            </a:extLst>
          </p:cNvPr>
          <p:cNvSpPr/>
          <p:nvPr/>
        </p:nvSpPr>
        <p:spPr bwMode="auto">
          <a:xfrm>
            <a:off x="8554173" y="2923654"/>
            <a:ext cx="1846585" cy="505345"/>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11" name="Rounded Rectangle 4">
            <a:extLst>
              <a:ext uri="{FF2B5EF4-FFF2-40B4-BE49-F238E27FC236}">
                <a16:creationId xmlns:a16="http://schemas.microsoft.com/office/drawing/2014/main" id="{54FEC9B0-3F4A-4C80-9F65-7BFDCE5526EE}"/>
              </a:ext>
            </a:extLst>
          </p:cNvPr>
          <p:cNvSpPr/>
          <p:nvPr/>
        </p:nvSpPr>
        <p:spPr bwMode="auto">
          <a:xfrm>
            <a:off x="8554173" y="3484066"/>
            <a:ext cx="1846585" cy="505345"/>
          </a:xfrm>
          <a:prstGeom prst="round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12" name="Rounded Rectangle 17">
            <a:extLst>
              <a:ext uri="{FF2B5EF4-FFF2-40B4-BE49-F238E27FC236}">
                <a16:creationId xmlns:a16="http://schemas.microsoft.com/office/drawing/2014/main" id="{A700FDD6-CFC7-44F6-9C62-18F5458C5005}"/>
              </a:ext>
            </a:extLst>
          </p:cNvPr>
          <p:cNvSpPr/>
          <p:nvPr/>
        </p:nvSpPr>
        <p:spPr bwMode="auto">
          <a:xfrm>
            <a:off x="8554173" y="4044478"/>
            <a:ext cx="1846586" cy="683326"/>
          </a:xfrm>
          <a:prstGeom prst="roundRect">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13" name="Title 1">
            <a:extLst>
              <a:ext uri="{FF2B5EF4-FFF2-40B4-BE49-F238E27FC236}">
                <a16:creationId xmlns:a16="http://schemas.microsoft.com/office/drawing/2014/main" id="{C200C572-1221-418D-BBAC-F021236D5719}"/>
              </a:ext>
            </a:extLst>
          </p:cNvPr>
          <p:cNvSpPr txBox="1">
            <a:spLocks/>
          </p:cNvSpPr>
          <p:nvPr/>
        </p:nvSpPr>
        <p:spPr bwMode="black">
          <a:xfrm>
            <a:off x="508000" y="246744"/>
            <a:ext cx="11176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lgn="l" rtl="0" eaLnBrk="1" fontAlgn="base" hangingPunct="1">
              <a:lnSpc>
                <a:spcPct val="90000"/>
              </a:lnSpc>
              <a:spcBef>
                <a:spcPct val="0"/>
              </a:spcBef>
              <a:spcAft>
                <a:spcPct val="0"/>
              </a:spcAft>
              <a:defRPr sz="2800" b="1"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a:lstStyle>
          <a:p>
            <a:r>
              <a:rPr lang="en-US" b="0" kern="0" dirty="0">
                <a:solidFill>
                  <a:srgbClr val="2A638F"/>
                </a:solidFill>
                <a:latin typeface="Rockwell" panose="02060603020205020403" pitchFamily="18" charset="0"/>
              </a:rPr>
              <a:t>Capturing Feedback (a ‘Snap’)</a:t>
            </a:r>
          </a:p>
        </p:txBody>
      </p:sp>
    </p:spTree>
    <p:extLst>
      <p:ext uri="{BB962C8B-B14F-4D97-AF65-F5344CB8AC3E}">
        <p14:creationId xmlns:p14="http://schemas.microsoft.com/office/powerpoint/2010/main" val="237683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AC3EBFE-B818-49AF-88AC-9AE00E64F1E4}"/>
              </a:ext>
            </a:extLst>
          </p:cNvPr>
          <p:cNvSpPr/>
          <p:nvPr/>
        </p:nvSpPr>
        <p:spPr bwMode="auto">
          <a:xfrm>
            <a:off x="1118933" y="3448721"/>
            <a:ext cx="4846320" cy="283464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4" name="Rectangle 33">
            <a:extLst>
              <a:ext uri="{FF2B5EF4-FFF2-40B4-BE49-F238E27FC236}">
                <a16:creationId xmlns:a16="http://schemas.microsoft.com/office/drawing/2014/main" id="{7F4FE45B-F553-4A38-97EF-FD02BDD580BE}"/>
              </a:ext>
            </a:extLst>
          </p:cNvPr>
          <p:cNvSpPr/>
          <p:nvPr/>
        </p:nvSpPr>
        <p:spPr bwMode="auto">
          <a:xfrm>
            <a:off x="6220282" y="3447593"/>
            <a:ext cx="4846320" cy="283464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2" name="Rectangle 31">
            <a:extLst>
              <a:ext uri="{FF2B5EF4-FFF2-40B4-BE49-F238E27FC236}">
                <a16:creationId xmlns:a16="http://schemas.microsoft.com/office/drawing/2014/main" id="{0A818D0D-1FC8-403D-ACA7-3C3E54710DC0}"/>
              </a:ext>
            </a:extLst>
          </p:cNvPr>
          <p:cNvSpPr/>
          <p:nvPr/>
        </p:nvSpPr>
        <p:spPr bwMode="auto">
          <a:xfrm>
            <a:off x="6219006" y="1079269"/>
            <a:ext cx="4846320" cy="228600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1" name="Rectangle 30">
            <a:extLst>
              <a:ext uri="{FF2B5EF4-FFF2-40B4-BE49-F238E27FC236}">
                <a16:creationId xmlns:a16="http://schemas.microsoft.com/office/drawing/2014/main" id="{40196058-52C6-45C1-905C-BF5D3BE43244}"/>
              </a:ext>
            </a:extLst>
          </p:cNvPr>
          <p:cNvSpPr/>
          <p:nvPr/>
        </p:nvSpPr>
        <p:spPr bwMode="auto">
          <a:xfrm>
            <a:off x="1125702" y="1084823"/>
            <a:ext cx="4846320" cy="228600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solidFill>
                <a:schemeClr val="bg1"/>
              </a:solidFill>
              <a:effectLst/>
              <a:latin typeface="+mn-lt"/>
            </a:endParaRP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14</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884"/>
            <a:ext cx="11176000" cy="838200"/>
          </a:xfrm>
        </p:spPr>
        <p:txBody>
          <a:bodyPr/>
          <a:lstStyle/>
          <a:p>
            <a:r>
              <a:rPr lang="en-US" sz="3200" b="0" dirty="0">
                <a:solidFill>
                  <a:srgbClr val="2A638F"/>
                </a:solidFill>
                <a:latin typeface="Rockwell" panose="02060603020205020403" pitchFamily="18" charset="0"/>
              </a:rPr>
              <a:t>Communicating feedback using Snaps</a:t>
            </a:r>
          </a:p>
        </p:txBody>
      </p:sp>
      <p:sp>
        <p:nvSpPr>
          <p:cNvPr id="19" name="Content Placeholder 2">
            <a:extLst>
              <a:ext uri="{FF2B5EF4-FFF2-40B4-BE49-F238E27FC236}">
                <a16:creationId xmlns:a16="http://schemas.microsoft.com/office/drawing/2014/main" id="{9F2578AF-0FD9-4BF4-8531-952786CBEE77}"/>
              </a:ext>
            </a:extLst>
          </p:cNvPr>
          <p:cNvSpPr>
            <a:spLocks noGrp="1"/>
          </p:cNvSpPr>
          <p:nvPr>
            <p:ph idx="1"/>
          </p:nvPr>
        </p:nvSpPr>
        <p:spPr>
          <a:xfrm>
            <a:off x="1118932" y="2092991"/>
            <a:ext cx="4846320" cy="1371600"/>
          </a:xfrm>
        </p:spPr>
        <p:txBody>
          <a:bodyPr>
            <a:normAutofit fontScale="70000" lnSpcReduction="20000"/>
          </a:bodyPr>
          <a:lstStyle/>
          <a:p>
            <a:pPr marL="0" indent="0" algn="ctr">
              <a:lnSpc>
                <a:spcPct val="110000"/>
              </a:lnSpc>
              <a:spcAft>
                <a:spcPts val="600"/>
              </a:spcAft>
              <a:buNone/>
            </a:pPr>
            <a:r>
              <a:rPr lang="en-US" sz="2300" b="1" dirty="0"/>
              <a:t>Instantly Create a Snap</a:t>
            </a:r>
            <a:endParaRPr lang="en-US" sz="2300" dirty="0"/>
          </a:p>
          <a:p>
            <a:pPr marL="0" indent="0" algn="ctr">
              <a:lnSpc>
                <a:spcPct val="110000"/>
              </a:lnSpc>
              <a:spcAft>
                <a:spcPts val="600"/>
              </a:spcAft>
              <a:buNone/>
            </a:pPr>
            <a:r>
              <a:rPr lang="en-US" sz="2000" i="1" dirty="0"/>
              <a:t>Capture feedback when thinking of </a:t>
            </a:r>
            <a:br>
              <a:rPr lang="en-US" sz="2000" i="1" dirty="0"/>
            </a:br>
            <a:r>
              <a:rPr lang="en-US" sz="2000" i="1" dirty="0"/>
              <a:t>or observing performance so it isn’t forgotten</a:t>
            </a:r>
          </a:p>
          <a:p>
            <a:pPr marL="0" indent="0" algn="ctr">
              <a:lnSpc>
                <a:spcPct val="110000"/>
              </a:lnSpc>
              <a:spcAft>
                <a:spcPts val="600"/>
              </a:spcAft>
              <a:buNone/>
            </a:pPr>
            <a:r>
              <a:rPr lang="en-US" sz="2000" dirty="0"/>
              <a:t>Use any computer, tablet or smartphone</a:t>
            </a:r>
          </a:p>
          <a:p>
            <a:pPr marL="0" indent="0" algn="ctr">
              <a:lnSpc>
                <a:spcPct val="110000"/>
              </a:lnSpc>
              <a:spcAft>
                <a:spcPts val="600"/>
              </a:spcAft>
              <a:buNone/>
            </a:pPr>
            <a:r>
              <a:rPr lang="en-US" sz="2000" dirty="0"/>
              <a:t>Voice-to-text support in mobile app. No typing required!</a:t>
            </a:r>
          </a:p>
        </p:txBody>
      </p:sp>
      <p:sp>
        <p:nvSpPr>
          <p:cNvPr id="24" name="Content Placeholder 2">
            <a:extLst>
              <a:ext uri="{FF2B5EF4-FFF2-40B4-BE49-F238E27FC236}">
                <a16:creationId xmlns:a16="http://schemas.microsoft.com/office/drawing/2014/main" id="{B1E16CE1-CF50-4330-8037-D5B0236CED6B}"/>
              </a:ext>
            </a:extLst>
          </p:cNvPr>
          <p:cNvSpPr txBox="1">
            <a:spLocks/>
          </p:cNvSpPr>
          <p:nvPr/>
        </p:nvSpPr>
        <p:spPr bwMode="auto">
          <a:xfrm>
            <a:off x="6226462" y="2087437"/>
            <a:ext cx="4846320" cy="13716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lvl="1" indent="0" algn="ctr">
              <a:spcAft>
                <a:spcPts val="600"/>
              </a:spcAft>
              <a:buNone/>
            </a:pPr>
            <a:r>
              <a:rPr lang="en-US" sz="1600" b="1" dirty="0"/>
              <a:t>Immediately share the Snap</a:t>
            </a:r>
          </a:p>
          <a:p>
            <a:pPr marL="0" lvl="1" indent="0" algn="ctr">
              <a:spcAft>
                <a:spcPts val="600"/>
              </a:spcAft>
              <a:buNone/>
            </a:pPr>
            <a:r>
              <a:rPr lang="en-US" sz="1400" i="1" dirty="0"/>
              <a:t>Perfect for ‘thank you’ or acknowledgement</a:t>
            </a:r>
          </a:p>
          <a:p>
            <a:pPr marL="0" lvl="1" indent="0" algn="ctr">
              <a:spcAft>
                <a:spcPts val="600"/>
              </a:spcAft>
              <a:buNone/>
            </a:pPr>
            <a:r>
              <a:rPr lang="en-US" sz="1400" dirty="0"/>
              <a:t>Recipient receives email, push notification</a:t>
            </a:r>
          </a:p>
          <a:p>
            <a:pPr marL="0" lvl="1" indent="0" algn="ctr">
              <a:spcAft>
                <a:spcPts val="600"/>
              </a:spcAft>
              <a:buNone/>
            </a:pPr>
            <a:r>
              <a:rPr lang="en-US" sz="1400" dirty="0"/>
              <a:t>Recipient can view Snap in web portal and mobile app</a:t>
            </a:r>
          </a:p>
        </p:txBody>
      </p:sp>
      <p:sp>
        <p:nvSpPr>
          <p:cNvPr id="25" name="Content Placeholder 2">
            <a:extLst>
              <a:ext uri="{FF2B5EF4-FFF2-40B4-BE49-F238E27FC236}">
                <a16:creationId xmlns:a16="http://schemas.microsoft.com/office/drawing/2014/main" id="{8D58D0BF-B3F7-440F-8EEC-0DB8E63E49C1}"/>
              </a:ext>
            </a:extLst>
          </p:cNvPr>
          <p:cNvSpPr txBox="1">
            <a:spLocks/>
          </p:cNvSpPr>
          <p:nvPr/>
        </p:nvSpPr>
        <p:spPr bwMode="auto">
          <a:xfrm>
            <a:off x="1113397" y="4278370"/>
            <a:ext cx="4846320" cy="210312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lvl="1" indent="0" algn="ctr">
              <a:spcAft>
                <a:spcPts val="600"/>
              </a:spcAft>
              <a:buNone/>
            </a:pPr>
            <a:r>
              <a:rPr lang="en-US" sz="1600" b="1" dirty="0"/>
              <a:t>Defer sharing the Snap</a:t>
            </a:r>
            <a:endParaRPr lang="en-US" sz="1600" dirty="0"/>
          </a:p>
          <a:p>
            <a:pPr marL="0" lvl="1" indent="0" algn="ctr">
              <a:spcAft>
                <a:spcPts val="600"/>
              </a:spcAft>
              <a:buNone/>
            </a:pPr>
            <a:r>
              <a:rPr lang="en-US" sz="1400" i="1" dirty="0"/>
              <a:t>Ideal for a developmental Snap</a:t>
            </a:r>
          </a:p>
          <a:p>
            <a:pPr marL="0" lvl="1" indent="0" algn="ctr">
              <a:spcAft>
                <a:spcPts val="600"/>
              </a:spcAft>
              <a:buNone/>
            </a:pPr>
            <a:r>
              <a:rPr lang="en-US" sz="1400" dirty="0"/>
              <a:t>No email or notification to recipient </a:t>
            </a:r>
          </a:p>
          <a:p>
            <a:pPr marL="0" lvl="1" indent="0" algn="ctr">
              <a:spcAft>
                <a:spcPts val="600"/>
              </a:spcAft>
              <a:buNone/>
            </a:pPr>
            <a:r>
              <a:rPr lang="en-US" sz="1400" dirty="0"/>
              <a:t>Recipient cannot view Snap in web portal or mobile app</a:t>
            </a:r>
          </a:p>
          <a:p>
            <a:pPr marL="0" lvl="1" indent="0" algn="ctr">
              <a:spcAft>
                <a:spcPts val="600"/>
              </a:spcAft>
              <a:buNone/>
            </a:pPr>
            <a:r>
              <a:rPr lang="en-US" sz="1400" dirty="0"/>
              <a:t>Snap Creator can edit Snap prior to sharing </a:t>
            </a:r>
            <a:br>
              <a:rPr lang="en-US" sz="1400" dirty="0"/>
            </a:br>
            <a:r>
              <a:rPr lang="en-US" sz="1400" dirty="0"/>
              <a:t>(e.g. after in-person discussion with recipient)</a:t>
            </a:r>
          </a:p>
          <a:p>
            <a:pPr marL="0" lvl="1" indent="0" algn="ctr">
              <a:spcAft>
                <a:spcPts val="600"/>
              </a:spcAft>
              <a:buNone/>
            </a:pPr>
            <a:r>
              <a:rPr lang="en-US" sz="1400" dirty="0"/>
              <a:t>Share after the discussion </a:t>
            </a:r>
            <a:br>
              <a:rPr lang="en-US" sz="1400" dirty="0"/>
            </a:br>
            <a:r>
              <a:rPr lang="en-US" sz="1400" dirty="0"/>
              <a:t>to document the developmental feedback</a:t>
            </a:r>
          </a:p>
        </p:txBody>
      </p:sp>
      <p:sp>
        <p:nvSpPr>
          <p:cNvPr id="26" name="Content Placeholder 2">
            <a:extLst>
              <a:ext uri="{FF2B5EF4-FFF2-40B4-BE49-F238E27FC236}">
                <a16:creationId xmlns:a16="http://schemas.microsoft.com/office/drawing/2014/main" id="{20ACBC57-DBB2-4340-823F-1B39031BA1F3}"/>
              </a:ext>
            </a:extLst>
          </p:cNvPr>
          <p:cNvSpPr txBox="1">
            <a:spLocks/>
          </p:cNvSpPr>
          <p:nvPr/>
        </p:nvSpPr>
        <p:spPr bwMode="auto">
          <a:xfrm>
            <a:off x="6232283" y="4402900"/>
            <a:ext cx="4846320" cy="18288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lvl="1" indent="0" algn="ctr">
              <a:spcAft>
                <a:spcPts val="600"/>
              </a:spcAft>
              <a:buNone/>
            </a:pPr>
            <a:r>
              <a:rPr lang="en-US" sz="1600" b="1" dirty="0"/>
              <a:t>Never share the Snap </a:t>
            </a:r>
          </a:p>
          <a:p>
            <a:pPr marL="0" lvl="1" indent="0" algn="ctr">
              <a:spcAft>
                <a:spcPts val="600"/>
              </a:spcAft>
              <a:buNone/>
            </a:pPr>
            <a:r>
              <a:rPr lang="en-US" sz="1400" i="1" dirty="0"/>
              <a:t>Useful for taking notes about an employee</a:t>
            </a:r>
          </a:p>
          <a:p>
            <a:pPr marL="0" lvl="1" indent="0" algn="ctr">
              <a:spcAft>
                <a:spcPts val="600"/>
              </a:spcAft>
              <a:buNone/>
            </a:pPr>
            <a:r>
              <a:rPr lang="en-US" sz="1400" dirty="0"/>
              <a:t>Unshared Snaps cannot be viewed by recipient, </a:t>
            </a:r>
            <a:br>
              <a:rPr lang="en-US" sz="1400" dirty="0"/>
            </a:br>
            <a:r>
              <a:rPr lang="en-US" sz="1400" dirty="0"/>
              <a:t>even if recipient is a Manager or Group Administrator</a:t>
            </a:r>
          </a:p>
          <a:p>
            <a:pPr marL="0" lvl="1" indent="0" algn="ctr">
              <a:spcAft>
                <a:spcPts val="600"/>
              </a:spcAft>
              <a:buNone/>
            </a:pPr>
            <a:r>
              <a:rPr lang="en-US" sz="1400" dirty="0"/>
              <a:t>Unshared Snaps can be viewed by </a:t>
            </a:r>
            <a:br>
              <a:rPr lang="en-US" sz="1400" dirty="0"/>
            </a:br>
            <a:r>
              <a:rPr lang="en-US" sz="1400" dirty="0"/>
              <a:t>Organization Administrators and </a:t>
            </a:r>
            <a:br>
              <a:rPr lang="en-US" sz="1400" dirty="0"/>
            </a:br>
            <a:r>
              <a:rPr lang="en-US" sz="1400" dirty="0"/>
              <a:t>non-recipient Group Administrators</a:t>
            </a:r>
          </a:p>
        </p:txBody>
      </p:sp>
      <p:grpSp>
        <p:nvGrpSpPr>
          <p:cNvPr id="2" name="Group 1">
            <a:extLst>
              <a:ext uri="{FF2B5EF4-FFF2-40B4-BE49-F238E27FC236}">
                <a16:creationId xmlns:a16="http://schemas.microsoft.com/office/drawing/2014/main" id="{56FBF46F-9FA0-4A1E-8060-33EBEB3F5FBB}"/>
              </a:ext>
            </a:extLst>
          </p:cNvPr>
          <p:cNvGrpSpPr/>
          <p:nvPr/>
        </p:nvGrpSpPr>
        <p:grpSpPr>
          <a:xfrm>
            <a:off x="2645634" y="3329268"/>
            <a:ext cx="2097757" cy="1120583"/>
            <a:chOff x="2485177" y="3370843"/>
            <a:chExt cx="2097757" cy="1120583"/>
          </a:xfrm>
        </p:grpSpPr>
        <p:sp>
          <p:nvSpPr>
            <p:cNvPr id="35" name="Rectangle 34">
              <a:extLst>
                <a:ext uri="{FF2B5EF4-FFF2-40B4-BE49-F238E27FC236}">
                  <a16:creationId xmlns:a16="http://schemas.microsoft.com/office/drawing/2014/main" id="{F54B3CA4-21F6-496C-A1B7-B64E3A6A0E3E}"/>
                </a:ext>
              </a:extLst>
            </p:cNvPr>
            <p:cNvSpPr/>
            <p:nvPr/>
          </p:nvSpPr>
          <p:spPr bwMode="auto">
            <a:xfrm>
              <a:off x="2543175" y="3560348"/>
              <a:ext cx="1905000" cy="75247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67" name="Group 66">
              <a:extLst>
                <a:ext uri="{FF2B5EF4-FFF2-40B4-BE49-F238E27FC236}">
                  <a16:creationId xmlns:a16="http://schemas.microsoft.com/office/drawing/2014/main" id="{010A527D-E4E2-47BA-9F04-BCD01838AF2C}"/>
                </a:ext>
              </a:extLst>
            </p:cNvPr>
            <p:cNvGrpSpPr/>
            <p:nvPr/>
          </p:nvGrpSpPr>
          <p:grpSpPr>
            <a:xfrm>
              <a:off x="2485177" y="3370843"/>
              <a:ext cx="2097757" cy="1120583"/>
              <a:chOff x="2226223" y="3342472"/>
              <a:chExt cx="2097757" cy="1120583"/>
            </a:xfrm>
          </p:grpSpPr>
          <p:grpSp>
            <p:nvGrpSpPr>
              <p:cNvPr id="55" name="Group 54">
                <a:extLst>
                  <a:ext uri="{FF2B5EF4-FFF2-40B4-BE49-F238E27FC236}">
                    <a16:creationId xmlns:a16="http://schemas.microsoft.com/office/drawing/2014/main" id="{49A69A08-0EBD-47F8-BBAB-8A34B5092E7C}"/>
                  </a:ext>
                </a:extLst>
              </p:cNvPr>
              <p:cNvGrpSpPr/>
              <p:nvPr/>
            </p:nvGrpSpPr>
            <p:grpSpPr>
              <a:xfrm>
                <a:off x="2226223" y="3448839"/>
                <a:ext cx="1008715" cy="914400"/>
                <a:chOff x="2226223" y="3448839"/>
                <a:chExt cx="1008715" cy="914400"/>
              </a:xfrm>
            </p:grpSpPr>
            <p:pic>
              <p:nvPicPr>
                <p:cNvPr id="50" name="Graphic 49" descr="Back RTL">
                  <a:extLst>
                    <a:ext uri="{FF2B5EF4-FFF2-40B4-BE49-F238E27FC236}">
                      <a16:creationId xmlns:a16="http://schemas.microsoft.com/office/drawing/2014/main" id="{E5CFA868-00F7-4397-B288-AC4663BC7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7575" y="3453658"/>
                  <a:ext cx="477363" cy="477363"/>
                </a:xfrm>
                <a:prstGeom prst="rect">
                  <a:avLst/>
                </a:prstGeom>
              </p:spPr>
            </p:pic>
            <p:pic>
              <p:nvPicPr>
                <p:cNvPr id="54" name="Graphic 53" descr="Clock">
                  <a:extLst>
                    <a:ext uri="{FF2B5EF4-FFF2-40B4-BE49-F238E27FC236}">
                      <a16:creationId xmlns:a16="http://schemas.microsoft.com/office/drawing/2014/main" id="{E99D5B40-F73B-4D03-95F7-13D45B61BB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6223" y="3448839"/>
                  <a:ext cx="914400" cy="914400"/>
                </a:xfrm>
                <a:prstGeom prst="rect">
                  <a:avLst/>
                </a:prstGeom>
              </p:spPr>
            </p:pic>
          </p:grpSp>
          <p:grpSp>
            <p:nvGrpSpPr>
              <p:cNvPr id="63" name="Group 62">
                <a:extLst>
                  <a:ext uri="{FF2B5EF4-FFF2-40B4-BE49-F238E27FC236}">
                    <a16:creationId xmlns:a16="http://schemas.microsoft.com/office/drawing/2014/main" id="{2FDCE1B6-40A2-438E-B5B4-C47D7789A181}"/>
                  </a:ext>
                </a:extLst>
              </p:cNvPr>
              <p:cNvGrpSpPr/>
              <p:nvPr/>
            </p:nvGrpSpPr>
            <p:grpSpPr>
              <a:xfrm>
                <a:off x="3203397" y="3342472"/>
                <a:ext cx="1120583" cy="1120583"/>
                <a:chOff x="5619186" y="4048730"/>
                <a:chExt cx="1120583" cy="1120583"/>
              </a:xfrm>
            </p:grpSpPr>
            <p:pic>
              <p:nvPicPr>
                <p:cNvPr id="57" name="Graphic 56" descr="Single gear">
                  <a:extLst>
                    <a:ext uri="{FF2B5EF4-FFF2-40B4-BE49-F238E27FC236}">
                      <a16:creationId xmlns:a16="http://schemas.microsoft.com/office/drawing/2014/main" id="{029F8AEA-1CCB-4D4B-857F-CD288BC3F9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16755" y="4312958"/>
                  <a:ext cx="563548" cy="563548"/>
                </a:xfrm>
                <a:prstGeom prst="rect">
                  <a:avLst/>
                </a:prstGeom>
              </p:spPr>
            </p:pic>
            <p:pic>
              <p:nvPicPr>
                <p:cNvPr id="62" name="Graphic 61" descr="Arrow circle">
                  <a:extLst>
                    <a:ext uri="{FF2B5EF4-FFF2-40B4-BE49-F238E27FC236}">
                      <a16:creationId xmlns:a16="http://schemas.microsoft.com/office/drawing/2014/main" id="{6C31A0E3-0D92-496E-851A-DC077A1564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9186" y="4048730"/>
                  <a:ext cx="1120583" cy="1120583"/>
                </a:xfrm>
                <a:prstGeom prst="rect">
                  <a:avLst/>
                </a:prstGeom>
              </p:spPr>
            </p:pic>
          </p:grpSp>
        </p:grpSp>
      </p:grpSp>
      <p:grpSp>
        <p:nvGrpSpPr>
          <p:cNvPr id="3" name="Group 2">
            <a:extLst>
              <a:ext uri="{FF2B5EF4-FFF2-40B4-BE49-F238E27FC236}">
                <a16:creationId xmlns:a16="http://schemas.microsoft.com/office/drawing/2014/main" id="{676A1AF9-E7CD-41F9-8599-46D80B6E0E05}"/>
              </a:ext>
            </a:extLst>
          </p:cNvPr>
          <p:cNvGrpSpPr/>
          <p:nvPr/>
        </p:nvGrpSpPr>
        <p:grpSpPr>
          <a:xfrm>
            <a:off x="7709262" y="3459240"/>
            <a:ext cx="1880719" cy="914400"/>
            <a:chOff x="7915162" y="3524258"/>
            <a:chExt cx="1880719" cy="914400"/>
          </a:xfrm>
        </p:grpSpPr>
        <p:sp>
          <p:nvSpPr>
            <p:cNvPr id="37" name="Rectangle 36">
              <a:extLst>
                <a:ext uri="{FF2B5EF4-FFF2-40B4-BE49-F238E27FC236}">
                  <a16:creationId xmlns:a16="http://schemas.microsoft.com/office/drawing/2014/main" id="{6EFA9092-2153-4F97-B24D-24B6ABD33134}"/>
                </a:ext>
              </a:extLst>
            </p:cNvPr>
            <p:cNvSpPr/>
            <p:nvPr/>
          </p:nvSpPr>
          <p:spPr bwMode="auto">
            <a:xfrm>
              <a:off x="7941121" y="3560348"/>
              <a:ext cx="1765701" cy="83126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66" name="Group 65">
              <a:extLst>
                <a:ext uri="{FF2B5EF4-FFF2-40B4-BE49-F238E27FC236}">
                  <a16:creationId xmlns:a16="http://schemas.microsoft.com/office/drawing/2014/main" id="{1FC309D8-0AA2-4EBB-BBDF-970142F54CDA}"/>
                </a:ext>
              </a:extLst>
            </p:cNvPr>
            <p:cNvGrpSpPr/>
            <p:nvPr/>
          </p:nvGrpSpPr>
          <p:grpSpPr>
            <a:xfrm>
              <a:off x="7915162" y="3524258"/>
              <a:ext cx="1880719" cy="914400"/>
              <a:chOff x="8313145" y="3357161"/>
              <a:chExt cx="1880719" cy="914400"/>
            </a:xfrm>
          </p:grpSpPr>
          <p:grpSp>
            <p:nvGrpSpPr>
              <p:cNvPr id="46" name="Group 45">
                <a:extLst>
                  <a:ext uri="{FF2B5EF4-FFF2-40B4-BE49-F238E27FC236}">
                    <a16:creationId xmlns:a16="http://schemas.microsoft.com/office/drawing/2014/main" id="{7392E014-B199-4015-918A-AED4A60A64C2}"/>
                  </a:ext>
                </a:extLst>
              </p:cNvPr>
              <p:cNvGrpSpPr/>
              <p:nvPr/>
            </p:nvGrpSpPr>
            <p:grpSpPr>
              <a:xfrm>
                <a:off x="8313145" y="3357161"/>
                <a:ext cx="914400" cy="914400"/>
                <a:chOff x="5638800" y="3295650"/>
                <a:chExt cx="914400" cy="914400"/>
              </a:xfrm>
            </p:grpSpPr>
            <p:pic>
              <p:nvPicPr>
                <p:cNvPr id="12" name="Graphic 11" descr="Back RTL">
                  <a:extLst>
                    <a:ext uri="{FF2B5EF4-FFF2-40B4-BE49-F238E27FC236}">
                      <a16:creationId xmlns:a16="http://schemas.microsoft.com/office/drawing/2014/main" id="{94CB802D-05F5-42BA-A26B-836A6A3927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0367" y="3526256"/>
                  <a:ext cx="453188" cy="453188"/>
                </a:xfrm>
                <a:prstGeom prst="rect">
                  <a:avLst/>
                </a:prstGeom>
              </p:spPr>
            </p:pic>
            <p:pic>
              <p:nvPicPr>
                <p:cNvPr id="15" name="Graphic 14" descr="No sign">
                  <a:extLst>
                    <a:ext uri="{FF2B5EF4-FFF2-40B4-BE49-F238E27FC236}">
                      <a16:creationId xmlns:a16="http://schemas.microsoft.com/office/drawing/2014/main" id="{F9D2D3F6-953A-49A9-875D-38A319C873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8800" y="3295650"/>
                  <a:ext cx="914400" cy="914400"/>
                </a:xfrm>
                <a:prstGeom prst="rect">
                  <a:avLst/>
                </a:prstGeom>
              </p:spPr>
            </p:pic>
            <p:cxnSp>
              <p:nvCxnSpPr>
                <p:cNvPr id="17" name="Straight Connector 16">
                  <a:extLst>
                    <a:ext uri="{FF2B5EF4-FFF2-40B4-BE49-F238E27FC236}">
                      <a16:creationId xmlns:a16="http://schemas.microsoft.com/office/drawing/2014/main" id="{578FECD5-E67D-4BE2-AE95-1CDEB66188F4}"/>
                    </a:ext>
                  </a:extLst>
                </p:cNvPr>
                <p:cNvCxnSpPr>
                  <a:cxnSpLocks/>
                </p:cNvCxnSpPr>
                <p:nvPr/>
              </p:nvCxnSpPr>
              <p:spPr bwMode="auto">
                <a:xfrm>
                  <a:off x="6059091" y="3619500"/>
                  <a:ext cx="223837" cy="225028"/>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BE2D28F1-FC95-4C67-8494-3D97682AEDDF}"/>
                    </a:ext>
                  </a:extLst>
                </p:cNvPr>
                <p:cNvCxnSpPr>
                  <a:cxnSpLocks/>
                </p:cNvCxnSpPr>
                <p:nvPr/>
              </p:nvCxnSpPr>
              <p:spPr bwMode="auto">
                <a:xfrm>
                  <a:off x="5922286" y="3671897"/>
                  <a:ext cx="232055" cy="233353"/>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pic>
            <p:nvPicPr>
              <p:cNvPr id="48" name="Graphic 47" descr="Document">
                <a:extLst>
                  <a:ext uri="{FF2B5EF4-FFF2-40B4-BE49-F238E27FC236}">
                    <a16:creationId xmlns:a16="http://schemas.microsoft.com/office/drawing/2014/main" id="{78C0B1C9-6D73-415B-B129-F41BA51E0F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79464" y="3357161"/>
                <a:ext cx="914400" cy="914400"/>
              </a:xfrm>
              <a:prstGeom prst="rect">
                <a:avLst/>
              </a:prstGeom>
            </p:spPr>
          </p:pic>
        </p:grpSp>
      </p:grpSp>
      <p:grpSp>
        <p:nvGrpSpPr>
          <p:cNvPr id="9" name="Group 8">
            <a:extLst>
              <a:ext uri="{FF2B5EF4-FFF2-40B4-BE49-F238E27FC236}">
                <a16:creationId xmlns:a16="http://schemas.microsoft.com/office/drawing/2014/main" id="{527321D7-3219-4C8B-94CF-99F984CDABD4}"/>
              </a:ext>
            </a:extLst>
          </p:cNvPr>
          <p:cNvGrpSpPr/>
          <p:nvPr/>
        </p:nvGrpSpPr>
        <p:grpSpPr>
          <a:xfrm>
            <a:off x="2670322" y="1150364"/>
            <a:ext cx="2044815" cy="924038"/>
            <a:chOff x="2471484" y="1150626"/>
            <a:chExt cx="2044815" cy="924038"/>
          </a:xfrm>
        </p:grpSpPr>
        <p:sp>
          <p:nvSpPr>
            <p:cNvPr id="38" name="Rectangle 37">
              <a:extLst>
                <a:ext uri="{FF2B5EF4-FFF2-40B4-BE49-F238E27FC236}">
                  <a16:creationId xmlns:a16="http://schemas.microsoft.com/office/drawing/2014/main" id="{4F1936F3-9233-4EF4-9FB1-919C6D4ED2E8}"/>
                </a:ext>
              </a:extLst>
            </p:cNvPr>
            <p:cNvSpPr/>
            <p:nvPr/>
          </p:nvSpPr>
          <p:spPr bwMode="auto">
            <a:xfrm>
              <a:off x="2543175" y="1159807"/>
              <a:ext cx="1905000" cy="91485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64" name="Group 63">
              <a:extLst>
                <a:ext uri="{FF2B5EF4-FFF2-40B4-BE49-F238E27FC236}">
                  <a16:creationId xmlns:a16="http://schemas.microsoft.com/office/drawing/2014/main" id="{D4875410-2EBB-4756-B2FB-7E35CCCFDCA5}"/>
                </a:ext>
              </a:extLst>
            </p:cNvPr>
            <p:cNvGrpSpPr/>
            <p:nvPr/>
          </p:nvGrpSpPr>
          <p:grpSpPr>
            <a:xfrm>
              <a:off x="2471484" y="1150626"/>
              <a:ext cx="2044815" cy="919220"/>
              <a:chOff x="1843175" y="1150749"/>
              <a:chExt cx="2044815" cy="919220"/>
            </a:xfrm>
          </p:grpSpPr>
          <p:grpSp>
            <p:nvGrpSpPr>
              <p:cNvPr id="43" name="Group 42">
                <a:extLst>
                  <a:ext uri="{FF2B5EF4-FFF2-40B4-BE49-F238E27FC236}">
                    <a16:creationId xmlns:a16="http://schemas.microsoft.com/office/drawing/2014/main" id="{CCD08DF9-392A-41F9-8076-0ACFF370F940}"/>
                  </a:ext>
                </a:extLst>
              </p:cNvPr>
              <p:cNvGrpSpPr/>
              <p:nvPr/>
            </p:nvGrpSpPr>
            <p:grpSpPr>
              <a:xfrm>
                <a:off x="2973590" y="1155569"/>
                <a:ext cx="914400" cy="914400"/>
                <a:chOff x="5638800" y="2971800"/>
                <a:chExt cx="914400" cy="914400"/>
              </a:xfrm>
            </p:grpSpPr>
            <p:pic>
              <p:nvPicPr>
                <p:cNvPr id="40" name="Graphic 39" descr="Smart Phone">
                  <a:extLst>
                    <a:ext uri="{FF2B5EF4-FFF2-40B4-BE49-F238E27FC236}">
                      <a16:creationId xmlns:a16="http://schemas.microsoft.com/office/drawing/2014/main" id="{43C52278-6F79-445E-8308-C04AC5CFEBF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38800" y="2971800"/>
                  <a:ext cx="914400" cy="914400"/>
                </a:xfrm>
                <a:prstGeom prst="rect">
                  <a:avLst/>
                </a:prstGeom>
              </p:spPr>
            </p:pic>
            <p:pic>
              <p:nvPicPr>
                <p:cNvPr id="42" name="Graphic 41" descr="Checklist">
                  <a:extLst>
                    <a:ext uri="{FF2B5EF4-FFF2-40B4-BE49-F238E27FC236}">
                      <a16:creationId xmlns:a16="http://schemas.microsoft.com/office/drawing/2014/main" id="{EE3F0F0B-8F22-4A53-B5AD-5A5F1DB2643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58097" y="3093167"/>
                  <a:ext cx="671666" cy="671666"/>
                </a:xfrm>
                <a:prstGeom prst="rect">
                  <a:avLst/>
                </a:prstGeom>
              </p:spPr>
            </p:pic>
          </p:grpSp>
          <p:pic>
            <p:nvPicPr>
              <p:cNvPr id="6" name="Graphic 5" descr="Head with gears">
                <a:extLst>
                  <a:ext uri="{FF2B5EF4-FFF2-40B4-BE49-F238E27FC236}">
                    <a16:creationId xmlns:a16="http://schemas.microsoft.com/office/drawing/2014/main" id="{D5B45600-89F7-4C32-B3EA-EBFEE66949F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843175" y="1150749"/>
                <a:ext cx="914400" cy="914400"/>
              </a:xfrm>
              <a:prstGeom prst="rect">
                <a:avLst/>
              </a:prstGeom>
            </p:spPr>
          </p:pic>
          <p:pic>
            <p:nvPicPr>
              <p:cNvPr id="8" name="Graphic 7" descr="Voice">
                <a:extLst>
                  <a:ext uri="{FF2B5EF4-FFF2-40B4-BE49-F238E27FC236}">
                    <a16:creationId xmlns:a16="http://schemas.microsoft.com/office/drawing/2014/main" id="{3FF1235B-FA7E-4897-8588-917FD81FF29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683423" y="1559777"/>
                <a:ext cx="404813" cy="404813"/>
              </a:xfrm>
              <a:prstGeom prst="rect">
                <a:avLst/>
              </a:prstGeom>
            </p:spPr>
          </p:pic>
        </p:grpSp>
      </p:grpSp>
      <p:grpSp>
        <p:nvGrpSpPr>
          <p:cNvPr id="7" name="Group 6">
            <a:extLst>
              <a:ext uri="{FF2B5EF4-FFF2-40B4-BE49-F238E27FC236}">
                <a16:creationId xmlns:a16="http://schemas.microsoft.com/office/drawing/2014/main" id="{990500AA-A13C-4DCC-8F26-6FA8191BB533}"/>
              </a:ext>
            </a:extLst>
          </p:cNvPr>
          <p:cNvGrpSpPr/>
          <p:nvPr/>
        </p:nvGrpSpPr>
        <p:grpSpPr>
          <a:xfrm>
            <a:off x="7727765" y="1142110"/>
            <a:ext cx="1828801" cy="929439"/>
            <a:chOff x="7950328" y="1159807"/>
            <a:chExt cx="1828801" cy="929439"/>
          </a:xfrm>
        </p:grpSpPr>
        <p:sp>
          <p:nvSpPr>
            <p:cNvPr id="39" name="Rectangle 38">
              <a:extLst>
                <a:ext uri="{FF2B5EF4-FFF2-40B4-BE49-F238E27FC236}">
                  <a16:creationId xmlns:a16="http://schemas.microsoft.com/office/drawing/2014/main" id="{639145A9-938D-478B-BDC8-FEA64318D8E3}"/>
                </a:ext>
              </a:extLst>
            </p:cNvPr>
            <p:cNvSpPr/>
            <p:nvPr/>
          </p:nvSpPr>
          <p:spPr bwMode="auto">
            <a:xfrm>
              <a:off x="7950328" y="1159807"/>
              <a:ext cx="1828801" cy="91439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65" name="Group 64">
              <a:extLst>
                <a:ext uri="{FF2B5EF4-FFF2-40B4-BE49-F238E27FC236}">
                  <a16:creationId xmlns:a16="http://schemas.microsoft.com/office/drawing/2014/main" id="{84ADB970-8AF4-4CC7-815C-F9015E35A08B}"/>
                </a:ext>
              </a:extLst>
            </p:cNvPr>
            <p:cNvGrpSpPr/>
            <p:nvPr/>
          </p:nvGrpSpPr>
          <p:grpSpPr>
            <a:xfrm>
              <a:off x="7950329" y="1174845"/>
              <a:ext cx="1828800" cy="914401"/>
              <a:chOff x="8313145" y="1150748"/>
              <a:chExt cx="1828800" cy="914401"/>
            </a:xfrm>
          </p:grpSpPr>
          <p:pic>
            <p:nvPicPr>
              <p:cNvPr id="10" name="Graphic 9" descr="Thumbs up sign">
                <a:extLst>
                  <a:ext uri="{FF2B5EF4-FFF2-40B4-BE49-F238E27FC236}">
                    <a16:creationId xmlns:a16="http://schemas.microsoft.com/office/drawing/2014/main" id="{F0902C52-0567-4777-9512-8AFF1746534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227545" y="1150749"/>
                <a:ext cx="914400" cy="914400"/>
              </a:xfrm>
              <a:prstGeom prst="rect">
                <a:avLst/>
              </a:prstGeom>
            </p:spPr>
          </p:pic>
          <p:pic>
            <p:nvPicPr>
              <p:cNvPr id="52" name="Graphic 51" descr="Share">
                <a:extLst>
                  <a:ext uri="{FF2B5EF4-FFF2-40B4-BE49-F238E27FC236}">
                    <a16:creationId xmlns:a16="http://schemas.microsoft.com/office/drawing/2014/main" id="{7A1BA012-3782-4AA4-80E7-493E2EED01D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313145" y="1150748"/>
                <a:ext cx="914400" cy="914400"/>
              </a:xfrm>
              <a:prstGeom prst="rect">
                <a:avLst/>
              </a:prstGeom>
            </p:spPr>
          </p:pic>
        </p:grpSp>
      </p:grpSp>
    </p:spTree>
    <p:extLst>
      <p:ext uri="{BB962C8B-B14F-4D97-AF65-F5344CB8AC3E}">
        <p14:creationId xmlns:p14="http://schemas.microsoft.com/office/powerpoint/2010/main" val="15981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2" grpId="0" animBg="1"/>
      <p:bldP spid="31" grpId="0" animBg="1"/>
      <p:bldP spid="19" grpId="0" uiExpand="1" build="p"/>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A560BB-CF3E-400D-BB0A-03FE6BCE2540}"/>
              </a:ext>
            </a:extLst>
          </p:cNvPr>
          <p:cNvSpPr/>
          <p:nvPr/>
        </p:nvSpPr>
        <p:spPr bwMode="auto">
          <a:xfrm>
            <a:off x="6358993" y="1974114"/>
            <a:ext cx="3386126" cy="2566740"/>
          </a:xfrm>
          <a:prstGeom prst="rect">
            <a:avLst/>
          </a:prstGeom>
          <a:solidFill>
            <a:srgbClr val="002060">
              <a:alpha val="10000"/>
            </a:srgbClr>
          </a:solidFill>
          <a:ln w="12700" cap="flat" cmpd="sng" algn="ctr">
            <a:solidFill>
              <a:srgbClr val="002060"/>
            </a:solidFill>
            <a:prstDash val="sysDot"/>
            <a:round/>
            <a:headEnd type="none" w="med" len="med"/>
            <a:tailEnd type="none" w="med" len="med"/>
          </a:ln>
          <a:effectLst/>
        </p:spPr>
        <p:txBody>
          <a:bodyPr vert="horz" wrap="square" lIns="0" tIns="45720" rIns="0" bIns="45720" numCol="1" rtlCol="0" anchor="t" anchorCtr="1" compatLnSpc="1">
            <a:prstTxWarp prst="textNoShape">
              <a:avLst/>
            </a:prstTxWarp>
          </a:bodyPr>
          <a:lstStyle/>
          <a:p>
            <a:pPr>
              <a:lnSpc>
                <a:spcPct val="90000"/>
              </a:lnSpc>
            </a:pPr>
            <a:r>
              <a:rPr lang="en-US" sz="1400" dirty="0">
                <a:solidFill>
                  <a:srgbClr val="002060"/>
                </a:solidFill>
                <a:latin typeface="+mn-lt"/>
              </a:rPr>
              <a:t>SnapEval Administrator</a:t>
            </a:r>
          </a:p>
          <a:p>
            <a:pPr>
              <a:lnSpc>
                <a:spcPct val="90000"/>
              </a:lnSpc>
            </a:pPr>
            <a:r>
              <a:rPr lang="en-US" sz="1400" dirty="0">
                <a:solidFill>
                  <a:srgbClr val="002060"/>
                </a:solidFill>
                <a:latin typeface="+mn-lt"/>
              </a:rPr>
              <a:t>(HR Professional)</a:t>
            </a:r>
            <a:endParaRPr lang="en-US" sz="3200" dirty="0">
              <a:solidFill>
                <a:srgbClr val="002060"/>
              </a:solidFill>
              <a:latin typeface="+mn-lt"/>
            </a:endParaRPr>
          </a:p>
        </p:txBody>
      </p:sp>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Performance Management</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15</a:t>
            </a:fld>
            <a:endParaRPr lang="en-US" dirty="0"/>
          </a:p>
        </p:txBody>
      </p:sp>
      <p:sp>
        <p:nvSpPr>
          <p:cNvPr id="12" name="Rectangle 11">
            <a:extLst>
              <a:ext uri="{FF2B5EF4-FFF2-40B4-BE49-F238E27FC236}">
                <a16:creationId xmlns:a16="http://schemas.microsoft.com/office/drawing/2014/main" id="{CD866EE9-AE59-4E24-9D49-6706D675966E}"/>
              </a:ext>
            </a:extLst>
          </p:cNvPr>
          <p:cNvSpPr/>
          <p:nvPr/>
        </p:nvSpPr>
        <p:spPr bwMode="auto">
          <a:xfrm>
            <a:off x="3735526" y="1972468"/>
            <a:ext cx="2625660" cy="2566737"/>
          </a:xfrm>
          <a:prstGeom prst="rect">
            <a:avLst/>
          </a:prstGeom>
          <a:solidFill>
            <a:srgbClr val="EE2722">
              <a:alpha val="10000"/>
            </a:srgbClr>
          </a:solidFill>
          <a:ln w="9525"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nSpc>
                <a:spcPct val="90000"/>
              </a:lnSpc>
            </a:pPr>
            <a:r>
              <a:rPr lang="en-US" sz="1400" dirty="0">
                <a:solidFill>
                  <a:srgbClr val="C00000"/>
                </a:solidFill>
                <a:latin typeface="+mn-lt"/>
              </a:rPr>
              <a:t>Feedback Creator</a:t>
            </a:r>
            <a:br>
              <a:rPr lang="en-US" sz="1400" dirty="0">
                <a:solidFill>
                  <a:srgbClr val="C00000"/>
                </a:solidFill>
                <a:latin typeface="+mn-lt"/>
              </a:rPr>
            </a:br>
            <a:r>
              <a:rPr lang="en-US" sz="1400" dirty="0">
                <a:solidFill>
                  <a:srgbClr val="C00000"/>
                </a:solidFill>
                <a:latin typeface="+mn-lt"/>
              </a:rPr>
              <a:t>(Manager)</a:t>
            </a:r>
            <a:endParaRPr lang="en-US" sz="3200" dirty="0">
              <a:solidFill>
                <a:srgbClr val="C00000"/>
              </a:solidFill>
              <a:latin typeface="+mn-lt"/>
            </a:endParaRPr>
          </a:p>
        </p:txBody>
      </p:sp>
      <p:sp>
        <p:nvSpPr>
          <p:cNvPr id="24" name="Rectangle 23">
            <a:extLst>
              <a:ext uri="{FF2B5EF4-FFF2-40B4-BE49-F238E27FC236}">
                <a16:creationId xmlns:a16="http://schemas.microsoft.com/office/drawing/2014/main" id="{1401E180-92F7-4242-92E6-54D80D089654}"/>
              </a:ext>
            </a:extLst>
          </p:cNvPr>
          <p:cNvSpPr/>
          <p:nvPr/>
        </p:nvSpPr>
        <p:spPr bwMode="auto">
          <a:xfrm>
            <a:off x="9747929" y="1970445"/>
            <a:ext cx="1900935" cy="2570413"/>
          </a:xfrm>
          <a:prstGeom prst="rect">
            <a:avLst/>
          </a:prstGeom>
          <a:solidFill>
            <a:srgbClr val="E0991A">
              <a:alpha val="10000"/>
            </a:srgbClr>
          </a:solid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nSpc>
                <a:spcPct val="90000"/>
              </a:lnSpc>
            </a:pPr>
            <a:r>
              <a:rPr lang="en-US" sz="1400" dirty="0">
                <a:solidFill>
                  <a:schemeClr val="accent3"/>
                </a:solidFill>
                <a:latin typeface="+mn-lt"/>
              </a:rPr>
              <a:t>Feedback Recipient</a:t>
            </a:r>
            <a:br>
              <a:rPr lang="en-US" sz="1400" dirty="0">
                <a:solidFill>
                  <a:schemeClr val="accent3"/>
                </a:solidFill>
                <a:latin typeface="+mn-lt"/>
              </a:rPr>
            </a:br>
            <a:r>
              <a:rPr lang="en-US" sz="1400" dirty="0">
                <a:solidFill>
                  <a:schemeClr val="accent3"/>
                </a:solidFill>
                <a:latin typeface="+mn-lt"/>
              </a:rPr>
              <a:t>(Employee)</a:t>
            </a:r>
          </a:p>
        </p:txBody>
      </p:sp>
      <p:graphicFrame>
        <p:nvGraphicFramePr>
          <p:cNvPr id="27" name="Content Placeholder 4">
            <a:extLst>
              <a:ext uri="{FF2B5EF4-FFF2-40B4-BE49-F238E27FC236}">
                <a16:creationId xmlns:a16="http://schemas.microsoft.com/office/drawing/2014/main" id="{04BDC468-2170-4F97-8BFE-7FB8A91E2E82}"/>
              </a:ext>
            </a:extLst>
          </p:cNvPr>
          <p:cNvGraphicFramePr>
            <a:graphicFrameLocks noGrp="1"/>
          </p:cNvGraphicFramePr>
          <p:nvPr>
            <p:ph idx="1"/>
          </p:nvPr>
        </p:nvGraphicFramePr>
        <p:xfrm>
          <a:off x="595883" y="1965734"/>
          <a:ext cx="2850139" cy="3371803"/>
        </p:xfrm>
        <a:graphic>
          <a:graphicData uri="http://schemas.openxmlformats.org/drawingml/2006/table">
            <a:tbl>
              <a:tblPr firstRow="1" bandRow="1">
                <a:tableStyleId>{3B4B98B0-60AC-42C2-AFA5-B58CD77FA1E5}</a:tableStyleId>
              </a:tblPr>
              <a:tblGrid>
                <a:gridCol w="1139288">
                  <a:extLst>
                    <a:ext uri="{9D8B030D-6E8A-4147-A177-3AD203B41FA5}">
                      <a16:colId xmlns:a16="http://schemas.microsoft.com/office/drawing/2014/main" val="458656831"/>
                    </a:ext>
                  </a:extLst>
                </a:gridCol>
                <a:gridCol w="1710851">
                  <a:extLst>
                    <a:ext uri="{9D8B030D-6E8A-4147-A177-3AD203B41FA5}">
                      <a16:colId xmlns:a16="http://schemas.microsoft.com/office/drawing/2014/main" val="716263029"/>
                    </a:ext>
                  </a:extLst>
                </a:gridCol>
              </a:tblGrid>
              <a:tr h="252968">
                <a:tc>
                  <a:txBody>
                    <a:bodyPr/>
                    <a:lstStyle/>
                    <a:p>
                      <a:pPr algn="ctr"/>
                      <a:r>
                        <a:rPr lang="en-US" dirty="0">
                          <a:solidFill>
                            <a:srgbClr val="2A638F"/>
                          </a:solidFill>
                          <a:latin typeface="+mn-lt"/>
                          <a:cs typeface="Arial" panose="020B0604020202020204" pitchFamily="34" charset="0"/>
                        </a:rPr>
                        <a:t>Feature</a:t>
                      </a:r>
                    </a:p>
                  </a:txBody>
                  <a:tcPr/>
                </a:tc>
                <a:tc>
                  <a:txBody>
                    <a:bodyPr/>
                    <a:lstStyle/>
                    <a:p>
                      <a:pPr algn="ctr"/>
                      <a:r>
                        <a:rPr lang="en-US" dirty="0">
                          <a:solidFill>
                            <a:srgbClr val="2A638F"/>
                          </a:solidFill>
                          <a:latin typeface="+mn-lt"/>
                          <a:cs typeface="Arial" panose="020B0604020202020204" pitchFamily="34" charset="0"/>
                        </a:rPr>
                        <a:t>Action</a:t>
                      </a:r>
                    </a:p>
                  </a:txBody>
                  <a:tcPr/>
                </a:tc>
                <a:extLst>
                  <a:ext uri="{0D108BD9-81ED-4DB2-BD59-A6C34878D82A}">
                    <a16:rowId xmlns:a16="http://schemas.microsoft.com/office/drawing/2014/main" val="377850090"/>
                  </a:ext>
                </a:extLst>
              </a:tr>
              <a:tr h="2212656">
                <a:tc>
                  <a:txBody>
                    <a:bodyPr/>
                    <a:lstStyle/>
                    <a:p>
                      <a:pPr algn="ctr"/>
                      <a:r>
                        <a:rPr lang="en-US" sz="1200" dirty="0">
                          <a:solidFill>
                            <a:srgbClr val="2A638F"/>
                          </a:solidFill>
                          <a:latin typeface="+mn-lt"/>
                          <a:cs typeface="Arial" panose="020B0604020202020204" pitchFamily="34" charset="0"/>
                        </a:rPr>
                        <a:t> </a:t>
                      </a:r>
                      <a:br>
                        <a:rPr lang="en-US" sz="1400" dirty="0">
                          <a:solidFill>
                            <a:srgbClr val="2A638F"/>
                          </a:solidFill>
                          <a:latin typeface="+mn-lt"/>
                          <a:cs typeface="Arial" panose="020B0604020202020204" pitchFamily="34" charset="0"/>
                        </a:rPr>
                      </a:br>
                      <a:endParaRPr lang="en-US" sz="1400" dirty="0">
                        <a:solidFill>
                          <a:srgbClr val="2A638F"/>
                        </a:solidFill>
                        <a:latin typeface="+mn-lt"/>
                        <a:cs typeface="Arial" panose="020B0604020202020204" pitchFamily="34" charset="0"/>
                      </a:endParaRPr>
                    </a:p>
                  </a:txBody>
                  <a:tcPr/>
                </a:tc>
                <a:tc>
                  <a:txBody>
                    <a:bodyPr/>
                    <a:lstStyle/>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txBody>
                  <a:tcPr/>
                </a:tc>
                <a:extLst>
                  <a:ext uri="{0D108BD9-81ED-4DB2-BD59-A6C34878D82A}">
                    <a16:rowId xmlns:a16="http://schemas.microsoft.com/office/drawing/2014/main" val="3948128211"/>
                  </a:ext>
                </a:extLst>
              </a:tr>
              <a:tr h="793387">
                <a:tc>
                  <a:txBody>
                    <a:bodyPr/>
                    <a:lstStyle/>
                    <a:p>
                      <a:pPr algn="ctr"/>
                      <a:endParaRPr lang="en-US" sz="1200" dirty="0">
                        <a:solidFill>
                          <a:srgbClr val="2A638F"/>
                        </a:solidFill>
                        <a:latin typeface="+mn-lt"/>
                        <a:cs typeface="Arial" panose="020B0604020202020204" pitchFamily="34" charset="0"/>
                      </a:endParaRPr>
                    </a:p>
                  </a:txBody>
                  <a:tcPr/>
                </a:tc>
                <a:tc>
                  <a:txBody>
                    <a:bodyPr/>
                    <a:lstStyle/>
                    <a:p>
                      <a:pPr algn="ctr"/>
                      <a:endParaRPr lang="en-US" sz="1400" dirty="0">
                        <a:solidFill>
                          <a:srgbClr val="2A638F"/>
                        </a:solidFill>
                        <a:latin typeface="+mn-lt"/>
                        <a:cs typeface="Arial" panose="020B0604020202020204" pitchFamily="34" charset="0"/>
                      </a:endParaRPr>
                    </a:p>
                  </a:txBody>
                  <a:tcPr/>
                </a:tc>
                <a:extLst>
                  <a:ext uri="{0D108BD9-81ED-4DB2-BD59-A6C34878D82A}">
                    <a16:rowId xmlns:a16="http://schemas.microsoft.com/office/drawing/2014/main" val="4272739489"/>
                  </a:ext>
                </a:extLst>
              </a:tr>
            </a:tbl>
          </a:graphicData>
        </a:graphic>
      </p:graphicFrame>
      <p:grpSp>
        <p:nvGrpSpPr>
          <p:cNvPr id="133" name="Group 132">
            <a:extLst>
              <a:ext uri="{FF2B5EF4-FFF2-40B4-BE49-F238E27FC236}">
                <a16:creationId xmlns:a16="http://schemas.microsoft.com/office/drawing/2014/main" id="{044B1A8F-0FBA-44B0-8A6A-C7D7666660F0}"/>
              </a:ext>
            </a:extLst>
          </p:cNvPr>
          <p:cNvGrpSpPr/>
          <p:nvPr/>
        </p:nvGrpSpPr>
        <p:grpSpPr>
          <a:xfrm>
            <a:off x="6139856" y="2902837"/>
            <a:ext cx="5120608" cy="411759"/>
            <a:chOff x="-2014958" y="2426280"/>
            <a:chExt cx="12343180" cy="411759"/>
          </a:xfrm>
        </p:grpSpPr>
        <p:sp>
          <p:nvSpPr>
            <p:cNvPr id="33" name="Flowchart: Terminator 32">
              <a:extLst>
                <a:ext uri="{FF2B5EF4-FFF2-40B4-BE49-F238E27FC236}">
                  <a16:creationId xmlns:a16="http://schemas.microsoft.com/office/drawing/2014/main" id="{05D42FFD-822D-4813-9BE8-641D5613E9C2}"/>
                </a:ext>
              </a:extLst>
            </p:cNvPr>
            <p:cNvSpPr/>
            <p:nvPr/>
          </p:nvSpPr>
          <p:spPr bwMode="auto">
            <a:xfrm>
              <a:off x="7502821" y="2426280"/>
              <a:ext cx="2825401" cy="411759"/>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Feedback</a:t>
              </a:r>
              <a:br>
                <a:rPr kumimoji="0" lang="en-US" sz="1400" i="0" u="none" strike="noStrike" cap="none" normalizeH="0" baseline="0" dirty="0">
                  <a:ln>
                    <a:noFill/>
                  </a:ln>
                  <a:effectLst/>
                  <a:latin typeface="+mn-lt"/>
                  <a:cs typeface="Arial" panose="020B0604020202020204" pitchFamily="34" charset="0"/>
                </a:rPr>
              </a:br>
              <a:r>
                <a:rPr kumimoji="0" lang="en-US" sz="1400" i="0" u="none" strike="noStrike" cap="none" normalizeH="0" baseline="0" dirty="0">
                  <a:ln>
                    <a:noFill/>
                  </a:ln>
                  <a:effectLst/>
                  <a:latin typeface="+mn-lt"/>
                  <a:cs typeface="Arial" panose="020B0604020202020204" pitchFamily="34" charset="0"/>
                </a:rPr>
                <a:t> Received*</a:t>
              </a:r>
            </a:p>
          </p:txBody>
        </p:sp>
        <p:cxnSp>
          <p:nvCxnSpPr>
            <p:cNvPr id="7" name="Straight Arrow Connector 6">
              <a:extLst>
                <a:ext uri="{FF2B5EF4-FFF2-40B4-BE49-F238E27FC236}">
                  <a16:creationId xmlns:a16="http://schemas.microsoft.com/office/drawing/2014/main" id="{BB70E4C2-F581-4A59-82DE-582F9927293B}"/>
                </a:ext>
              </a:extLst>
            </p:cNvPr>
            <p:cNvCxnSpPr>
              <a:cxnSpLocks/>
              <a:stCxn id="13" idx="3"/>
              <a:endCxn id="91" idx="1"/>
            </p:cNvCxnSpPr>
            <p:nvPr/>
          </p:nvCxnSpPr>
          <p:spPr bwMode="auto">
            <a:xfrm flipV="1">
              <a:off x="-2014958" y="2632159"/>
              <a:ext cx="5650514" cy="19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grpSp>
        <p:nvGrpSpPr>
          <p:cNvPr id="102" name="Group 101">
            <a:extLst>
              <a:ext uri="{FF2B5EF4-FFF2-40B4-BE49-F238E27FC236}">
                <a16:creationId xmlns:a16="http://schemas.microsoft.com/office/drawing/2014/main" id="{1AF5BD8E-5ABD-44D6-B697-DFB4998F7635}"/>
              </a:ext>
            </a:extLst>
          </p:cNvPr>
          <p:cNvGrpSpPr/>
          <p:nvPr/>
        </p:nvGrpSpPr>
        <p:grpSpPr>
          <a:xfrm>
            <a:off x="6139856" y="2663922"/>
            <a:ext cx="2357680" cy="1646159"/>
            <a:chOff x="6316773" y="2293712"/>
            <a:chExt cx="2357680" cy="1646159"/>
          </a:xfrm>
        </p:grpSpPr>
        <p:sp>
          <p:nvSpPr>
            <p:cNvPr id="112" name="Flowchart: Decision 111">
              <a:extLst>
                <a:ext uri="{FF2B5EF4-FFF2-40B4-BE49-F238E27FC236}">
                  <a16:creationId xmlns:a16="http://schemas.microsoft.com/office/drawing/2014/main" id="{19579924-F11A-4DC9-9ECA-8B41E0A6660F}"/>
                </a:ext>
              </a:extLst>
            </p:cNvPr>
            <p:cNvSpPr/>
            <p:nvPr/>
          </p:nvSpPr>
          <p:spPr bwMode="auto">
            <a:xfrm>
              <a:off x="6645769" y="2293712"/>
              <a:ext cx="1629551" cy="899468"/>
            </a:xfrm>
            <a:prstGeom prst="flowChartDecision">
              <a:avLst/>
            </a:prstGeom>
            <a:solidFill>
              <a:srgbClr val="E5E8EF"/>
            </a:solidFill>
            <a:ln w="19050"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nSpc>
                  <a:spcPct val="90000"/>
                </a:lnSpc>
              </a:pPr>
              <a:r>
                <a:rPr kumimoji="0" lang="en-US" sz="1400" i="0" u="none" strike="noStrike" cap="none" normalizeH="0" baseline="0" dirty="0">
                  <a:effectLst/>
                  <a:latin typeface="+mn-lt"/>
                  <a:cs typeface="Arial" panose="020B0604020202020204" pitchFamily="34" charset="0"/>
                </a:rPr>
                <a:t>Meets Queuing Criteria</a:t>
              </a:r>
              <a:r>
                <a:rPr lang="en-US" sz="1400" b="1" baseline="30000" dirty="0">
                  <a:solidFill>
                    <a:srgbClr val="009900"/>
                  </a:solidFill>
                  <a:latin typeface="+mn-lt"/>
                </a:rPr>
                <a:t>2</a:t>
              </a:r>
              <a:r>
                <a:rPr kumimoji="0" lang="en-US" sz="1400" i="0" u="none" strike="noStrike" cap="none" normalizeH="0" baseline="0" dirty="0">
                  <a:effectLst/>
                  <a:latin typeface="+mn-lt"/>
                  <a:cs typeface="Arial" panose="020B0604020202020204" pitchFamily="34" charset="0"/>
                </a:rPr>
                <a:t>?</a:t>
              </a:r>
            </a:p>
          </p:txBody>
        </p:sp>
        <p:sp>
          <p:nvSpPr>
            <p:cNvPr id="113" name="TextBox 112">
              <a:extLst>
                <a:ext uri="{FF2B5EF4-FFF2-40B4-BE49-F238E27FC236}">
                  <a16:creationId xmlns:a16="http://schemas.microsoft.com/office/drawing/2014/main" id="{E4EE130E-8D1B-4259-9E9C-1282EECC59BE}"/>
                </a:ext>
              </a:extLst>
            </p:cNvPr>
            <p:cNvSpPr txBox="1"/>
            <p:nvPr/>
          </p:nvSpPr>
          <p:spPr bwMode="ltGray">
            <a:xfrm>
              <a:off x="8055976" y="2502758"/>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sp>
          <p:nvSpPr>
            <p:cNvPr id="114" name="Flowchart: Predefined Process 113">
              <a:extLst>
                <a:ext uri="{FF2B5EF4-FFF2-40B4-BE49-F238E27FC236}">
                  <a16:creationId xmlns:a16="http://schemas.microsoft.com/office/drawing/2014/main" id="{FBD679D1-7D57-4A19-89A3-E5F94EF2DF3B}"/>
                </a:ext>
              </a:extLst>
            </p:cNvPr>
            <p:cNvSpPr/>
            <p:nvPr/>
          </p:nvSpPr>
          <p:spPr bwMode="auto">
            <a:xfrm>
              <a:off x="6821550" y="3423855"/>
              <a:ext cx="1274871" cy="516016"/>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Queued for Review</a:t>
              </a:r>
            </a:p>
          </p:txBody>
        </p:sp>
        <p:sp>
          <p:nvSpPr>
            <p:cNvPr id="115" name="TextBox 114">
              <a:extLst>
                <a:ext uri="{FF2B5EF4-FFF2-40B4-BE49-F238E27FC236}">
                  <a16:creationId xmlns:a16="http://schemas.microsoft.com/office/drawing/2014/main" id="{2A076195-B7F3-4EA7-8EDA-F0CF744B2402}"/>
                </a:ext>
              </a:extLst>
            </p:cNvPr>
            <p:cNvSpPr txBox="1"/>
            <p:nvPr/>
          </p:nvSpPr>
          <p:spPr bwMode="ltGray">
            <a:xfrm>
              <a:off x="7324359" y="3145772"/>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cxnSp>
          <p:nvCxnSpPr>
            <p:cNvPr id="116" name="Straight Arrow Connector 115">
              <a:extLst>
                <a:ext uri="{FF2B5EF4-FFF2-40B4-BE49-F238E27FC236}">
                  <a16:creationId xmlns:a16="http://schemas.microsoft.com/office/drawing/2014/main" id="{2AAC8717-A38B-4752-BE4E-A218E3432B4C}"/>
                </a:ext>
              </a:extLst>
            </p:cNvPr>
            <p:cNvCxnSpPr>
              <a:cxnSpLocks/>
              <a:stCxn id="112" idx="2"/>
              <a:endCxn id="114" idx="0"/>
            </p:cNvCxnSpPr>
            <p:nvPr/>
          </p:nvCxnSpPr>
          <p:spPr bwMode="auto">
            <a:xfrm flipH="1">
              <a:off x="7458986" y="3193180"/>
              <a:ext cx="1559" cy="23067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0" name="Connector: Elbow 119">
              <a:extLst>
                <a:ext uri="{FF2B5EF4-FFF2-40B4-BE49-F238E27FC236}">
                  <a16:creationId xmlns:a16="http://schemas.microsoft.com/office/drawing/2014/main" id="{BFC78B6D-79BB-4FFE-A5CE-CF4DD46200A2}"/>
                </a:ext>
              </a:extLst>
            </p:cNvPr>
            <p:cNvCxnSpPr>
              <a:cxnSpLocks/>
              <a:stCxn id="114" idx="3"/>
            </p:cNvCxnSpPr>
            <p:nvPr/>
          </p:nvCxnSpPr>
          <p:spPr bwMode="auto">
            <a:xfrm flipV="1">
              <a:off x="8096421" y="2747080"/>
              <a:ext cx="413838" cy="934783"/>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125" name="Straight Arrow Connector 124">
              <a:extLst>
                <a:ext uri="{FF2B5EF4-FFF2-40B4-BE49-F238E27FC236}">
                  <a16:creationId xmlns:a16="http://schemas.microsoft.com/office/drawing/2014/main" id="{73D2C626-DDAB-4AFD-81D6-DEB7F8724DE9}"/>
                </a:ext>
              </a:extLst>
            </p:cNvPr>
            <p:cNvCxnSpPr>
              <a:cxnSpLocks/>
              <a:stCxn id="13" idx="3"/>
              <a:endCxn id="112" idx="1"/>
            </p:cNvCxnSpPr>
            <p:nvPr/>
          </p:nvCxnSpPr>
          <p:spPr bwMode="auto">
            <a:xfrm>
              <a:off x="6316773" y="2740476"/>
              <a:ext cx="328996" cy="29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B48FE937-7202-445F-821E-58D31F3C6054}"/>
                </a:ext>
              </a:extLst>
            </p:cNvPr>
            <p:cNvCxnSpPr>
              <a:cxnSpLocks/>
              <a:stCxn id="112" idx="3"/>
              <a:endCxn id="91" idx="1"/>
            </p:cNvCxnSpPr>
            <p:nvPr/>
          </p:nvCxnSpPr>
          <p:spPr bwMode="auto">
            <a:xfrm flipV="1">
              <a:off x="8275320" y="2738506"/>
              <a:ext cx="385587" cy="49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sp>
        <p:nvSpPr>
          <p:cNvPr id="3" name="TextBox 2">
            <a:extLst>
              <a:ext uri="{FF2B5EF4-FFF2-40B4-BE49-F238E27FC236}">
                <a16:creationId xmlns:a16="http://schemas.microsoft.com/office/drawing/2014/main" id="{55273A0B-BA2C-4358-9A91-B44816B0814D}"/>
              </a:ext>
            </a:extLst>
          </p:cNvPr>
          <p:cNvSpPr txBox="1"/>
          <p:nvPr/>
        </p:nvSpPr>
        <p:spPr bwMode="ltGray">
          <a:xfrm>
            <a:off x="9695194" y="3487128"/>
            <a:ext cx="1953668" cy="94315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*Feedback is visible only to employee, employee’s manager(s), and SnapEval Administrators </a:t>
            </a:r>
          </a:p>
        </p:txBody>
      </p:sp>
      <p:sp>
        <p:nvSpPr>
          <p:cNvPr id="57" name="Rectangle 56">
            <a:extLst>
              <a:ext uri="{FF2B5EF4-FFF2-40B4-BE49-F238E27FC236}">
                <a16:creationId xmlns:a16="http://schemas.microsoft.com/office/drawing/2014/main" id="{DE40BFAA-3209-45C3-BA79-3B380DFF54A0}"/>
              </a:ext>
            </a:extLst>
          </p:cNvPr>
          <p:cNvSpPr/>
          <p:nvPr/>
        </p:nvSpPr>
        <p:spPr bwMode="auto">
          <a:xfrm>
            <a:off x="595272" y="2354257"/>
            <a:ext cx="1168065" cy="2184948"/>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192" fontAlgn="auto">
              <a:spcBef>
                <a:spcPts val="0"/>
              </a:spcBef>
              <a:spcAft>
                <a:spcPts val="0"/>
              </a:spcAft>
            </a:pPr>
            <a:r>
              <a:rPr lang="en-US" sz="1200" b="1" dirty="0">
                <a:solidFill>
                  <a:srgbClr val="2A638F"/>
                </a:solidFill>
                <a:latin typeface="+mn-lt"/>
                <a:cs typeface="Arial" panose="020B0604020202020204" pitchFamily="34" charset="0"/>
              </a:rPr>
              <a:t>Performance</a:t>
            </a:r>
          </a:p>
          <a:p>
            <a:pPr lvl="0" defTabSz="914192" fontAlgn="auto">
              <a:spcBef>
                <a:spcPts val="0"/>
              </a:spcBef>
              <a:spcAft>
                <a:spcPts val="0"/>
              </a:spcAft>
            </a:pPr>
            <a:r>
              <a:rPr lang="en-US" sz="1200" b="1" dirty="0">
                <a:solidFill>
                  <a:srgbClr val="2A638F"/>
                </a:solidFill>
                <a:latin typeface="+mn-lt"/>
                <a:cs typeface="Arial" panose="020B0604020202020204" pitchFamily="34" charset="0"/>
              </a:rPr>
              <a:t>Feedback Queuing </a:t>
            </a:r>
            <a:r>
              <a:rPr lang="en-US" sz="1200" b="1" dirty="0">
                <a:solidFill>
                  <a:srgbClr val="EE2722"/>
                </a:solidFill>
                <a:latin typeface="+mn-lt"/>
                <a:cs typeface="Arial" panose="020B0604020202020204" pitchFamily="34" charset="0"/>
              </a:rPr>
              <a:t>Disabled</a:t>
            </a:r>
            <a:endParaRPr lang="en-US" sz="1200" dirty="0">
              <a:solidFill>
                <a:srgbClr val="EE2722"/>
              </a:solidFill>
              <a:latin typeface="+mn-lt"/>
              <a:cs typeface="Arial" panose="020B0604020202020204" pitchFamily="34" charset="0"/>
            </a:endParaRPr>
          </a:p>
        </p:txBody>
      </p:sp>
      <p:sp>
        <p:nvSpPr>
          <p:cNvPr id="58" name="Rectangle 57">
            <a:extLst>
              <a:ext uri="{FF2B5EF4-FFF2-40B4-BE49-F238E27FC236}">
                <a16:creationId xmlns:a16="http://schemas.microsoft.com/office/drawing/2014/main" id="{FE86362F-618A-4F9C-8548-0C1A1EC8077B}"/>
              </a:ext>
            </a:extLst>
          </p:cNvPr>
          <p:cNvSpPr/>
          <p:nvPr/>
        </p:nvSpPr>
        <p:spPr bwMode="auto">
          <a:xfrm>
            <a:off x="1730383" y="2354257"/>
            <a:ext cx="1725423" cy="2184948"/>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r>
              <a:rPr lang="en-US" sz="1200" dirty="0">
                <a:solidFill>
                  <a:srgbClr val="2A638F"/>
                </a:solidFill>
                <a:latin typeface="+mn-lt"/>
                <a:cs typeface="Arial" panose="020B0604020202020204" pitchFamily="34" charset="0"/>
              </a:rPr>
              <a:t>All feedback is delivered directly to Feedback Recipient </a:t>
            </a:r>
            <a:r>
              <a:rPr lang="en-US" sz="1200" b="1" dirty="0">
                <a:solidFill>
                  <a:srgbClr val="2A638F"/>
                </a:solidFill>
                <a:latin typeface="+mn-lt"/>
                <a:cs typeface="Arial" panose="020B0604020202020204" pitchFamily="34" charset="0"/>
              </a:rPr>
              <a:t>without</a:t>
            </a:r>
            <a:r>
              <a:rPr lang="en-US" sz="1200" dirty="0">
                <a:solidFill>
                  <a:srgbClr val="2A638F"/>
                </a:solidFill>
                <a:latin typeface="+mn-lt"/>
                <a:cs typeface="Arial" panose="020B0604020202020204" pitchFamily="34" charset="0"/>
              </a:rPr>
              <a:t> review by SnapEval Administrator</a:t>
            </a:r>
          </a:p>
        </p:txBody>
      </p:sp>
      <p:sp>
        <p:nvSpPr>
          <p:cNvPr id="47" name="Rectangle 46">
            <a:extLst>
              <a:ext uri="{FF2B5EF4-FFF2-40B4-BE49-F238E27FC236}">
                <a16:creationId xmlns:a16="http://schemas.microsoft.com/office/drawing/2014/main" id="{99ECC694-78B3-452A-BF0A-F452D5C1D6C4}"/>
              </a:ext>
            </a:extLst>
          </p:cNvPr>
          <p:cNvSpPr/>
          <p:nvPr/>
        </p:nvSpPr>
        <p:spPr bwMode="auto">
          <a:xfrm>
            <a:off x="598596" y="2354256"/>
            <a:ext cx="1168065" cy="2182218"/>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192" fontAlgn="auto">
              <a:spcBef>
                <a:spcPts val="0"/>
              </a:spcBef>
              <a:spcAft>
                <a:spcPts val="0"/>
              </a:spcAft>
            </a:pPr>
            <a:r>
              <a:rPr lang="en-US" sz="1200" b="1" dirty="0">
                <a:solidFill>
                  <a:srgbClr val="2A638F"/>
                </a:solidFill>
                <a:latin typeface="+mn-lt"/>
                <a:cs typeface="Arial" panose="020B0604020202020204" pitchFamily="34" charset="0"/>
              </a:rPr>
              <a:t>Performance</a:t>
            </a:r>
          </a:p>
          <a:p>
            <a:pPr lvl="0" defTabSz="914192" fontAlgn="auto">
              <a:spcBef>
                <a:spcPts val="0"/>
              </a:spcBef>
              <a:spcAft>
                <a:spcPts val="0"/>
              </a:spcAft>
            </a:pPr>
            <a:r>
              <a:rPr lang="en-US" sz="1200" b="1" dirty="0">
                <a:solidFill>
                  <a:srgbClr val="2A638F"/>
                </a:solidFill>
                <a:latin typeface="+mn-lt"/>
                <a:cs typeface="Arial" panose="020B0604020202020204" pitchFamily="34" charset="0"/>
              </a:rPr>
              <a:t>Feedback Queuing </a:t>
            </a:r>
            <a:r>
              <a:rPr lang="en-US" sz="1200" b="1" dirty="0">
                <a:solidFill>
                  <a:srgbClr val="009900"/>
                </a:solidFill>
                <a:latin typeface="+mn-lt"/>
                <a:cs typeface="Arial" panose="020B0604020202020204" pitchFamily="34" charset="0"/>
              </a:rPr>
              <a:t>Enabled</a:t>
            </a:r>
            <a:endParaRPr lang="en-US" sz="1200" dirty="0">
              <a:solidFill>
                <a:srgbClr val="009900"/>
              </a:solidFill>
              <a:latin typeface="+mn-lt"/>
              <a:cs typeface="Arial" panose="020B0604020202020204" pitchFamily="34" charset="0"/>
            </a:endParaRPr>
          </a:p>
        </p:txBody>
      </p:sp>
      <p:sp>
        <p:nvSpPr>
          <p:cNvPr id="54" name="Rectangle 53">
            <a:extLst>
              <a:ext uri="{FF2B5EF4-FFF2-40B4-BE49-F238E27FC236}">
                <a16:creationId xmlns:a16="http://schemas.microsoft.com/office/drawing/2014/main" id="{4DAB0070-A164-4F29-8488-DB8B5172D2E5}"/>
              </a:ext>
            </a:extLst>
          </p:cNvPr>
          <p:cNvSpPr/>
          <p:nvPr/>
        </p:nvSpPr>
        <p:spPr bwMode="auto">
          <a:xfrm>
            <a:off x="1733084" y="2374991"/>
            <a:ext cx="1725423" cy="1054009"/>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endParaRPr lang="en-US" sz="1200" dirty="0">
              <a:solidFill>
                <a:srgbClr val="2A638F"/>
              </a:solidFill>
              <a:latin typeface="+mn-lt"/>
              <a:cs typeface="Arial" panose="020B0604020202020204" pitchFamily="34" charset="0"/>
            </a:endParaRPr>
          </a:p>
        </p:txBody>
      </p:sp>
      <p:sp>
        <p:nvSpPr>
          <p:cNvPr id="53" name="Rectangle 52">
            <a:extLst>
              <a:ext uri="{FF2B5EF4-FFF2-40B4-BE49-F238E27FC236}">
                <a16:creationId xmlns:a16="http://schemas.microsoft.com/office/drawing/2014/main" id="{42800A48-9E6E-471D-9B96-D3A44E5F604A}"/>
              </a:ext>
            </a:extLst>
          </p:cNvPr>
          <p:cNvSpPr/>
          <p:nvPr/>
        </p:nvSpPr>
        <p:spPr bwMode="auto">
          <a:xfrm>
            <a:off x="1720600" y="2351527"/>
            <a:ext cx="1725423" cy="2184947"/>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dirty="0">
                <a:solidFill>
                  <a:srgbClr val="2A638F"/>
                </a:solidFill>
                <a:latin typeface="+mn-lt"/>
                <a:cs typeface="Arial" panose="020B0604020202020204" pitchFamily="34" charset="0"/>
              </a:rPr>
              <a:t>Feedback that meets predefined criteria is </a:t>
            </a:r>
            <a:r>
              <a:rPr lang="en-US" sz="1200" b="1" dirty="0">
                <a:solidFill>
                  <a:srgbClr val="2A638F"/>
                </a:solidFill>
                <a:latin typeface="+mn-lt"/>
                <a:cs typeface="Arial" panose="020B0604020202020204" pitchFamily="34" charset="0"/>
              </a:rPr>
              <a:t>automatically</a:t>
            </a:r>
            <a:r>
              <a:rPr lang="en-US" sz="1200" dirty="0">
                <a:solidFill>
                  <a:srgbClr val="2A638F"/>
                </a:solidFill>
                <a:latin typeface="+mn-lt"/>
                <a:cs typeface="Arial" panose="020B0604020202020204" pitchFamily="34" charset="0"/>
              </a:rPr>
              <a:t> queued for review by SnapEval Administrator </a:t>
            </a:r>
            <a:r>
              <a:rPr lang="en-US" sz="1200" b="1" dirty="0">
                <a:solidFill>
                  <a:srgbClr val="2A638F"/>
                </a:solidFill>
                <a:latin typeface="+mn-lt"/>
                <a:cs typeface="Arial" panose="020B0604020202020204" pitchFamily="34" charset="0"/>
              </a:rPr>
              <a:t>before</a:t>
            </a:r>
            <a:r>
              <a:rPr lang="en-US" sz="1200" dirty="0">
                <a:solidFill>
                  <a:srgbClr val="2A638F"/>
                </a:solidFill>
                <a:latin typeface="+mn-lt"/>
                <a:cs typeface="Arial" panose="020B0604020202020204" pitchFamily="34" charset="0"/>
              </a:rPr>
              <a:t> delivery to Feedback Recipient.</a:t>
            </a:r>
          </a:p>
        </p:txBody>
      </p:sp>
      <p:grpSp>
        <p:nvGrpSpPr>
          <p:cNvPr id="104" name="Group 103">
            <a:extLst>
              <a:ext uri="{FF2B5EF4-FFF2-40B4-BE49-F238E27FC236}">
                <a16:creationId xmlns:a16="http://schemas.microsoft.com/office/drawing/2014/main" id="{39026AAE-78CB-4994-9F06-0D842E24AD65}"/>
              </a:ext>
            </a:extLst>
          </p:cNvPr>
          <p:cNvGrpSpPr/>
          <p:nvPr/>
        </p:nvGrpSpPr>
        <p:grpSpPr>
          <a:xfrm>
            <a:off x="3777575" y="2429234"/>
            <a:ext cx="2740112" cy="2072783"/>
            <a:chOff x="3777575" y="2059024"/>
            <a:chExt cx="2740112" cy="2072783"/>
          </a:xfrm>
        </p:grpSpPr>
        <p:sp>
          <p:nvSpPr>
            <p:cNvPr id="83" name="TextBox 82">
              <a:extLst>
                <a:ext uri="{FF2B5EF4-FFF2-40B4-BE49-F238E27FC236}">
                  <a16:creationId xmlns:a16="http://schemas.microsoft.com/office/drawing/2014/main" id="{08F03F29-7972-4477-8B8D-E85C288E5751}"/>
                </a:ext>
              </a:extLst>
            </p:cNvPr>
            <p:cNvSpPr txBox="1"/>
            <p:nvPr/>
          </p:nvSpPr>
          <p:spPr bwMode="ltGray">
            <a:xfrm>
              <a:off x="5899210" y="2495236"/>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grpSp>
          <p:nvGrpSpPr>
            <p:cNvPr id="103" name="Group 102">
              <a:extLst>
                <a:ext uri="{FF2B5EF4-FFF2-40B4-BE49-F238E27FC236}">
                  <a16:creationId xmlns:a16="http://schemas.microsoft.com/office/drawing/2014/main" id="{6ADCCDD4-2F3E-4C19-B099-BF4C9E6F57DB}"/>
                </a:ext>
              </a:extLst>
            </p:cNvPr>
            <p:cNvGrpSpPr/>
            <p:nvPr/>
          </p:nvGrpSpPr>
          <p:grpSpPr>
            <a:xfrm>
              <a:off x="3777575" y="2059024"/>
              <a:ext cx="2362281" cy="2072783"/>
              <a:chOff x="3777575" y="2059024"/>
              <a:chExt cx="2362281" cy="2072783"/>
            </a:xfrm>
          </p:grpSpPr>
          <p:sp>
            <p:nvSpPr>
              <p:cNvPr id="13" name="Flowchart: Decision 12">
                <a:extLst>
                  <a:ext uri="{FF2B5EF4-FFF2-40B4-BE49-F238E27FC236}">
                    <a16:creationId xmlns:a16="http://schemas.microsoft.com/office/drawing/2014/main" id="{22EDB6F7-E8E3-4275-B101-AC237735F64A}"/>
                  </a:ext>
                </a:extLst>
              </p:cNvPr>
              <p:cNvSpPr/>
              <p:nvPr/>
            </p:nvSpPr>
            <p:spPr bwMode="auto">
              <a:xfrm>
                <a:off x="3777575" y="2403936"/>
                <a:ext cx="2362281" cy="673080"/>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Inappropriate</a:t>
                </a:r>
              </a:p>
              <a:p>
                <a:pPr marL="0" marR="0" indent="0" algn="ctr" defTabSz="914400" rtl="0" eaLnBrk="1" fontAlgn="base" latinLnBrk="0" hangingPunct="1">
                  <a:lnSpc>
                    <a:spcPct val="90000"/>
                  </a:lnSpc>
                  <a:spcBef>
                    <a:spcPct val="0"/>
                  </a:spcBef>
                  <a:spcAft>
                    <a:spcPct val="0"/>
                  </a:spcAft>
                  <a:buClrTx/>
                  <a:buSzTx/>
                  <a:buFontTx/>
                  <a:buNone/>
                  <a:tabLst/>
                </a:pPr>
                <a:r>
                  <a:rPr lang="en-US" sz="1400" dirty="0">
                    <a:latin typeface="+mn-lt"/>
                  </a:rPr>
                  <a:t>Language</a:t>
                </a:r>
                <a:r>
                  <a:rPr lang="en-US" sz="1400" b="1" baseline="30000" dirty="0">
                    <a:solidFill>
                      <a:srgbClr val="009900"/>
                    </a:solidFill>
                    <a:latin typeface="+mn-lt"/>
                  </a:rPr>
                  <a:t>1</a:t>
                </a:r>
                <a:r>
                  <a:rPr lang="en-US" sz="1400" dirty="0">
                    <a:latin typeface="+mn-lt"/>
                  </a:rPr>
                  <a:t>?</a:t>
                </a:r>
                <a:endParaRPr kumimoji="0" lang="en-US" sz="1400" i="0" u="none" strike="noStrike" cap="none" normalizeH="0" baseline="0" dirty="0">
                  <a:ln>
                    <a:noFill/>
                  </a:ln>
                  <a:effectLst/>
                  <a:latin typeface="+mn-lt"/>
                </a:endParaRPr>
              </a:p>
            </p:txBody>
          </p:sp>
          <p:sp>
            <p:nvSpPr>
              <p:cNvPr id="84" name="TextBox 83">
                <a:extLst>
                  <a:ext uri="{FF2B5EF4-FFF2-40B4-BE49-F238E27FC236}">
                    <a16:creationId xmlns:a16="http://schemas.microsoft.com/office/drawing/2014/main" id="{E34777E3-D905-452F-897E-9D9F837E58DD}"/>
                  </a:ext>
                </a:extLst>
              </p:cNvPr>
              <p:cNvSpPr txBox="1"/>
              <p:nvPr/>
            </p:nvSpPr>
            <p:spPr bwMode="ltGray">
              <a:xfrm>
                <a:off x="4879002" y="3004657"/>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sp>
            <p:nvSpPr>
              <p:cNvPr id="93" name="Flowchart: Predefined Process 92">
                <a:extLst>
                  <a:ext uri="{FF2B5EF4-FFF2-40B4-BE49-F238E27FC236}">
                    <a16:creationId xmlns:a16="http://schemas.microsoft.com/office/drawing/2014/main" id="{22BD4E86-BA4D-4E11-829A-383F307E3AEA}"/>
                  </a:ext>
                </a:extLst>
              </p:cNvPr>
              <p:cNvSpPr/>
              <p:nvPr/>
            </p:nvSpPr>
            <p:spPr bwMode="auto">
              <a:xfrm>
                <a:off x="4268691" y="3257124"/>
                <a:ext cx="1376543" cy="431528"/>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Email notification</a:t>
                </a:r>
              </a:p>
            </p:txBody>
          </p:sp>
          <p:sp>
            <p:nvSpPr>
              <p:cNvPr id="94" name="Flowchart: Terminator 93">
                <a:extLst>
                  <a:ext uri="{FF2B5EF4-FFF2-40B4-BE49-F238E27FC236}">
                    <a16:creationId xmlns:a16="http://schemas.microsoft.com/office/drawing/2014/main" id="{5CE6B1A6-1053-4192-AEBF-42EB7CA08CD8}"/>
                  </a:ext>
                </a:extLst>
              </p:cNvPr>
              <p:cNvSpPr/>
              <p:nvPr/>
            </p:nvSpPr>
            <p:spPr bwMode="auto">
              <a:xfrm>
                <a:off x="4549310" y="3859813"/>
                <a:ext cx="815303" cy="271994"/>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End</a:t>
                </a:r>
              </a:p>
            </p:txBody>
          </p:sp>
          <p:cxnSp>
            <p:nvCxnSpPr>
              <p:cNvPr id="96" name="Straight Arrow Connector 95">
                <a:extLst>
                  <a:ext uri="{FF2B5EF4-FFF2-40B4-BE49-F238E27FC236}">
                    <a16:creationId xmlns:a16="http://schemas.microsoft.com/office/drawing/2014/main" id="{A5A65CBF-01F7-4EFC-8730-90AF8326EE0D}"/>
                  </a:ext>
                </a:extLst>
              </p:cNvPr>
              <p:cNvCxnSpPr>
                <a:cxnSpLocks/>
                <a:stCxn id="13" idx="2"/>
                <a:endCxn id="93" idx="0"/>
              </p:cNvCxnSpPr>
              <p:nvPr/>
            </p:nvCxnSpPr>
            <p:spPr bwMode="auto">
              <a:xfrm flipH="1">
                <a:off x="4956963" y="3077016"/>
                <a:ext cx="1753" cy="18010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8D62E0CF-C4D2-4ADF-8282-602475457BA6}"/>
                  </a:ext>
                </a:extLst>
              </p:cNvPr>
              <p:cNvCxnSpPr>
                <a:cxnSpLocks/>
                <a:stCxn id="93" idx="2"/>
                <a:endCxn id="94" idx="0"/>
              </p:cNvCxnSpPr>
              <p:nvPr/>
            </p:nvCxnSpPr>
            <p:spPr bwMode="auto">
              <a:xfrm flipH="1">
                <a:off x="4956962" y="3688652"/>
                <a:ext cx="1" cy="17116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92" name="Flowchart: Process 91">
                <a:extLst>
                  <a:ext uri="{FF2B5EF4-FFF2-40B4-BE49-F238E27FC236}">
                    <a16:creationId xmlns:a16="http://schemas.microsoft.com/office/drawing/2014/main" id="{48F03EA0-4F52-4F50-91AD-20A2F416E045}"/>
                  </a:ext>
                </a:extLst>
              </p:cNvPr>
              <p:cNvSpPr/>
              <p:nvPr/>
            </p:nvSpPr>
            <p:spPr bwMode="auto">
              <a:xfrm>
                <a:off x="4090508" y="2059024"/>
                <a:ext cx="1732905" cy="224719"/>
              </a:xfrm>
              <a:prstGeom prst="flowChart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Submit Snap Content</a:t>
                </a:r>
              </a:p>
            </p:txBody>
          </p:sp>
          <p:cxnSp>
            <p:nvCxnSpPr>
              <p:cNvPr id="108" name="Straight Arrow Connector 107">
                <a:extLst>
                  <a:ext uri="{FF2B5EF4-FFF2-40B4-BE49-F238E27FC236}">
                    <a16:creationId xmlns:a16="http://schemas.microsoft.com/office/drawing/2014/main" id="{826C217B-6885-473E-8979-88C6EF45810B}"/>
                  </a:ext>
                </a:extLst>
              </p:cNvPr>
              <p:cNvCxnSpPr>
                <a:cxnSpLocks/>
                <a:stCxn id="92" idx="2"/>
                <a:endCxn id="13" idx="0"/>
              </p:cNvCxnSpPr>
              <p:nvPr/>
            </p:nvCxnSpPr>
            <p:spPr bwMode="auto">
              <a:xfrm>
                <a:off x="4956961" y="2283743"/>
                <a:ext cx="1755" cy="12019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grpSp>
      <p:grpSp>
        <p:nvGrpSpPr>
          <p:cNvPr id="5" name="Group 4">
            <a:extLst>
              <a:ext uri="{FF2B5EF4-FFF2-40B4-BE49-F238E27FC236}">
                <a16:creationId xmlns:a16="http://schemas.microsoft.com/office/drawing/2014/main" id="{7A9513A0-A938-45EC-B11B-097898F1F537}"/>
              </a:ext>
            </a:extLst>
          </p:cNvPr>
          <p:cNvGrpSpPr/>
          <p:nvPr/>
        </p:nvGrpSpPr>
        <p:grpSpPr>
          <a:xfrm>
            <a:off x="8473702" y="2828945"/>
            <a:ext cx="1614635" cy="1445656"/>
            <a:chOff x="8473702" y="2458735"/>
            <a:chExt cx="1614635" cy="1445656"/>
          </a:xfrm>
        </p:grpSpPr>
        <p:cxnSp>
          <p:nvCxnSpPr>
            <p:cNvPr id="97" name="Straight Arrow Connector 96">
              <a:extLst>
                <a:ext uri="{FF2B5EF4-FFF2-40B4-BE49-F238E27FC236}">
                  <a16:creationId xmlns:a16="http://schemas.microsoft.com/office/drawing/2014/main" id="{15D1AE83-20E9-4F66-B47C-449B9D344A99}"/>
                </a:ext>
              </a:extLst>
            </p:cNvPr>
            <p:cNvCxnSpPr>
              <a:cxnSpLocks/>
              <a:stCxn id="91" idx="3"/>
              <a:endCxn id="33" idx="1"/>
            </p:cNvCxnSpPr>
            <p:nvPr/>
          </p:nvCxnSpPr>
          <p:spPr bwMode="auto">
            <a:xfrm>
              <a:off x="9391547" y="2738506"/>
              <a:ext cx="696790" cy="46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121" name="Group 120">
              <a:extLst>
                <a:ext uri="{FF2B5EF4-FFF2-40B4-BE49-F238E27FC236}">
                  <a16:creationId xmlns:a16="http://schemas.microsoft.com/office/drawing/2014/main" id="{3F3E757D-3AA8-4DED-B3AA-F9BA72C59DF3}"/>
                </a:ext>
              </a:extLst>
            </p:cNvPr>
            <p:cNvGrpSpPr/>
            <p:nvPr/>
          </p:nvGrpSpPr>
          <p:grpSpPr>
            <a:xfrm>
              <a:off x="8473702" y="2458735"/>
              <a:ext cx="1331676" cy="1445656"/>
              <a:chOff x="8473702" y="2458735"/>
              <a:chExt cx="1331676" cy="1445656"/>
            </a:xfrm>
          </p:grpSpPr>
          <p:sp>
            <p:nvSpPr>
              <p:cNvPr id="91" name="Flowchart: Decision 90">
                <a:extLst>
                  <a:ext uri="{FF2B5EF4-FFF2-40B4-BE49-F238E27FC236}">
                    <a16:creationId xmlns:a16="http://schemas.microsoft.com/office/drawing/2014/main" id="{54112838-178B-4E3C-989A-4A2494A7F447}"/>
                  </a:ext>
                </a:extLst>
              </p:cNvPr>
              <p:cNvSpPr/>
              <p:nvPr/>
            </p:nvSpPr>
            <p:spPr bwMode="auto">
              <a:xfrm>
                <a:off x="8483990" y="2458735"/>
                <a:ext cx="907557" cy="559542"/>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600" i="0" u="none" strike="noStrike" cap="none" normalizeH="0" baseline="0" dirty="0">
                  <a:effectLst/>
                  <a:latin typeface="+mn-lt"/>
                  <a:cs typeface="Arial" panose="020B0604020202020204" pitchFamily="34" charset="0"/>
                </a:endParaRPr>
              </a:p>
            </p:txBody>
          </p:sp>
          <p:sp>
            <p:nvSpPr>
              <p:cNvPr id="95" name="TextBox 94">
                <a:extLst>
                  <a:ext uri="{FF2B5EF4-FFF2-40B4-BE49-F238E27FC236}">
                    <a16:creationId xmlns:a16="http://schemas.microsoft.com/office/drawing/2014/main" id="{97492ABC-E4D3-4D34-9B38-A0DB184C11BD}"/>
                  </a:ext>
                </a:extLst>
              </p:cNvPr>
              <p:cNvSpPr txBox="1"/>
              <p:nvPr/>
            </p:nvSpPr>
            <p:spPr bwMode="ltGray">
              <a:xfrm>
                <a:off x="8560679" y="2603880"/>
                <a:ext cx="771791" cy="256424"/>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Shared?</a:t>
                </a:r>
              </a:p>
            </p:txBody>
          </p:sp>
          <p:cxnSp>
            <p:nvCxnSpPr>
              <p:cNvPr id="109" name="Straight Arrow Connector 108">
                <a:extLst>
                  <a:ext uri="{FF2B5EF4-FFF2-40B4-BE49-F238E27FC236}">
                    <a16:creationId xmlns:a16="http://schemas.microsoft.com/office/drawing/2014/main" id="{C09CD015-AF27-4237-8BF4-30184FA6969A}"/>
                  </a:ext>
                </a:extLst>
              </p:cNvPr>
              <p:cNvCxnSpPr>
                <a:cxnSpLocks/>
                <a:endCxn id="80" idx="0"/>
              </p:cNvCxnSpPr>
              <p:nvPr/>
            </p:nvCxnSpPr>
            <p:spPr bwMode="auto">
              <a:xfrm>
                <a:off x="8940686" y="3018277"/>
                <a:ext cx="0" cy="23473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06" name="TextBox 105">
                <a:extLst>
                  <a:ext uri="{FF2B5EF4-FFF2-40B4-BE49-F238E27FC236}">
                    <a16:creationId xmlns:a16="http://schemas.microsoft.com/office/drawing/2014/main" id="{5FEACD80-8575-45E7-9740-2EC7753B0F22}"/>
                  </a:ext>
                </a:extLst>
              </p:cNvPr>
              <p:cNvSpPr txBox="1"/>
              <p:nvPr/>
            </p:nvSpPr>
            <p:spPr bwMode="ltGray">
              <a:xfrm>
                <a:off x="9186901" y="2510359"/>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sp>
            <p:nvSpPr>
              <p:cNvPr id="107" name="TextBox 106">
                <a:extLst>
                  <a:ext uri="{FF2B5EF4-FFF2-40B4-BE49-F238E27FC236}">
                    <a16:creationId xmlns:a16="http://schemas.microsoft.com/office/drawing/2014/main" id="{42F7C0C7-CFE8-4788-B8E1-AF87866A9ACA}"/>
                  </a:ext>
                </a:extLst>
              </p:cNvPr>
              <p:cNvSpPr txBox="1"/>
              <p:nvPr/>
            </p:nvSpPr>
            <p:spPr bwMode="ltGray">
              <a:xfrm>
                <a:off x="8784596" y="2951434"/>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sp>
            <p:nvSpPr>
              <p:cNvPr id="80" name="Flowchart: Predefined Process 79">
                <a:extLst>
                  <a:ext uri="{FF2B5EF4-FFF2-40B4-BE49-F238E27FC236}">
                    <a16:creationId xmlns:a16="http://schemas.microsoft.com/office/drawing/2014/main" id="{6A7DCEA1-19C8-4AA3-AF48-98816D06E9CC}"/>
                  </a:ext>
                </a:extLst>
              </p:cNvPr>
              <p:cNvSpPr/>
              <p:nvPr/>
            </p:nvSpPr>
            <p:spPr bwMode="auto">
              <a:xfrm>
                <a:off x="8473702" y="3253015"/>
                <a:ext cx="933967" cy="651376"/>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Hold until Shared</a:t>
                </a:r>
              </a:p>
            </p:txBody>
          </p:sp>
          <p:cxnSp>
            <p:nvCxnSpPr>
              <p:cNvPr id="110" name="Connector: Elbow 109">
                <a:extLst>
                  <a:ext uri="{FF2B5EF4-FFF2-40B4-BE49-F238E27FC236}">
                    <a16:creationId xmlns:a16="http://schemas.microsoft.com/office/drawing/2014/main" id="{C39D8A26-5E42-4DC0-9C0E-A56D143BFD90}"/>
                  </a:ext>
                </a:extLst>
              </p:cNvPr>
              <p:cNvCxnSpPr>
                <a:cxnSpLocks/>
                <a:stCxn id="80" idx="3"/>
              </p:cNvCxnSpPr>
              <p:nvPr/>
            </p:nvCxnSpPr>
            <p:spPr bwMode="auto">
              <a:xfrm flipV="1">
                <a:off x="9407669" y="2738506"/>
                <a:ext cx="262251" cy="840197"/>
              </a:xfrm>
              <a:prstGeom prst="bentConnector2">
                <a:avLst/>
              </a:prstGeom>
              <a:solidFill>
                <a:schemeClr val="accent1"/>
              </a:solidFill>
              <a:ln w="19050" cap="flat" cmpd="sng" algn="ctr">
                <a:solidFill>
                  <a:schemeClr val="tx1"/>
                </a:solidFill>
                <a:prstDash val="solid"/>
                <a:round/>
                <a:headEnd type="none" w="med" len="med"/>
                <a:tailEnd type="triangle"/>
              </a:ln>
              <a:effectLst/>
            </p:spPr>
          </p:cxnSp>
        </p:grpSp>
      </p:grpSp>
      <p:sp>
        <p:nvSpPr>
          <p:cNvPr id="9" name="Rectangle 8">
            <a:extLst>
              <a:ext uri="{FF2B5EF4-FFF2-40B4-BE49-F238E27FC236}">
                <a16:creationId xmlns:a16="http://schemas.microsoft.com/office/drawing/2014/main" id="{0A2BD642-F1B9-4A37-9052-F49E5D8C9F0D}"/>
              </a:ext>
            </a:extLst>
          </p:cNvPr>
          <p:cNvSpPr/>
          <p:nvPr/>
        </p:nvSpPr>
        <p:spPr bwMode="auto">
          <a:xfrm>
            <a:off x="508000" y="5107109"/>
            <a:ext cx="3440873" cy="21510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6" name="TextBox 75">
            <a:extLst>
              <a:ext uri="{FF2B5EF4-FFF2-40B4-BE49-F238E27FC236}">
                <a16:creationId xmlns:a16="http://schemas.microsoft.com/office/drawing/2014/main" id="{DD2B609B-0BF2-43D1-A455-F5C87D468BCB}"/>
              </a:ext>
            </a:extLst>
          </p:cNvPr>
          <p:cNvSpPr txBox="1"/>
          <p:nvPr/>
        </p:nvSpPr>
        <p:spPr bwMode="ltGray">
          <a:xfrm>
            <a:off x="6401186" y="5060752"/>
            <a:ext cx="5037092"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baseline="30000" dirty="0">
                <a:solidFill>
                  <a:srgbClr val="009900"/>
                </a:solidFill>
                <a:latin typeface="+mn-lt"/>
                <a:cs typeface="Arial" panose="020B0604020202020204" pitchFamily="34" charset="0"/>
              </a:rPr>
              <a:t>2</a:t>
            </a:r>
            <a:r>
              <a:rPr lang="en-US" sz="1600" dirty="0">
                <a:latin typeface="+mn-lt"/>
                <a:cs typeface="Arial" panose="020B0604020202020204" pitchFamily="34" charset="0"/>
              </a:rPr>
              <a:t>Administrator configurable organization-specific criteria</a:t>
            </a:r>
          </a:p>
        </p:txBody>
      </p:sp>
      <p:sp>
        <p:nvSpPr>
          <p:cNvPr id="11" name="Rectangle 10">
            <a:extLst>
              <a:ext uri="{FF2B5EF4-FFF2-40B4-BE49-F238E27FC236}">
                <a16:creationId xmlns:a16="http://schemas.microsoft.com/office/drawing/2014/main" id="{572B9405-8309-40DA-94E0-D4538870F9EB}"/>
              </a:ext>
            </a:extLst>
          </p:cNvPr>
          <p:cNvSpPr/>
          <p:nvPr/>
        </p:nvSpPr>
        <p:spPr bwMode="auto">
          <a:xfrm>
            <a:off x="508000" y="5113954"/>
            <a:ext cx="4595208" cy="32409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4" name="TextBox 73">
            <a:extLst>
              <a:ext uri="{FF2B5EF4-FFF2-40B4-BE49-F238E27FC236}">
                <a16:creationId xmlns:a16="http://schemas.microsoft.com/office/drawing/2014/main" id="{BDF10667-3DA0-4FDD-B5EF-84CBF67FDF25}"/>
              </a:ext>
            </a:extLst>
          </p:cNvPr>
          <p:cNvSpPr txBox="1"/>
          <p:nvPr/>
        </p:nvSpPr>
        <p:spPr bwMode="ltGray">
          <a:xfrm>
            <a:off x="612197" y="5053670"/>
            <a:ext cx="5037092"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baseline="30000" dirty="0">
                <a:solidFill>
                  <a:srgbClr val="009900"/>
                </a:solidFill>
                <a:latin typeface="+mn-lt"/>
                <a:cs typeface="Arial" panose="020B0604020202020204" pitchFamily="34" charset="0"/>
              </a:rPr>
              <a:t>1</a:t>
            </a:r>
            <a:r>
              <a:rPr lang="en-US" sz="1600" dirty="0">
                <a:latin typeface="+mn-lt"/>
                <a:cs typeface="Arial" panose="020B0604020202020204" pitchFamily="34" charset="0"/>
              </a:rPr>
              <a:t>Automatic, built-in dictionary of 400+ unacceptable words</a:t>
            </a:r>
          </a:p>
        </p:txBody>
      </p:sp>
    </p:spTree>
    <p:extLst>
      <p:ext uri="{BB962C8B-B14F-4D97-AF65-F5344CB8AC3E}">
        <p14:creationId xmlns:p14="http://schemas.microsoft.com/office/powerpoint/2010/main" val="7612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1000"/>
                                        <p:tgtEl>
                                          <p:spTgt spid="58"/>
                                        </p:tgtEl>
                                      </p:cBhvr>
                                    </p:animEffect>
                                  </p:childTnLst>
                                </p:cTn>
                              </p:par>
                              <p:par>
                                <p:cTn id="12" presetID="22" presetClass="entr" presetSubtype="8" fill="hold" nodeType="with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wipe(left)">
                                      <p:cBhvr>
                                        <p:cTn id="14" dur="1000"/>
                                        <p:tgtEl>
                                          <p:spTgt spid="133"/>
                                        </p:tgtEl>
                                      </p:cBhvr>
                                    </p:animEffect>
                                  </p:childTnLst>
                                </p:cTn>
                              </p:par>
                              <p:par>
                                <p:cTn id="15" presetID="10" presetClass="entr" presetSubtype="0"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10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8000"/>
                                  </p:iterate>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childTnLst>
                                </p:cTn>
                              </p:par>
                              <p:par>
                                <p:cTn id="36" presetID="10" presetClass="entr" presetSubtype="0" fill="hold" nodeType="with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fade">
                                      <p:cBhvr>
                                        <p:cTn id="38" dur="500"/>
                                        <p:tgtEl>
                                          <p:spTgt spid="10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1000"/>
                                        <p:tgtEl>
                                          <p:spTgt spid="53"/>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 grpId="0" animBg="1"/>
      <p:bldP spid="58" grpId="0" animBg="1"/>
      <p:bldP spid="47" grpId="0" animBg="1"/>
      <p:bldP spid="54" grpId="0" animBg="1"/>
      <p:bldP spid="53" grpId="0" animBg="1"/>
      <p:bldP spid="76"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A560BB-CF3E-400D-BB0A-03FE6BCE2540}"/>
              </a:ext>
            </a:extLst>
          </p:cNvPr>
          <p:cNvSpPr/>
          <p:nvPr/>
        </p:nvSpPr>
        <p:spPr bwMode="auto">
          <a:xfrm>
            <a:off x="6358993" y="1431042"/>
            <a:ext cx="3386126" cy="4514948"/>
          </a:xfrm>
          <a:prstGeom prst="rect">
            <a:avLst/>
          </a:prstGeom>
          <a:solidFill>
            <a:srgbClr val="002060">
              <a:alpha val="10000"/>
            </a:srgbClr>
          </a:solidFill>
          <a:ln w="12700" cap="flat" cmpd="sng" algn="ctr">
            <a:solidFill>
              <a:srgbClr val="002060"/>
            </a:solidFill>
            <a:prstDash val="sysDot"/>
            <a:round/>
            <a:headEnd type="none" w="med" len="med"/>
            <a:tailEnd type="none" w="med" len="med"/>
          </a:ln>
          <a:effectLst/>
        </p:spPr>
        <p:txBody>
          <a:bodyPr vert="horz" wrap="square" lIns="0" tIns="45720" rIns="0" bIns="45720" numCol="1" rtlCol="0" anchor="t" anchorCtr="1" compatLnSpc="1">
            <a:prstTxWarp prst="textNoShape">
              <a:avLst/>
            </a:prstTxWarp>
          </a:bodyPr>
          <a:lstStyle/>
          <a:p>
            <a:pPr>
              <a:lnSpc>
                <a:spcPct val="90000"/>
              </a:lnSpc>
            </a:pPr>
            <a:r>
              <a:rPr lang="en-US" sz="1400" dirty="0">
                <a:solidFill>
                  <a:srgbClr val="002060"/>
                </a:solidFill>
                <a:latin typeface="+mn-lt"/>
              </a:rPr>
              <a:t>SnapEval Administrator</a:t>
            </a:r>
          </a:p>
          <a:p>
            <a:pPr>
              <a:lnSpc>
                <a:spcPct val="90000"/>
              </a:lnSpc>
            </a:pPr>
            <a:r>
              <a:rPr lang="en-US" sz="1400" dirty="0">
                <a:solidFill>
                  <a:srgbClr val="002060"/>
                </a:solidFill>
                <a:latin typeface="+mn-lt"/>
              </a:rPr>
              <a:t>(HR Professional)</a:t>
            </a:r>
            <a:endParaRPr lang="en-US" sz="3200" dirty="0">
              <a:solidFill>
                <a:srgbClr val="002060"/>
              </a:solidFill>
              <a:latin typeface="+mn-lt"/>
            </a:endParaRPr>
          </a:p>
        </p:txBody>
      </p:sp>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Performance Management &amp; Performance Recognition</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16</a:t>
            </a:fld>
            <a:endParaRPr lang="en-US" dirty="0"/>
          </a:p>
        </p:txBody>
      </p:sp>
      <p:sp>
        <p:nvSpPr>
          <p:cNvPr id="12" name="Rectangle 11">
            <a:extLst>
              <a:ext uri="{FF2B5EF4-FFF2-40B4-BE49-F238E27FC236}">
                <a16:creationId xmlns:a16="http://schemas.microsoft.com/office/drawing/2014/main" id="{CD866EE9-AE59-4E24-9D49-6706D675966E}"/>
              </a:ext>
            </a:extLst>
          </p:cNvPr>
          <p:cNvSpPr/>
          <p:nvPr/>
        </p:nvSpPr>
        <p:spPr bwMode="auto">
          <a:xfrm>
            <a:off x="3735526" y="1429396"/>
            <a:ext cx="2625660" cy="4514948"/>
          </a:xfrm>
          <a:prstGeom prst="rect">
            <a:avLst/>
          </a:prstGeom>
          <a:solidFill>
            <a:srgbClr val="EE2722">
              <a:alpha val="10000"/>
            </a:srgbClr>
          </a:solidFill>
          <a:ln w="9525"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nSpc>
                <a:spcPct val="90000"/>
              </a:lnSpc>
            </a:pPr>
            <a:r>
              <a:rPr lang="en-US" sz="1400" dirty="0">
                <a:solidFill>
                  <a:srgbClr val="C00000"/>
                </a:solidFill>
                <a:latin typeface="+mn-lt"/>
              </a:rPr>
              <a:t>Feedback Creator</a:t>
            </a:r>
            <a:br>
              <a:rPr lang="en-US" sz="1400" dirty="0">
                <a:solidFill>
                  <a:srgbClr val="C00000"/>
                </a:solidFill>
                <a:latin typeface="+mn-lt"/>
              </a:rPr>
            </a:br>
            <a:r>
              <a:rPr lang="en-US" sz="1400" dirty="0">
                <a:solidFill>
                  <a:srgbClr val="C00000"/>
                </a:solidFill>
                <a:latin typeface="+mn-lt"/>
              </a:rPr>
              <a:t>(Manager)</a:t>
            </a:r>
            <a:endParaRPr lang="en-US" sz="3200" dirty="0">
              <a:solidFill>
                <a:srgbClr val="C00000"/>
              </a:solidFill>
              <a:latin typeface="+mn-lt"/>
            </a:endParaRPr>
          </a:p>
        </p:txBody>
      </p:sp>
      <p:sp>
        <p:nvSpPr>
          <p:cNvPr id="24" name="Rectangle 23">
            <a:extLst>
              <a:ext uri="{FF2B5EF4-FFF2-40B4-BE49-F238E27FC236}">
                <a16:creationId xmlns:a16="http://schemas.microsoft.com/office/drawing/2014/main" id="{1401E180-92F7-4242-92E6-54D80D089654}"/>
              </a:ext>
            </a:extLst>
          </p:cNvPr>
          <p:cNvSpPr/>
          <p:nvPr/>
        </p:nvSpPr>
        <p:spPr bwMode="auto">
          <a:xfrm>
            <a:off x="9747929" y="1427373"/>
            <a:ext cx="1900935" cy="2570413"/>
          </a:xfrm>
          <a:prstGeom prst="rect">
            <a:avLst/>
          </a:prstGeom>
          <a:solidFill>
            <a:srgbClr val="E0991A">
              <a:alpha val="10000"/>
            </a:srgbClr>
          </a:solid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nSpc>
                <a:spcPct val="90000"/>
              </a:lnSpc>
            </a:pPr>
            <a:r>
              <a:rPr lang="en-US" sz="1400" dirty="0">
                <a:solidFill>
                  <a:schemeClr val="accent3"/>
                </a:solidFill>
                <a:latin typeface="+mn-lt"/>
              </a:rPr>
              <a:t>Feedback Recipient</a:t>
            </a:r>
            <a:br>
              <a:rPr lang="en-US" sz="1400" dirty="0">
                <a:solidFill>
                  <a:schemeClr val="accent3"/>
                </a:solidFill>
                <a:latin typeface="+mn-lt"/>
              </a:rPr>
            </a:br>
            <a:r>
              <a:rPr lang="en-US" sz="1400" dirty="0">
                <a:solidFill>
                  <a:schemeClr val="accent3"/>
                </a:solidFill>
                <a:latin typeface="+mn-lt"/>
              </a:rPr>
              <a:t>(Employee)</a:t>
            </a:r>
          </a:p>
        </p:txBody>
      </p:sp>
      <p:sp>
        <p:nvSpPr>
          <p:cNvPr id="26" name="Rectangle 25">
            <a:extLst>
              <a:ext uri="{FF2B5EF4-FFF2-40B4-BE49-F238E27FC236}">
                <a16:creationId xmlns:a16="http://schemas.microsoft.com/office/drawing/2014/main" id="{9ACCE1E3-995E-42D7-8AE3-44FEB39C8C32}"/>
              </a:ext>
            </a:extLst>
          </p:cNvPr>
          <p:cNvSpPr/>
          <p:nvPr/>
        </p:nvSpPr>
        <p:spPr bwMode="auto">
          <a:xfrm>
            <a:off x="9747929" y="4000516"/>
            <a:ext cx="1900936" cy="1949292"/>
          </a:xfrm>
          <a:prstGeom prst="rect">
            <a:avLst/>
          </a:prstGeom>
          <a:solidFill>
            <a:srgbClr val="009900">
              <a:alpha val="10000"/>
            </a:srgbClr>
          </a:solidFill>
          <a:ln w="12700" cap="flat" cmpd="sng" algn="ctr">
            <a:solidFill>
              <a:srgbClr val="009900"/>
            </a:solidFill>
            <a:prstDash val="dash"/>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nSpc>
                <a:spcPct val="90000"/>
              </a:lnSpc>
            </a:pPr>
            <a:r>
              <a:rPr lang="en-US" sz="1400" dirty="0">
                <a:solidFill>
                  <a:srgbClr val="009900"/>
                </a:solidFill>
                <a:latin typeface="+mn-lt"/>
              </a:rPr>
              <a:t>Everyone in Organization</a:t>
            </a:r>
            <a:endParaRPr lang="en-US" sz="3200" dirty="0">
              <a:solidFill>
                <a:srgbClr val="009900"/>
              </a:solidFill>
              <a:latin typeface="+mn-lt"/>
            </a:endParaRPr>
          </a:p>
        </p:txBody>
      </p:sp>
      <p:graphicFrame>
        <p:nvGraphicFramePr>
          <p:cNvPr id="27" name="Content Placeholder 4">
            <a:extLst>
              <a:ext uri="{FF2B5EF4-FFF2-40B4-BE49-F238E27FC236}">
                <a16:creationId xmlns:a16="http://schemas.microsoft.com/office/drawing/2014/main" id="{04BDC468-2170-4F97-8BFE-7FB8A91E2E82}"/>
              </a:ext>
            </a:extLst>
          </p:cNvPr>
          <p:cNvGraphicFramePr>
            <a:graphicFrameLocks noGrp="1"/>
          </p:cNvGraphicFramePr>
          <p:nvPr>
            <p:ph idx="1"/>
            <p:extLst>
              <p:ext uri="{D42A27DB-BD31-4B8C-83A1-F6EECF244321}">
                <p14:modId xmlns:p14="http://schemas.microsoft.com/office/powerpoint/2010/main" val="788743160"/>
              </p:ext>
            </p:extLst>
          </p:nvPr>
        </p:nvGraphicFramePr>
        <p:xfrm>
          <a:off x="595883" y="1422660"/>
          <a:ext cx="2897720" cy="4735543"/>
        </p:xfrm>
        <a:graphic>
          <a:graphicData uri="http://schemas.openxmlformats.org/drawingml/2006/table">
            <a:tbl>
              <a:tblPr firstRow="1" bandRow="1">
                <a:tableStyleId>{3B4B98B0-60AC-42C2-AFA5-B58CD77FA1E5}</a:tableStyleId>
              </a:tblPr>
              <a:tblGrid>
                <a:gridCol w="1158308">
                  <a:extLst>
                    <a:ext uri="{9D8B030D-6E8A-4147-A177-3AD203B41FA5}">
                      <a16:colId xmlns:a16="http://schemas.microsoft.com/office/drawing/2014/main" val="458656831"/>
                    </a:ext>
                  </a:extLst>
                </a:gridCol>
                <a:gridCol w="1739412">
                  <a:extLst>
                    <a:ext uri="{9D8B030D-6E8A-4147-A177-3AD203B41FA5}">
                      <a16:colId xmlns:a16="http://schemas.microsoft.com/office/drawing/2014/main" val="716263029"/>
                    </a:ext>
                  </a:extLst>
                </a:gridCol>
              </a:tblGrid>
              <a:tr h="338624">
                <a:tc>
                  <a:txBody>
                    <a:bodyPr/>
                    <a:lstStyle/>
                    <a:p>
                      <a:pPr algn="ctr"/>
                      <a:r>
                        <a:rPr lang="en-US" dirty="0">
                          <a:solidFill>
                            <a:srgbClr val="2A638F"/>
                          </a:solidFill>
                          <a:latin typeface="+mn-lt"/>
                          <a:cs typeface="Arial" panose="020B0604020202020204" pitchFamily="34" charset="0"/>
                        </a:rPr>
                        <a:t>Feature</a:t>
                      </a:r>
                    </a:p>
                  </a:txBody>
                  <a:tcPr/>
                </a:tc>
                <a:tc>
                  <a:txBody>
                    <a:bodyPr/>
                    <a:lstStyle/>
                    <a:p>
                      <a:pPr algn="ctr"/>
                      <a:r>
                        <a:rPr lang="en-US" dirty="0">
                          <a:solidFill>
                            <a:srgbClr val="2A638F"/>
                          </a:solidFill>
                          <a:latin typeface="+mn-lt"/>
                          <a:cs typeface="Arial" panose="020B0604020202020204" pitchFamily="34" charset="0"/>
                        </a:rPr>
                        <a:t>Action</a:t>
                      </a:r>
                    </a:p>
                  </a:txBody>
                  <a:tcPr/>
                </a:tc>
                <a:extLst>
                  <a:ext uri="{0D108BD9-81ED-4DB2-BD59-A6C34878D82A}">
                    <a16:rowId xmlns:a16="http://schemas.microsoft.com/office/drawing/2014/main" val="377850090"/>
                  </a:ext>
                </a:extLst>
              </a:tr>
              <a:tr h="2215431">
                <a:tc>
                  <a:txBody>
                    <a:bodyPr/>
                    <a:lstStyle/>
                    <a:p>
                      <a:pPr algn="ctr"/>
                      <a:r>
                        <a:rPr lang="en-US" sz="1200" dirty="0">
                          <a:solidFill>
                            <a:srgbClr val="2A638F"/>
                          </a:solidFill>
                          <a:latin typeface="+mn-lt"/>
                          <a:cs typeface="Arial" panose="020B0604020202020204" pitchFamily="34" charset="0"/>
                        </a:rPr>
                        <a:t> </a:t>
                      </a:r>
                      <a:br>
                        <a:rPr lang="en-US" sz="1400" dirty="0">
                          <a:solidFill>
                            <a:srgbClr val="2A638F"/>
                          </a:solidFill>
                          <a:latin typeface="+mn-lt"/>
                          <a:cs typeface="Arial" panose="020B0604020202020204" pitchFamily="34" charset="0"/>
                        </a:rPr>
                      </a:br>
                      <a:endParaRPr lang="en-US" sz="1400" dirty="0">
                        <a:solidFill>
                          <a:srgbClr val="2A638F"/>
                        </a:solidFill>
                        <a:latin typeface="+mn-lt"/>
                        <a:cs typeface="Arial" panose="020B0604020202020204" pitchFamily="34" charset="0"/>
                      </a:endParaRPr>
                    </a:p>
                  </a:txBody>
                  <a:tcPr/>
                </a:tc>
                <a:tc>
                  <a:txBody>
                    <a:bodyPr/>
                    <a:lstStyle/>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txBody>
                  <a:tcPr/>
                </a:tc>
                <a:extLst>
                  <a:ext uri="{0D108BD9-81ED-4DB2-BD59-A6C34878D82A}">
                    <a16:rowId xmlns:a16="http://schemas.microsoft.com/office/drawing/2014/main" val="3948128211"/>
                  </a:ext>
                </a:extLst>
              </a:tr>
              <a:tr h="2154352">
                <a:tc>
                  <a:txBody>
                    <a:bodyPr/>
                    <a:lstStyle/>
                    <a:p>
                      <a:pPr algn="ctr"/>
                      <a:endParaRPr lang="en-US" sz="1200" dirty="0">
                        <a:solidFill>
                          <a:srgbClr val="2A638F"/>
                        </a:solidFill>
                        <a:latin typeface="+mn-lt"/>
                        <a:cs typeface="Arial" panose="020B0604020202020204" pitchFamily="34" charset="0"/>
                      </a:endParaRPr>
                    </a:p>
                  </a:txBody>
                  <a:tcPr/>
                </a:tc>
                <a:tc>
                  <a:txBody>
                    <a:bodyPr/>
                    <a:lstStyle/>
                    <a:p>
                      <a:pPr algn="ctr"/>
                      <a:endParaRPr lang="en-US" sz="1400" dirty="0">
                        <a:solidFill>
                          <a:srgbClr val="2A638F"/>
                        </a:solidFill>
                        <a:latin typeface="+mn-lt"/>
                        <a:cs typeface="Arial" panose="020B0604020202020204" pitchFamily="34" charset="0"/>
                      </a:endParaRPr>
                    </a:p>
                  </a:txBody>
                  <a:tcPr/>
                </a:tc>
                <a:extLst>
                  <a:ext uri="{0D108BD9-81ED-4DB2-BD59-A6C34878D82A}">
                    <a16:rowId xmlns:a16="http://schemas.microsoft.com/office/drawing/2014/main" val="4272739489"/>
                  </a:ext>
                </a:extLst>
              </a:tr>
            </a:tbl>
          </a:graphicData>
        </a:graphic>
      </p:graphicFrame>
      <p:grpSp>
        <p:nvGrpSpPr>
          <p:cNvPr id="133" name="Group 132">
            <a:extLst>
              <a:ext uri="{FF2B5EF4-FFF2-40B4-BE49-F238E27FC236}">
                <a16:creationId xmlns:a16="http://schemas.microsoft.com/office/drawing/2014/main" id="{044B1A8F-0FBA-44B0-8A6A-C7D7666660F0}"/>
              </a:ext>
            </a:extLst>
          </p:cNvPr>
          <p:cNvGrpSpPr/>
          <p:nvPr/>
        </p:nvGrpSpPr>
        <p:grpSpPr>
          <a:xfrm>
            <a:off x="6139856" y="2359765"/>
            <a:ext cx="5120608" cy="411759"/>
            <a:chOff x="-2014958" y="2426280"/>
            <a:chExt cx="12343180" cy="411759"/>
          </a:xfrm>
        </p:grpSpPr>
        <p:sp>
          <p:nvSpPr>
            <p:cNvPr id="33" name="Flowchart: Terminator 32">
              <a:extLst>
                <a:ext uri="{FF2B5EF4-FFF2-40B4-BE49-F238E27FC236}">
                  <a16:creationId xmlns:a16="http://schemas.microsoft.com/office/drawing/2014/main" id="{05D42FFD-822D-4813-9BE8-641D5613E9C2}"/>
                </a:ext>
              </a:extLst>
            </p:cNvPr>
            <p:cNvSpPr/>
            <p:nvPr/>
          </p:nvSpPr>
          <p:spPr bwMode="auto">
            <a:xfrm>
              <a:off x="7502821" y="2426280"/>
              <a:ext cx="2825401" cy="411759"/>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Feedback</a:t>
              </a:r>
              <a:br>
                <a:rPr kumimoji="0" lang="en-US" sz="1400" i="0" u="none" strike="noStrike" cap="none" normalizeH="0" baseline="0" dirty="0">
                  <a:ln>
                    <a:noFill/>
                  </a:ln>
                  <a:effectLst/>
                  <a:latin typeface="+mn-lt"/>
                  <a:cs typeface="Arial" panose="020B0604020202020204" pitchFamily="34" charset="0"/>
                </a:rPr>
              </a:br>
              <a:r>
                <a:rPr kumimoji="0" lang="en-US" sz="1400" i="0" u="none" strike="noStrike" cap="none" normalizeH="0" baseline="0" dirty="0">
                  <a:ln>
                    <a:noFill/>
                  </a:ln>
                  <a:effectLst/>
                  <a:latin typeface="+mn-lt"/>
                  <a:cs typeface="Arial" panose="020B0604020202020204" pitchFamily="34" charset="0"/>
                </a:rPr>
                <a:t> Received*</a:t>
              </a:r>
            </a:p>
          </p:txBody>
        </p:sp>
        <p:cxnSp>
          <p:nvCxnSpPr>
            <p:cNvPr id="7" name="Straight Arrow Connector 6">
              <a:extLst>
                <a:ext uri="{FF2B5EF4-FFF2-40B4-BE49-F238E27FC236}">
                  <a16:creationId xmlns:a16="http://schemas.microsoft.com/office/drawing/2014/main" id="{BB70E4C2-F581-4A59-82DE-582F9927293B}"/>
                </a:ext>
              </a:extLst>
            </p:cNvPr>
            <p:cNvCxnSpPr>
              <a:cxnSpLocks/>
              <a:stCxn id="13" idx="3"/>
              <a:endCxn id="91" idx="1"/>
            </p:cNvCxnSpPr>
            <p:nvPr/>
          </p:nvCxnSpPr>
          <p:spPr bwMode="auto">
            <a:xfrm flipV="1">
              <a:off x="-2014958" y="2632159"/>
              <a:ext cx="5650514" cy="19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grpSp>
        <p:nvGrpSpPr>
          <p:cNvPr id="102" name="Group 101">
            <a:extLst>
              <a:ext uri="{FF2B5EF4-FFF2-40B4-BE49-F238E27FC236}">
                <a16:creationId xmlns:a16="http://schemas.microsoft.com/office/drawing/2014/main" id="{1AF5BD8E-5ABD-44D6-B697-DFB4998F7635}"/>
              </a:ext>
            </a:extLst>
          </p:cNvPr>
          <p:cNvGrpSpPr/>
          <p:nvPr/>
        </p:nvGrpSpPr>
        <p:grpSpPr>
          <a:xfrm>
            <a:off x="6139856" y="2120850"/>
            <a:ext cx="2357680" cy="1646159"/>
            <a:chOff x="6316773" y="2293712"/>
            <a:chExt cx="2357680" cy="1646159"/>
          </a:xfrm>
        </p:grpSpPr>
        <p:sp>
          <p:nvSpPr>
            <p:cNvPr id="112" name="Flowchart: Decision 111">
              <a:extLst>
                <a:ext uri="{FF2B5EF4-FFF2-40B4-BE49-F238E27FC236}">
                  <a16:creationId xmlns:a16="http://schemas.microsoft.com/office/drawing/2014/main" id="{19579924-F11A-4DC9-9ECA-8B41E0A6660F}"/>
                </a:ext>
              </a:extLst>
            </p:cNvPr>
            <p:cNvSpPr/>
            <p:nvPr/>
          </p:nvSpPr>
          <p:spPr bwMode="auto">
            <a:xfrm>
              <a:off x="6645769" y="2293712"/>
              <a:ext cx="1629551" cy="899468"/>
            </a:xfrm>
            <a:prstGeom prst="flowChartDecision">
              <a:avLst/>
            </a:prstGeom>
            <a:solidFill>
              <a:srgbClr val="E5E8EF"/>
            </a:solidFill>
            <a:ln w="19050"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nSpc>
                  <a:spcPct val="90000"/>
                </a:lnSpc>
              </a:pPr>
              <a:r>
                <a:rPr kumimoji="0" lang="en-US" sz="1400" i="0" u="none" strike="noStrike" cap="none" normalizeH="0" baseline="0" dirty="0">
                  <a:effectLst/>
                  <a:latin typeface="+mn-lt"/>
                  <a:cs typeface="Arial" panose="020B0604020202020204" pitchFamily="34" charset="0"/>
                </a:rPr>
                <a:t>Meets Queuing Criteria</a:t>
              </a:r>
              <a:r>
                <a:rPr lang="en-US" sz="1400" b="1" baseline="30000" dirty="0">
                  <a:solidFill>
                    <a:srgbClr val="009900"/>
                  </a:solidFill>
                  <a:latin typeface="+mn-lt"/>
                </a:rPr>
                <a:t>2</a:t>
              </a:r>
              <a:r>
                <a:rPr kumimoji="0" lang="en-US" sz="1400" i="0" u="none" strike="noStrike" cap="none" normalizeH="0" baseline="0" dirty="0">
                  <a:effectLst/>
                  <a:latin typeface="+mn-lt"/>
                  <a:cs typeface="Arial" panose="020B0604020202020204" pitchFamily="34" charset="0"/>
                </a:rPr>
                <a:t>?</a:t>
              </a:r>
            </a:p>
          </p:txBody>
        </p:sp>
        <p:sp>
          <p:nvSpPr>
            <p:cNvPr id="113" name="TextBox 112">
              <a:extLst>
                <a:ext uri="{FF2B5EF4-FFF2-40B4-BE49-F238E27FC236}">
                  <a16:creationId xmlns:a16="http://schemas.microsoft.com/office/drawing/2014/main" id="{E4EE130E-8D1B-4259-9E9C-1282EECC59BE}"/>
                </a:ext>
              </a:extLst>
            </p:cNvPr>
            <p:cNvSpPr txBox="1"/>
            <p:nvPr/>
          </p:nvSpPr>
          <p:spPr bwMode="ltGray">
            <a:xfrm>
              <a:off x="8055976" y="2502758"/>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sp>
          <p:nvSpPr>
            <p:cNvPr id="114" name="Flowchart: Predefined Process 113">
              <a:extLst>
                <a:ext uri="{FF2B5EF4-FFF2-40B4-BE49-F238E27FC236}">
                  <a16:creationId xmlns:a16="http://schemas.microsoft.com/office/drawing/2014/main" id="{FBD679D1-7D57-4A19-89A3-E5F94EF2DF3B}"/>
                </a:ext>
              </a:extLst>
            </p:cNvPr>
            <p:cNvSpPr/>
            <p:nvPr/>
          </p:nvSpPr>
          <p:spPr bwMode="auto">
            <a:xfrm>
              <a:off x="6821550" y="3423855"/>
              <a:ext cx="1274871" cy="516016"/>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Queued for Review</a:t>
              </a:r>
            </a:p>
          </p:txBody>
        </p:sp>
        <p:sp>
          <p:nvSpPr>
            <p:cNvPr id="115" name="TextBox 114">
              <a:extLst>
                <a:ext uri="{FF2B5EF4-FFF2-40B4-BE49-F238E27FC236}">
                  <a16:creationId xmlns:a16="http://schemas.microsoft.com/office/drawing/2014/main" id="{2A076195-B7F3-4EA7-8EDA-F0CF744B2402}"/>
                </a:ext>
              </a:extLst>
            </p:cNvPr>
            <p:cNvSpPr txBox="1"/>
            <p:nvPr/>
          </p:nvSpPr>
          <p:spPr bwMode="ltGray">
            <a:xfrm>
              <a:off x="7324359" y="3145772"/>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cxnSp>
          <p:nvCxnSpPr>
            <p:cNvPr id="116" name="Straight Arrow Connector 115">
              <a:extLst>
                <a:ext uri="{FF2B5EF4-FFF2-40B4-BE49-F238E27FC236}">
                  <a16:creationId xmlns:a16="http://schemas.microsoft.com/office/drawing/2014/main" id="{2AAC8717-A38B-4752-BE4E-A218E3432B4C}"/>
                </a:ext>
              </a:extLst>
            </p:cNvPr>
            <p:cNvCxnSpPr>
              <a:cxnSpLocks/>
              <a:stCxn id="112" idx="2"/>
              <a:endCxn id="114" idx="0"/>
            </p:cNvCxnSpPr>
            <p:nvPr/>
          </p:nvCxnSpPr>
          <p:spPr bwMode="auto">
            <a:xfrm flipH="1">
              <a:off x="7458986" y="3193180"/>
              <a:ext cx="1559" cy="23067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0" name="Connector: Elbow 119">
              <a:extLst>
                <a:ext uri="{FF2B5EF4-FFF2-40B4-BE49-F238E27FC236}">
                  <a16:creationId xmlns:a16="http://schemas.microsoft.com/office/drawing/2014/main" id="{BFC78B6D-79BB-4FFE-A5CE-CF4DD46200A2}"/>
                </a:ext>
              </a:extLst>
            </p:cNvPr>
            <p:cNvCxnSpPr>
              <a:cxnSpLocks/>
              <a:stCxn id="114" idx="3"/>
            </p:cNvCxnSpPr>
            <p:nvPr/>
          </p:nvCxnSpPr>
          <p:spPr bwMode="auto">
            <a:xfrm flipV="1">
              <a:off x="8096421" y="2747080"/>
              <a:ext cx="413838" cy="934783"/>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125" name="Straight Arrow Connector 124">
              <a:extLst>
                <a:ext uri="{FF2B5EF4-FFF2-40B4-BE49-F238E27FC236}">
                  <a16:creationId xmlns:a16="http://schemas.microsoft.com/office/drawing/2014/main" id="{73D2C626-DDAB-4AFD-81D6-DEB7F8724DE9}"/>
                </a:ext>
              </a:extLst>
            </p:cNvPr>
            <p:cNvCxnSpPr>
              <a:cxnSpLocks/>
              <a:stCxn id="13" idx="3"/>
              <a:endCxn id="112" idx="1"/>
            </p:cNvCxnSpPr>
            <p:nvPr/>
          </p:nvCxnSpPr>
          <p:spPr bwMode="auto">
            <a:xfrm>
              <a:off x="6316773" y="2740476"/>
              <a:ext cx="328996" cy="29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B48FE937-7202-445F-821E-58D31F3C6054}"/>
                </a:ext>
              </a:extLst>
            </p:cNvPr>
            <p:cNvCxnSpPr>
              <a:cxnSpLocks/>
              <a:stCxn id="112" idx="3"/>
              <a:endCxn id="91" idx="1"/>
            </p:cNvCxnSpPr>
            <p:nvPr/>
          </p:nvCxnSpPr>
          <p:spPr bwMode="auto">
            <a:xfrm flipV="1">
              <a:off x="8275320" y="2738506"/>
              <a:ext cx="385587" cy="49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sp>
        <p:nvSpPr>
          <p:cNvPr id="3" name="TextBox 2">
            <a:extLst>
              <a:ext uri="{FF2B5EF4-FFF2-40B4-BE49-F238E27FC236}">
                <a16:creationId xmlns:a16="http://schemas.microsoft.com/office/drawing/2014/main" id="{55273A0B-BA2C-4358-9A91-B44816B0814D}"/>
              </a:ext>
            </a:extLst>
          </p:cNvPr>
          <p:cNvSpPr txBox="1"/>
          <p:nvPr/>
        </p:nvSpPr>
        <p:spPr bwMode="ltGray">
          <a:xfrm>
            <a:off x="9695194" y="2944056"/>
            <a:ext cx="1953668" cy="94315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*Feedback is visible only to employee, employee’s manager(s), and SnapEval Administrators </a:t>
            </a:r>
          </a:p>
        </p:txBody>
      </p:sp>
      <p:sp>
        <p:nvSpPr>
          <p:cNvPr id="44" name="TextBox 43">
            <a:extLst>
              <a:ext uri="{FF2B5EF4-FFF2-40B4-BE49-F238E27FC236}">
                <a16:creationId xmlns:a16="http://schemas.microsoft.com/office/drawing/2014/main" id="{FCD10736-7917-484B-93CF-648246805DEA}"/>
              </a:ext>
            </a:extLst>
          </p:cNvPr>
          <p:cNvSpPr txBox="1"/>
          <p:nvPr/>
        </p:nvSpPr>
        <p:spPr bwMode="ltGray">
          <a:xfrm>
            <a:off x="9747926" y="4940543"/>
            <a:ext cx="1900936" cy="91808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**Recognition is visible to everyone in organization through Spotlight Recognition Dashboard </a:t>
            </a:r>
          </a:p>
        </p:txBody>
      </p:sp>
      <p:cxnSp>
        <p:nvCxnSpPr>
          <p:cNvPr id="8" name="Straight Connector 7">
            <a:extLst>
              <a:ext uri="{FF2B5EF4-FFF2-40B4-BE49-F238E27FC236}">
                <a16:creationId xmlns:a16="http://schemas.microsoft.com/office/drawing/2014/main" id="{4ABEDA40-4E12-4517-B0E0-070F385B1858}"/>
              </a:ext>
            </a:extLst>
          </p:cNvPr>
          <p:cNvCxnSpPr>
            <a:cxnSpLocks/>
          </p:cNvCxnSpPr>
          <p:nvPr/>
        </p:nvCxnSpPr>
        <p:spPr bwMode="auto">
          <a:xfrm>
            <a:off x="194631" y="3997786"/>
            <a:ext cx="11454234"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
        <p:nvSpPr>
          <p:cNvPr id="48" name="TextBox 47">
            <a:extLst>
              <a:ext uri="{FF2B5EF4-FFF2-40B4-BE49-F238E27FC236}">
                <a16:creationId xmlns:a16="http://schemas.microsoft.com/office/drawing/2014/main" id="{AD40012B-AD7C-4A57-AF60-5F9226937691}"/>
              </a:ext>
            </a:extLst>
          </p:cNvPr>
          <p:cNvSpPr txBox="1"/>
          <p:nvPr/>
        </p:nvSpPr>
        <p:spPr bwMode="ltGray">
          <a:xfrm rot="16200000">
            <a:off x="-537080" y="2642018"/>
            <a:ext cx="1899203" cy="289908"/>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400" dirty="0">
                <a:solidFill>
                  <a:schemeClr val="tx1">
                    <a:lumMod val="50000"/>
                    <a:lumOff val="50000"/>
                  </a:schemeClr>
                </a:solidFill>
                <a:latin typeface="+mn-lt"/>
                <a:cs typeface="Arial" panose="020B0604020202020204" pitchFamily="34" charset="0"/>
              </a:rPr>
              <a:t>Performance Management</a:t>
            </a:r>
          </a:p>
        </p:txBody>
      </p:sp>
      <p:sp>
        <p:nvSpPr>
          <p:cNvPr id="49" name="TextBox 48">
            <a:extLst>
              <a:ext uri="{FF2B5EF4-FFF2-40B4-BE49-F238E27FC236}">
                <a16:creationId xmlns:a16="http://schemas.microsoft.com/office/drawing/2014/main" id="{443E1797-2C63-4857-9DD1-DE5F48BB2E60}"/>
              </a:ext>
            </a:extLst>
          </p:cNvPr>
          <p:cNvSpPr txBox="1"/>
          <p:nvPr/>
        </p:nvSpPr>
        <p:spPr bwMode="ltGray">
          <a:xfrm rot="16200000">
            <a:off x="-537080" y="4848162"/>
            <a:ext cx="1899201" cy="289908"/>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400" dirty="0">
                <a:solidFill>
                  <a:schemeClr val="tx1">
                    <a:lumMod val="50000"/>
                    <a:lumOff val="50000"/>
                  </a:schemeClr>
                </a:solidFill>
                <a:latin typeface="+mn-lt"/>
                <a:cs typeface="Arial" panose="020B0604020202020204" pitchFamily="34" charset="0"/>
              </a:rPr>
              <a:t>Performance Recognition</a:t>
            </a:r>
          </a:p>
        </p:txBody>
      </p:sp>
      <p:sp>
        <p:nvSpPr>
          <p:cNvPr id="56" name="TextBox 55">
            <a:extLst>
              <a:ext uri="{FF2B5EF4-FFF2-40B4-BE49-F238E27FC236}">
                <a16:creationId xmlns:a16="http://schemas.microsoft.com/office/drawing/2014/main" id="{D158BDD3-3837-4039-8DD5-B2271968133C}"/>
              </a:ext>
            </a:extLst>
          </p:cNvPr>
          <p:cNvSpPr txBox="1"/>
          <p:nvPr/>
        </p:nvSpPr>
        <p:spPr bwMode="ltGray">
          <a:xfrm>
            <a:off x="508000" y="1054998"/>
            <a:ext cx="10599143"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latin typeface="+mn-lt"/>
                <a:cs typeface="Arial" panose="020B0604020202020204" pitchFamily="34" charset="0"/>
              </a:rPr>
              <a:t>Performance Management and Performance Recognition are separate processes </a:t>
            </a:r>
          </a:p>
        </p:txBody>
      </p:sp>
      <p:sp>
        <p:nvSpPr>
          <p:cNvPr id="57" name="Rectangle 56">
            <a:extLst>
              <a:ext uri="{FF2B5EF4-FFF2-40B4-BE49-F238E27FC236}">
                <a16:creationId xmlns:a16="http://schemas.microsoft.com/office/drawing/2014/main" id="{DE40BFAA-3209-45C3-BA79-3B380DFF54A0}"/>
              </a:ext>
            </a:extLst>
          </p:cNvPr>
          <p:cNvSpPr/>
          <p:nvPr/>
        </p:nvSpPr>
        <p:spPr bwMode="auto">
          <a:xfrm>
            <a:off x="595272" y="1811185"/>
            <a:ext cx="1168065" cy="1343557"/>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192" fontAlgn="auto">
              <a:spcBef>
                <a:spcPts val="0"/>
              </a:spcBef>
              <a:spcAft>
                <a:spcPts val="0"/>
              </a:spcAft>
            </a:pPr>
            <a:r>
              <a:rPr lang="en-US" sz="1200" b="1" dirty="0">
                <a:solidFill>
                  <a:srgbClr val="2A638F"/>
                </a:solidFill>
                <a:latin typeface="+mn-lt"/>
                <a:cs typeface="Arial" panose="020B0604020202020204" pitchFamily="34" charset="0"/>
              </a:rPr>
              <a:t>Performance</a:t>
            </a:r>
          </a:p>
          <a:p>
            <a:pPr lvl="0" defTabSz="914192" fontAlgn="auto">
              <a:spcBef>
                <a:spcPts val="0"/>
              </a:spcBef>
              <a:spcAft>
                <a:spcPts val="0"/>
              </a:spcAft>
            </a:pPr>
            <a:r>
              <a:rPr lang="en-US" sz="1200" b="1" dirty="0">
                <a:solidFill>
                  <a:srgbClr val="2A638F"/>
                </a:solidFill>
                <a:latin typeface="+mn-lt"/>
                <a:cs typeface="Arial" panose="020B0604020202020204" pitchFamily="34" charset="0"/>
              </a:rPr>
              <a:t>Feedback Queuing </a:t>
            </a:r>
            <a:r>
              <a:rPr lang="en-US" sz="1200" b="1" dirty="0">
                <a:solidFill>
                  <a:srgbClr val="EE2722"/>
                </a:solidFill>
                <a:latin typeface="+mn-lt"/>
                <a:cs typeface="Arial" panose="020B0604020202020204" pitchFamily="34" charset="0"/>
              </a:rPr>
              <a:t>Disabled</a:t>
            </a:r>
            <a:endParaRPr lang="en-US" sz="1200" dirty="0">
              <a:solidFill>
                <a:srgbClr val="EE2722"/>
              </a:solidFill>
              <a:latin typeface="+mn-lt"/>
              <a:cs typeface="Arial" panose="020B0604020202020204" pitchFamily="34" charset="0"/>
            </a:endParaRPr>
          </a:p>
        </p:txBody>
      </p:sp>
      <p:sp>
        <p:nvSpPr>
          <p:cNvPr id="58" name="Rectangle 57">
            <a:extLst>
              <a:ext uri="{FF2B5EF4-FFF2-40B4-BE49-F238E27FC236}">
                <a16:creationId xmlns:a16="http://schemas.microsoft.com/office/drawing/2014/main" id="{FE86362F-618A-4F9C-8548-0C1A1EC8077B}"/>
              </a:ext>
            </a:extLst>
          </p:cNvPr>
          <p:cNvSpPr/>
          <p:nvPr/>
        </p:nvSpPr>
        <p:spPr bwMode="auto">
          <a:xfrm>
            <a:off x="1730383" y="1811185"/>
            <a:ext cx="1725423" cy="1772674"/>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r>
              <a:rPr lang="en-US" sz="1200" dirty="0">
                <a:solidFill>
                  <a:srgbClr val="2A638F"/>
                </a:solidFill>
                <a:latin typeface="+mn-lt"/>
                <a:cs typeface="Arial" panose="020B0604020202020204" pitchFamily="34" charset="0"/>
              </a:rPr>
              <a:t>All feedback is delivered directly to Feedback Recipient </a:t>
            </a:r>
            <a:r>
              <a:rPr lang="en-US" sz="1200" b="1" dirty="0">
                <a:solidFill>
                  <a:srgbClr val="2A638F"/>
                </a:solidFill>
                <a:latin typeface="+mn-lt"/>
                <a:cs typeface="Arial" panose="020B0604020202020204" pitchFamily="34" charset="0"/>
              </a:rPr>
              <a:t>without</a:t>
            </a:r>
            <a:r>
              <a:rPr lang="en-US" sz="1200" dirty="0">
                <a:solidFill>
                  <a:srgbClr val="2A638F"/>
                </a:solidFill>
                <a:latin typeface="+mn-lt"/>
                <a:cs typeface="Arial" panose="020B0604020202020204" pitchFamily="34" charset="0"/>
              </a:rPr>
              <a:t> review by SnapEval Administrator</a:t>
            </a:r>
          </a:p>
        </p:txBody>
      </p:sp>
      <p:sp>
        <p:nvSpPr>
          <p:cNvPr id="59" name="Rectangle 58">
            <a:extLst>
              <a:ext uri="{FF2B5EF4-FFF2-40B4-BE49-F238E27FC236}">
                <a16:creationId xmlns:a16="http://schemas.microsoft.com/office/drawing/2014/main" id="{408B5AF5-9097-4F79-8D61-4C35C50EA7ED}"/>
              </a:ext>
            </a:extLst>
          </p:cNvPr>
          <p:cNvSpPr/>
          <p:nvPr/>
        </p:nvSpPr>
        <p:spPr bwMode="auto">
          <a:xfrm>
            <a:off x="622241" y="4031223"/>
            <a:ext cx="1168065" cy="103484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b="1" dirty="0">
                <a:solidFill>
                  <a:srgbClr val="2A638F"/>
                </a:solidFill>
                <a:latin typeface="+mn-lt"/>
                <a:cs typeface="Arial" panose="020B0604020202020204" pitchFamily="34" charset="0"/>
              </a:rPr>
              <a:t>Spotlight Performance Recognition </a:t>
            </a:r>
            <a:r>
              <a:rPr lang="en-US" sz="1200" b="1" dirty="0">
                <a:solidFill>
                  <a:srgbClr val="EE2722"/>
                </a:solidFill>
                <a:latin typeface="+mn-lt"/>
                <a:cs typeface="Arial" panose="020B0604020202020204" pitchFamily="34" charset="0"/>
              </a:rPr>
              <a:t>Disabled</a:t>
            </a:r>
            <a:r>
              <a:rPr lang="en-US" sz="1200" dirty="0">
                <a:solidFill>
                  <a:srgbClr val="2A638F"/>
                </a:solidFill>
                <a:latin typeface="+mn-lt"/>
                <a:cs typeface="Arial" panose="020B0604020202020204" pitchFamily="34" charset="0"/>
              </a:rPr>
              <a:t> </a:t>
            </a:r>
          </a:p>
        </p:txBody>
      </p:sp>
      <p:sp>
        <p:nvSpPr>
          <p:cNvPr id="67" name="Rectangle 66">
            <a:extLst>
              <a:ext uri="{FF2B5EF4-FFF2-40B4-BE49-F238E27FC236}">
                <a16:creationId xmlns:a16="http://schemas.microsoft.com/office/drawing/2014/main" id="{EAA592A8-05A6-482A-97C6-8C5ADEE68571}"/>
              </a:ext>
            </a:extLst>
          </p:cNvPr>
          <p:cNvSpPr/>
          <p:nvPr/>
        </p:nvSpPr>
        <p:spPr bwMode="auto">
          <a:xfrm>
            <a:off x="1770253" y="4031222"/>
            <a:ext cx="1743403" cy="119922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14192" fontAlgn="auto">
              <a:spcBef>
                <a:spcPts val="0"/>
              </a:spcBef>
              <a:spcAft>
                <a:spcPts val="0"/>
              </a:spcAft>
            </a:pPr>
            <a:r>
              <a:rPr lang="en-US" sz="1200" dirty="0">
                <a:solidFill>
                  <a:srgbClr val="2A638F"/>
                </a:solidFill>
                <a:latin typeface="+mn-lt"/>
                <a:cs typeface="Arial" panose="020B0604020202020204" pitchFamily="34" charset="0"/>
              </a:rPr>
              <a:t>Feedback </a:t>
            </a:r>
            <a:r>
              <a:rPr lang="en-US" sz="1200" b="1" dirty="0">
                <a:solidFill>
                  <a:srgbClr val="2A638F"/>
                </a:solidFill>
                <a:latin typeface="+mn-lt"/>
                <a:cs typeface="Arial" panose="020B0604020202020204" pitchFamily="34" charset="0"/>
              </a:rPr>
              <a:t>cannot</a:t>
            </a:r>
            <a:r>
              <a:rPr lang="en-US" sz="1200" dirty="0">
                <a:solidFill>
                  <a:srgbClr val="2A638F"/>
                </a:solidFill>
                <a:latin typeface="+mn-lt"/>
                <a:cs typeface="Arial" panose="020B0604020202020204" pitchFamily="34" charset="0"/>
              </a:rPr>
              <a:t> be nominated for recognition of performance excellence.</a:t>
            </a:r>
          </a:p>
        </p:txBody>
      </p:sp>
      <p:sp>
        <p:nvSpPr>
          <p:cNvPr id="47" name="Rectangle 46">
            <a:extLst>
              <a:ext uri="{FF2B5EF4-FFF2-40B4-BE49-F238E27FC236}">
                <a16:creationId xmlns:a16="http://schemas.microsoft.com/office/drawing/2014/main" id="{99ECC694-78B3-452A-BF0A-F452D5C1D6C4}"/>
              </a:ext>
            </a:extLst>
          </p:cNvPr>
          <p:cNvSpPr/>
          <p:nvPr/>
        </p:nvSpPr>
        <p:spPr bwMode="auto">
          <a:xfrm>
            <a:off x="598596" y="1811184"/>
            <a:ext cx="1168065" cy="1343557"/>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192" fontAlgn="auto">
              <a:spcBef>
                <a:spcPts val="0"/>
              </a:spcBef>
              <a:spcAft>
                <a:spcPts val="0"/>
              </a:spcAft>
            </a:pPr>
            <a:r>
              <a:rPr lang="en-US" sz="1200" b="1" dirty="0">
                <a:solidFill>
                  <a:srgbClr val="2A638F"/>
                </a:solidFill>
                <a:latin typeface="+mn-lt"/>
                <a:cs typeface="Arial" panose="020B0604020202020204" pitchFamily="34" charset="0"/>
              </a:rPr>
              <a:t>Performance</a:t>
            </a:r>
          </a:p>
          <a:p>
            <a:pPr lvl="0" defTabSz="914192" fontAlgn="auto">
              <a:spcBef>
                <a:spcPts val="0"/>
              </a:spcBef>
              <a:spcAft>
                <a:spcPts val="0"/>
              </a:spcAft>
            </a:pPr>
            <a:r>
              <a:rPr lang="en-US" sz="1200" b="1" dirty="0">
                <a:solidFill>
                  <a:srgbClr val="2A638F"/>
                </a:solidFill>
                <a:latin typeface="+mn-lt"/>
                <a:cs typeface="Arial" panose="020B0604020202020204" pitchFamily="34" charset="0"/>
              </a:rPr>
              <a:t>Feedback Queuing </a:t>
            </a:r>
            <a:r>
              <a:rPr lang="en-US" sz="1200" b="1" dirty="0">
                <a:solidFill>
                  <a:srgbClr val="009900"/>
                </a:solidFill>
                <a:latin typeface="+mn-lt"/>
                <a:cs typeface="Arial" panose="020B0604020202020204" pitchFamily="34" charset="0"/>
              </a:rPr>
              <a:t>Enabled</a:t>
            </a:r>
            <a:endParaRPr lang="en-US" sz="1200" dirty="0">
              <a:solidFill>
                <a:srgbClr val="009900"/>
              </a:solidFill>
              <a:latin typeface="+mn-lt"/>
              <a:cs typeface="Arial" panose="020B0604020202020204" pitchFamily="34" charset="0"/>
            </a:endParaRPr>
          </a:p>
        </p:txBody>
      </p:sp>
      <p:sp>
        <p:nvSpPr>
          <p:cNvPr id="51" name="Rectangle 50">
            <a:extLst>
              <a:ext uri="{FF2B5EF4-FFF2-40B4-BE49-F238E27FC236}">
                <a16:creationId xmlns:a16="http://schemas.microsoft.com/office/drawing/2014/main" id="{633EEA26-8B24-4E7D-A261-C9300DEE9186}"/>
              </a:ext>
            </a:extLst>
          </p:cNvPr>
          <p:cNvSpPr/>
          <p:nvPr/>
        </p:nvSpPr>
        <p:spPr bwMode="auto">
          <a:xfrm>
            <a:off x="595493" y="4031223"/>
            <a:ext cx="1168065" cy="103484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192" fontAlgn="auto">
              <a:spcBef>
                <a:spcPts val="0"/>
              </a:spcBef>
              <a:spcAft>
                <a:spcPts val="0"/>
              </a:spcAft>
            </a:pPr>
            <a:r>
              <a:rPr lang="en-US" sz="1200" b="1" dirty="0">
                <a:solidFill>
                  <a:srgbClr val="2A638F"/>
                </a:solidFill>
                <a:latin typeface="+mn-lt"/>
                <a:cs typeface="Arial" panose="020B0604020202020204" pitchFamily="34" charset="0"/>
              </a:rPr>
              <a:t>Spotlight Performance Recognition </a:t>
            </a:r>
            <a:r>
              <a:rPr lang="en-US" sz="1200" b="1" dirty="0">
                <a:solidFill>
                  <a:srgbClr val="009900"/>
                </a:solidFill>
                <a:latin typeface="+mn-lt"/>
                <a:cs typeface="Arial" panose="020B0604020202020204" pitchFamily="34" charset="0"/>
              </a:rPr>
              <a:t>Enabled</a:t>
            </a:r>
            <a:endParaRPr lang="en-US" sz="1200" dirty="0">
              <a:solidFill>
                <a:srgbClr val="009900"/>
              </a:solidFill>
              <a:latin typeface="+mn-lt"/>
              <a:cs typeface="Arial" panose="020B0604020202020204" pitchFamily="34" charset="0"/>
            </a:endParaRPr>
          </a:p>
        </p:txBody>
      </p:sp>
      <p:sp>
        <p:nvSpPr>
          <p:cNvPr id="54" name="Rectangle 53">
            <a:extLst>
              <a:ext uri="{FF2B5EF4-FFF2-40B4-BE49-F238E27FC236}">
                <a16:creationId xmlns:a16="http://schemas.microsoft.com/office/drawing/2014/main" id="{4DAB0070-A164-4F29-8488-DB8B5172D2E5}"/>
              </a:ext>
            </a:extLst>
          </p:cNvPr>
          <p:cNvSpPr/>
          <p:nvPr/>
        </p:nvSpPr>
        <p:spPr bwMode="auto">
          <a:xfrm>
            <a:off x="1733084" y="1831919"/>
            <a:ext cx="1725423" cy="1772674"/>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endParaRPr lang="en-US" sz="1200" dirty="0">
              <a:solidFill>
                <a:srgbClr val="2A638F"/>
              </a:solidFill>
              <a:latin typeface="+mn-lt"/>
              <a:cs typeface="Arial" panose="020B0604020202020204" pitchFamily="34" charset="0"/>
            </a:endParaRPr>
          </a:p>
        </p:txBody>
      </p:sp>
      <p:sp>
        <p:nvSpPr>
          <p:cNvPr id="53" name="Rectangle 52">
            <a:extLst>
              <a:ext uri="{FF2B5EF4-FFF2-40B4-BE49-F238E27FC236}">
                <a16:creationId xmlns:a16="http://schemas.microsoft.com/office/drawing/2014/main" id="{42800A48-9E6E-471D-9B96-D3A44E5F604A}"/>
              </a:ext>
            </a:extLst>
          </p:cNvPr>
          <p:cNvSpPr/>
          <p:nvPr/>
        </p:nvSpPr>
        <p:spPr bwMode="auto">
          <a:xfrm>
            <a:off x="1720600" y="1808456"/>
            <a:ext cx="1725423" cy="1772674"/>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dirty="0">
                <a:solidFill>
                  <a:srgbClr val="2A638F"/>
                </a:solidFill>
                <a:latin typeface="+mn-lt"/>
                <a:cs typeface="Arial" panose="020B0604020202020204" pitchFamily="34" charset="0"/>
              </a:rPr>
              <a:t>Feedback that meets predefined criteria is </a:t>
            </a:r>
            <a:r>
              <a:rPr lang="en-US" sz="1200" b="1" dirty="0">
                <a:solidFill>
                  <a:srgbClr val="2A638F"/>
                </a:solidFill>
                <a:latin typeface="+mn-lt"/>
                <a:cs typeface="Arial" panose="020B0604020202020204" pitchFamily="34" charset="0"/>
              </a:rPr>
              <a:t>automatically</a:t>
            </a:r>
            <a:r>
              <a:rPr lang="en-US" sz="1200" dirty="0">
                <a:solidFill>
                  <a:srgbClr val="2A638F"/>
                </a:solidFill>
                <a:latin typeface="+mn-lt"/>
                <a:cs typeface="Arial" panose="020B0604020202020204" pitchFamily="34" charset="0"/>
              </a:rPr>
              <a:t> queued for review by SnapEval Administrator </a:t>
            </a:r>
            <a:r>
              <a:rPr lang="en-US" sz="1200" b="1" dirty="0">
                <a:solidFill>
                  <a:srgbClr val="2A638F"/>
                </a:solidFill>
                <a:latin typeface="+mn-lt"/>
                <a:cs typeface="Arial" panose="020B0604020202020204" pitchFamily="34" charset="0"/>
              </a:rPr>
              <a:t>before</a:t>
            </a:r>
            <a:r>
              <a:rPr lang="en-US" sz="1200" dirty="0">
                <a:solidFill>
                  <a:srgbClr val="2A638F"/>
                </a:solidFill>
                <a:latin typeface="+mn-lt"/>
                <a:cs typeface="Arial" panose="020B0604020202020204" pitchFamily="34" charset="0"/>
              </a:rPr>
              <a:t> delivery to Feedback Recipient.</a:t>
            </a:r>
          </a:p>
        </p:txBody>
      </p:sp>
      <p:sp>
        <p:nvSpPr>
          <p:cNvPr id="55" name="Rectangle 54">
            <a:extLst>
              <a:ext uri="{FF2B5EF4-FFF2-40B4-BE49-F238E27FC236}">
                <a16:creationId xmlns:a16="http://schemas.microsoft.com/office/drawing/2014/main" id="{8AA317DD-3CE9-47C0-8FD1-653906184772}"/>
              </a:ext>
            </a:extLst>
          </p:cNvPr>
          <p:cNvSpPr/>
          <p:nvPr/>
        </p:nvSpPr>
        <p:spPr bwMode="auto">
          <a:xfrm>
            <a:off x="1777125" y="4026684"/>
            <a:ext cx="1743403" cy="192788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endParaRPr lang="en-US" sz="1200" dirty="0">
              <a:solidFill>
                <a:srgbClr val="2A638F"/>
              </a:solidFill>
              <a:latin typeface="+mn-lt"/>
              <a:cs typeface="Arial" panose="020B0604020202020204" pitchFamily="34" charset="0"/>
            </a:endParaRPr>
          </a:p>
        </p:txBody>
      </p:sp>
      <p:sp>
        <p:nvSpPr>
          <p:cNvPr id="52" name="Rectangle 51">
            <a:extLst>
              <a:ext uri="{FF2B5EF4-FFF2-40B4-BE49-F238E27FC236}">
                <a16:creationId xmlns:a16="http://schemas.microsoft.com/office/drawing/2014/main" id="{C4C8C363-8A33-494A-8764-AF7DCFF7C4BF}"/>
              </a:ext>
            </a:extLst>
          </p:cNvPr>
          <p:cNvSpPr/>
          <p:nvPr/>
        </p:nvSpPr>
        <p:spPr bwMode="auto">
          <a:xfrm>
            <a:off x="1701737" y="4026684"/>
            <a:ext cx="1743403" cy="192788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dirty="0">
                <a:solidFill>
                  <a:srgbClr val="2A638F"/>
                </a:solidFill>
                <a:latin typeface="+mn-lt"/>
                <a:cs typeface="Arial" panose="020B0604020202020204" pitchFamily="34" charset="0"/>
              </a:rPr>
              <a:t>Feedback </a:t>
            </a:r>
            <a:r>
              <a:rPr lang="en-US" sz="1200" b="1" dirty="0">
                <a:solidFill>
                  <a:srgbClr val="2A638F"/>
                </a:solidFill>
                <a:latin typeface="+mn-lt"/>
                <a:cs typeface="Arial" panose="020B0604020202020204" pitchFamily="34" charset="0"/>
              </a:rPr>
              <a:t>can</a:t>
            </a:r>
            <a:r>
              <a:rPr lang="en-US" sz="1200" dirty="0">
                <a:solidFill>
                  <a:srgbClr val="2A638F"/>
                </a:solidFill>
                <a:latin typeface="+mn-lt"/>
                <a:cs typeface="Arial" panose="020B0604020202020204" pitchFamily="34" charset="0"/>
              </a:rPr>
              <a:t> be nominated for recognition of performance excellence.</a:t>
            </a:r>
          </a:p>
        </p:txBody>
      </p:sp>
      <p:sp>
        <p:nvSpPr>
          <p:cNvPr id="68" name="Rectangle 67">
            <a:extLst>
              <a:ext uri="{FF2B5EF4-FFF2-40B4-BE49-F238E27FC236}">
                <a16:creationId xmlns:a16="http://schemas.microsoft.com/office/drawing/2014/main" id="{9BBAEAB2-0DB1-4C63-831C-D1F379E40AB1}"/>
              </a:ext>
            </a:extLst>
          </p:cNvPr>
          <p:cNvSpPr/>
          <p:nvPr/>
        </p:nvSpPr>
        <p:spPr bwMode="auto">
          <a:xfrm>
            <a:off x="595501" y="3964321"/>
            <a:ext cx="2892019" cy="1985487"/>
          </a:xfrm>
          <a:prstGeom prst="rect">
            <a:avLst/>
          </a:prstGeom>
          <a:solidFill>
            <a:schemeClr val="bg2">
              <a:lumMod val="75000"/>
              <a:alpha val="10000"/>
            </a:schemeClr>
          </a:solidFill>
          <a:ln w="12700" cap="flat" cmpd="sng" algn="ctr">
            <a:noFill/>
            <a:prstDash val="sysDot"/>
            <a:round/>
            <a:headEnd type="none" w="med" len="med"/>
            <a:tailEnd type="none" w="med" len="med"/>
          </a:ln>
          <a:effectLst/>
        </p:spPr>
        <p:txBody>
          <a:bodyPr vert="horz" wrap="square" lIns="0" tIns="45720" rIns="0" bIns="45720" numCol="1" rtlCol="0" anchor="t" anchorCtr="1" compatLnSpc="1">
            <a:prstTxWarp prst="textNoShape">
              <a:avLst/>
            </a:prstTxWarp>
          </a:bodyPr>
          <a:lstStyle/>
          <a:p>
            <a:pPr>
              <a:lnSpc>
                <a:spcPct val="90000"/>
              </a:lnSpc>
            </a:pPr>
            <a:endParaRPr lang="en-US" sz="3200" dirty="0">
              <a:solidFill>
                <a:srgbClr val="002060"/>
              </a:solidFill>
              <a:latin typeface="+mn-lt"/>
            </a:endParaRPr>
          </a:p>
        </p:txBody>
      </p:sp>
      <p:grpSp>
        <p:nvGrpSpPr>
          <p:cNvPr id="6" name="Group 5">
            <a:extLst>
              <a:ext uri="{FF2B5EF4-FFF2-40B4-BE49-F238E27FC236}">
                <a16:creationId xmlns:a16="http://schemas.microsoft.com/office/drawing/2014/main" id="{5753C282-F684-44DD-A974-DA2D898DF227}"/>
              </a:ext>
            </a:extLst>
          </p:cNvPr>
          <p:cNvGrpSpPr/>
          <p:nvPr/>
        </p:nvGrpSpPr>
        <p:grpSpPr>
          <a:xfrm>
            <a:off x="3948873" y="2574453"/>
            <a:ext cx="7419279" cy="3219549"/>
            <a:chOff x="3948873" y="2747315"/>
            <a:chExt cx="7419279" cy="3219549"/>
          </a:xfrm>
        </p:grpSpPr>
        <p:sp>
          <p:nvSpPr>
            <p:cNvPr id="10" name="Flowchart: Decision 9">
              <a:extLst>
                <a:ext uri="{FF2B5EF4-FFF2-40B4-BE49-F238E27FC236}">
                  <a16:creationId xmlns:a16="http://schemas.microsoft.com/office/drawing/2014/main" id="{2079E7E7-86DD-47E6-B114-256755DE4012}"/>
                </a:ext>
              </a:extLst>
            </p:cNvPr>
            <p:cNvSpPr/>
            <p:nvPr/>
          </p:nvSpPr>
          <p:spPr bwMode="auto">
            <a:xfrm>
              <a:off x="3948873" y="4427071"/>
              <a:ext cx="2190989" cy="857445"/>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effectLst/>
                  <a:latin typeface="+mn-lt"/>
                  <a:cs typeface="Arial" panose="020B0604020202020204" pitchFamily="34" charset="0"/>
                </a:rPr>
                <a:t>Nominated for Spotlight  recognition?</a:t>
              </a:r>
            </a:p>
          </p:txBody>
        </p:sp>
        <p:cxnSp>
          <p:nvCxnSpPr>
            <p:cNvPr id="46" name="Straight Arrow Connector 45">
              <a:extLst>
                <a:ext uri="{FF2B5EF4-FFF2-40B4-BE49-F238E27FC236}">
                  <a16:creationId xmlns:a16="http://schemas.microsoft.com/office/drawing/2014/main" id="{F091BCF9-AED8-4F41-9A39-78EA04BF4FC5}"/>
                </a:ext>
              </a:extLst>
            </p:cNvPr>
            <p:cNvCxnSpPr>
              <a:cxnSpLocks/>
              <a:stCxn id="10" idx="2"/>
              <a:endCxn id="50" idx="0"/>
            </p:cNvCxnSpPr>
            <p:nvPr/>
          </p:nvCxnSpPr>
          <p:spPr bwMode="auto">
            <a:xfrm>
              <a:off x="5044368" y="5284516"/>
              <a:ext cx="0" cy="28982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0" name="Flowchart: Terminator 49">
              <a:extLst>
                <a:ext uri="{FF2B5EF4-FFF2-40B4-BE49-F238E27FC236}">
                  <a16:creationId xmlns:a16="http://schemas.microsoft.com/office/drawing/2014/main" id="{8CE265B0-0E37-4BE4-AEE1-62303CCF35F8}"/>
                </a:ext>
              </a:extLst>
            </p:cNvPr>
            <p:cNvSpPr/>
            <p:nvPr/>
          </p:nvSpPr>
          <p:spPr bwMode="auto">
            <a:xfrm>
              <a:off x="4403527" y="5574343"/>
              <a:ext cx="1281682" cy="392521"/>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End</a:t>
              </a:r>
            </a:p>
          </p:txBody>
        </p:sp>
        <p:sp>
          <p:nvSpPr>
            <p:cNvPr id="45" name="TextBox 44">
              <a:extLst>
                <a:ext uri="{FF2B5EF4-FFF2-40B4-BE49-F238E27FC236}">
                  <a16:creationId xmlns:a16="http://schemas.microsoft.com/office/drawing/2014/main" id="{AA7E87EB-19DB-4FF3-AA39-010D3004D6A5}"/>
                </a:ext>
              </a:extLst>
            </p:cNvPr>
            <p:cNvSpPr txBox="1"/>
            <p:nvPr/>
          </p:nvSpPr>
          <p:spPr bwMode="ltGray">
            <a:xfrm>
              <a:off x="4926614" y="5240584"/>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cxnSp>
          <p:nvCxnSpPr>
            <p:cNvPr id="60" name="Straight Arrow Connector 59">
              <a:extLst>
                <a:ext uri="{FF2B5EF4-FFF2-40B4-BE49-F238E27FC236}">
                  <a16:creationId xmlns:a16="http://schemas.microsoft.com/office/drawing/2014/main" id="{A7130E96-FD32-416C-BA5B-A84F9B8AA3B9}"/>
                </a:ext>
              </a:extLst>
            </p:cNvPr>
            <p:cNvCxnSpPr>
              <a:cxnSpLocks/>
              <a:stCxn id="10" idx="3"/>
              <a:endCxn id="62" idx="1"/>
            </p:cNvCxnSpPr>
            <p:nvPr/>
          </p:nvCxnSpPr>
          <p:spPr bwMode="auto">
            <a:xfrm>
              <a:off x="6139862" y="4855794"/>
              <a:ext cx="81637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61" name="Flowchart: Terminator 60">
              <a:extLst>
                <a:ext uri="{FF2B5EF4-FFF2-40B4-BE49-F238E27FC236}">
                  <a16:creationId xmlns:a16="http://schemas.microsoft.com/office/drawing/2014/main" id="{3219291C-0542-4CBA-9150-B2B7302D00ED}"/>
                </a:ext>
              </a:extLst>
            </p:cNvPr>
            <p:cNvSpPr/>
            <p:nvPr/>
          </p:nvSpPr>
          <p:spPr bwMode="auto">
            <a:xfrm>
              <a:off x="10086470" y="4659532"/>
              <a:ext cx="1281682" cy="392521"/>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Recognition</a:t>
              </a:r>
              <a:br>
                <a:rPr kumimoji="0" lang="en-US" sz="1400" i="0" u="none" strike="noStrike" cap="none" normalizeH="0" baseline="0" dirty="0">
                  <a:ln>
                    <a:noFill/>
                  </a:ln>
                  <a:effectLst/>
                  <a:latin typeface="+mn-lt"/>
                  <a:cs typeface="Arial" panose="020B0604020202020204" pitchFamily="34" charset="0"/>
                </a:rPr>
              </a:br>
              <a:r>
                <a:rPr kumimoji="0" lang="en-US" sz="1400" i="0" u="none" strike="noStrike" cap="none" normalizeH="0" baseline="0" dirty="0">
                  <a:ln>
                    <a:noFill/>
                  </a:ln>
                  <a:effectLst/>
                  <a:latin typeface="+mn-lt"/>
                  <a:cs typeface="Arial" panose="020B0604020202020204" pitchFamily="34" charset="0"/>
                </a:rPr>
                <a:t>  Published**</a:t>
              </a:r>
            </a:p>
          </p:txBody>
        </p:sp>
        <p:sp>
          <p:nvSpPr>
            <p:cNvPr id="62" name="Flowchart: Decision 61">
              <a:extLst>
                <a:ext uri="{FF2B5EF4-FFF2-40B4-BE49-F238E27FC236}">
                  <a16:creationId xmlns:a16="http://schemas.microsoft.com/office/drawing/2014/main" id="{72DAB85D-1876-416B-9219-D07C1CB4ECCD}"/>
                </a:ext>
              </a:extLst>
            </p:cNvPr>
            <p:cNvSpPr/>
            <p:nvPr/>
          </p:nvSpPr>
          <p:spPr bwMode="auto">
            <a:xfrm>
              <a:off x="6956232" y="4427072"/>
              <a:ext cx="2087933" cy="857444"/>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effectLst/>
                  <a:latin typeface="+mn-lt"/>
                  <a:cs typeface="Arial" panose="020B0604020202020204" pitchFamily="34" charset="0"/>
                </a:rPr>
                <a:t>Nomination Reviewed</a:t>
              </a:r>
            </a:p>
          </p:txBody>
        </p:sp>
        <p:sp>
          <p:nvSpPr>
            <p:cNvPr id="63" name="TextBox 62">
              <a:extLst>
                <a:ext uri="{FF2B5EF4-FFF2-40B4-BE49-F238E27FC236}">
                  <a16:creationId xmlns:a16="http://schemas.microsoft.com/office/drawing/2014/main" id="{BB424AA6-D35B-4DF8-AEFF-FE005B4B42EF}"/>
                </a:ext>
              </a:extLst>
            </p:cNvPr>
            <p:cNvSpPr txBox="1"/>
            <p:nvPr/>
          </p:nvSpPr>
          <p:spPr bwMode="ltGray">
            <a:xfrm>
              <a:off x="5927878" y="4611724"/>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sp>
          <p:nvSpPr>
            <p:cNvPr id="64" name="Flowchart: Terminator 63">
              <a:extLst>
                <a:ext uri="{FF2B5EF4-FFF2-40B4-BE49-F238E27FC236}">
                  <a16:creationId xmlns:a16="http://schemas.microsoft.com/office/drawing/2014/main" id="{685EBF22-1688-4DDF-A9A1-EDE97280132F}"/>
                </a:ext>
              </a:extLst>
            </p:cNvPr>
            <p:cNvSpPr/>
            <p:nvPr/>
          </p:nvSpPr>
          <p:spPr bwMode="auto">
            <a:xfrm>
              <a:off x="7360203" y="5574343"/>
              <a:ext cx="1281682" cy="392521"/>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End</a:t>
              </a:r>
            </a:p>
          </p:txBody>
        </p:sp>
        <p:sp>
          <p:nvSpPr>
            <p:cNvPr id="65" name="TextBox 64">
              <a:extLst>
                <a:ext uri="{FF2B5EF4-FFF2-40B4-BE49-F238E27FC236}">
                  <a16:creationId xmlns:a16="http://schemas.microsoft.com/office/drawing/2014/main" id="{E16851C3-88C0-4399-82A7-C6E44D0795AC}"/>
                </a:ext>
              </a:extLst>
            </p:cNvPr>
            <p:cNvSpPr txBox="1"/>
            <p:nvPr/>
          </p:nvSpPr>
          <p:spPr bwMode="ltGray">
            <a:xfrm>
              <a:off x="7912103" y="5240584"/>
              <a:ext cx="95424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Declined</a:t>
              </a:r>
            </a:p>
          </p:txBody>
        </p:sp>
        <p:cxnSp>
          <p:nvCxnSpPr>
            <p:cNvPr id="66" name="Straight Arrow Connector 65">
              <a:extLst>
                <a:ext uri="{FF2B5EF4-FFF2-40B4-BE49-F238E27FC236}">
                  <a16:creationId xmlns:a16="http://schemas.microsoft.com/office/drawing/2014/main" id="{7B25256A-FF3D-44B7-BA57-A63973911273}"/>
                </a:ext>
              </a:extLst>
            </p:cNvPr>
            <p:cNvCxnSpPr>
              <a:cxnSpLocks/>
              <a:stCxn id="62" idx="2"/>
              <a:endCxn id="64" idx="0"/>
            </p:cNvCxnSpPr>
            <p:nvPr/>
          </p:nvCxnSpPr>
          <p:spPr bwMode="auto">
            <a:xfrm>
              <a:off x="8000199" y="5284516"/>
              <a:ext cx="845" cy="28982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71" name="TextBox 70">
              <a:extLst>
                <a:ext uri="{FF2B5EF4-FFF2-40B4-BE49-F238E27FC236}">
                  <a16:creationId xmlns:a16="http://schemas.microsoft.com/office/drawing/2014/main" id="{1E5581AA-DFD1-4D00-83D1-C3926142BA3B}"/>
                </a:ext>
              </a:extLst>
            </p:cNvPr>
            <p:cNvSpPr txBox="1"/>
            <p:nvPr/>
          </p:nvSpPr>
          <p:spPr bwMode="ltGray">
            <a:xfrm>
              <a:off x="8880380" y="4611724"/>
              <a:ext cx="95424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Accepted</a:t>
              </a:r>
            </a:p>
          </p:txBody>
        </p:sp>
        <p:cxnSp>
          <p:nvCxnSpPr>
            <p:cNvPr id="72" name="Straight Arrow Connector 71">
              <a:extLst>
                <a:ext uri="{FF2B5EF4-FFF2-40B4-BE49-F238E27FC236}">
                  <a16:creationId xmlns:a16="http://schemas.microsoft.com/office/drawing/2014/main" id="{953E4155-6953-497E-A8F4-70267CF95C02}"/>
                </a:ext>
              </a:extLst>
            </p:cNvPr>
            <p:cNvCxnSpPr>
              <a:cxnSpLocks/>
              <a:stCxn id="62" idx="3"/>
              <a:endCxn id="61" idx="1"/>
            </p:cNvCxnSpPr>
            <p:nvPr/>
          </p:nvCxnSpPr>
          <p:spPr bwMode="auto">
            <a:xfrm flipV="1">
              <a:off x="9044165" y="4855793"/>
              <a:ext cx="1042305" cy="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3" name="Connector: Elbow 72">
              <a:extLst>
                <a:ext uri="{FF2B5EF4-FFF2-40B4-BE49-F238E27FC236}">
                  <a16:creationId xmlns:a16="http://schemas.microsoft.com/office/drawing/2014/main" id="{78E33B69-BDBD-4381-A109-B4F99753470B}"/>
                </a:ext>
              </a:extLst>
            </p:cNvPr>
            <p:cNvCxnSpPr>
              <a:cxnSpLocks/>
              <a:endCxn id="10" idx="0"/>
            </p:cNvCxnSpPr>
            <p:nvPr/>
          </p:nvCxnSpPr>
          <p:spPr bwMode="auto">
            <a:xfrm rot="5400000">
              <a:off x="4842518" y="2949166"/>
              <a:ext cx="1679755" cy="1276054"/>
            </a:xfrm>
            <a:prstGeom prst="bentConnector3">
              <a:avLst>
                <a:gd name="adj1" fmla="val 89289"/>
              </a:avLst>
            </a:prstGeom>
            <a:solidFill>
              <a:schemeClr val="accent1"/>
            </a:solidFill>
            <a:ln w="19050" cap="flat" cmpd="sng" algn="ctr">
              <a:solidFill>
                <a:schemeClr val="tx1"/>
              </a:solidFill>
              <a:prstDash val="solid"/>
              <a:round/>
              <a:headEnd type="none" w="med" len="med"/>
              <a:tailEnd type="triangle"/>
            </a:ln>
            <a:effectLst/>
          </p:spPr>
        </p:cxnSp>
      </p:grpSp>
      <p:grpSp>
        <p:nvGrpSpPr>
          <p:cNvPr id="104" name="Group 103">
            <a:extLst>
              <a:ext uri="{FF2B5EF4-FFF2-40B4-BE49-F238E27FC236}">
                <a16:creationId xmlns:a16="http://schemas.microsoft.com/office/drawing/2014/main" id="{39026AAE-78CB-4994-9F06-0D842E24AD65}"/>
              </a:ext>
            </a:extLst>
          </p:cNvPr>
          <p:cNvGrpSpPr/>
          <p:nvPr/>
        </p:nvGrpSpPr>
        <p:grpSpPr>
          <a:xfrm>
            <a:off x="3777575" y="1886162"/>
            <a:ext cx="2740112" cy="2072783"/>
            <a:chOff x="3777575" y="2059024"/>
            <a:chExt cx="2740112" cy="2072783"/>
          </a:xfrm>
        </p:grpSpPr>
        <p:sp>
          <p:nvSpPr>
            <p:cNvPr id="83" name="TextBox 82">
              <a:extLst>
                <a:ext uri="{FF2B5EF4-FFF2-40B4-BE49-F238E27FC236}">
                  <a16:creationId xmlns:a16="http://schemas.microsoft.com/office/drawing/2014/main" id="{08F03F29-7972-4477-8B8D-E85C288E5751}"/>
                </a:ext>
              </a:extLst>
            </p:cNvPr>
            <p:cNvSpPr txBox="1"/>
            <p:nvPr/>
          </p:nvSpPr>
          <p:spPr bwMode="ltGray">
            <a:xfrm>
              <a:off x="5899210" y="2495236"/>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grpSp>
          <p:nvGrpSpPr>
            <p:cNvPr id="103" name="Group 102">
              <a:extLst>
                <a:ext uri="{FF2B5EF4-FFF2-40B4-BE49-F238E27FC236}">
                  <a16:creationId xmlns:a16="http://schemas.microsoft.com/office/drawing/2014/main" id="{6ADCCDD4-2F3E-4C19-B099-BF4C9E6F57DB}"/>
                </a:ext>
              </a:extLst>
            </p:cNvPr>
            <p:cNvGrpSpPr/>
            <p:nvPr/>
          </p:nvGrpSpPr>
          <p:grpSpPr>
            <a:xfrm>
              <a:off x="3777575" y="2059024"/>
              <a:ext cx="2362281" cy="2072783"/>
              <a:chOff x="3777575" y="2059024"/>
              <a:chExt cx="2362281" cy="2072783"/>
            </a:xfrm>
          </p:grpSpPr>
          <p:sp>
            <p:nvSpPr>
              <p:cNvPr id="13" name="Flowchart: Decision 12">
                <a:extLst>
                  <a:ext uri="{FF2B5EF4-FFF2-40B4-BE49-F238E27FC236}">
                    <a16:creationId xmlns:a16="http://schemas.microsoft.com/office/drawing/2014/main" id="{22EDB6F7-E8E3-4275-B101-AC237735F64A}"/>
                  </a:ext>
                </a:extLst>
              </p:cNvPr>
              <p:cNvSpPr/>
              <p:nvPr/>
            </p:nvSpPr>
            <p:spPr bwMode="auto">
              <a:xfrm>
                <a:off x="3777575" y="2403936"/>
                <a:ext cx="2362281" cy="673080"/>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Inappropriate</a:t>
                </a:r>
              </a:p>
              <a:p>
                <a:pPr marL="0" marR="0" indent="0" algn="ctr" defTabSz="914400" rtl="0" eaLnBrk="1" fontAlgn="base" latinLnBrk="0" hangingPunct="1">
                  <a:lnSpc>
                    <a:spcPct val="90000"/>
                  </a:lnSpc>
                  <a:spcBef>
                    <a:spcPct val="0"/>
                  </a:spcBef>
                  <a:spcAft>
                    <a:spcPct val="0"/>
                  </a:spcAft>
                  <a:buClrTx/>
                  <a:buSzTx/>
                  <a:buFontTx/>
                  <a:buNone/>
                  <a:tabLst/>
                </a:pPr>
                <a:r>
                  <a:rPr lang="en-US" sz="1400" dirty="0">
                    <a:latin typeface="+mn-lt"/>
                  </a:rPr>
                  <a:t>Language</a:t>
                </a:r>
                <a:r>
                  <a:rPr lang="en-US" sz="1400" b="1" baseline="30000" dirty="0">
                    <a:solidFill>
                      <a:srgbClr val="009900"/>
                    </a:solidFill>
                    <a:latin typeface="+mn-lt"/>
                  </a:rPr>
                  <a:t>1</a:t>
                </a:r>
                <a:r>
                  <a:rPr lang="en-US" sz="1400" dirty="0">
                    <a:latin typeface="+mn-lt"/>
                  </a:rPr>
                  <a:t>?</a:t>
                </a:r>
                <a:endParaRPr kumimoji="0" lang="en-US" sz="1400" i="0" u="none" strike="noStrike" cap="none" normalizeH="0" baseline="0" dirty="0">
                  <a:ln>
                    <a:noFill/>
                  </a:ln>
                  <a:effectLst/>
                  <a:latin typeface="+mn-lt"/>
                </a:endParaRPr>
              </a:p>
            </p:txBody>
          </p:sp>
          <p:sp>
            <p:nvSpPr>
              <p:cNvPr id="84" name="TextBox 83">
                <a:extLst>
                  <a:ext uri="{FF2B5EF4-FFF2-40B4-BE49-F238E27FC236}">
                    <a16:creationId xmlns:a16="http://schemas.microsoft.com/office/drawing/2014/main" id="{E34777E3-D905-452F-897E-9D9F837E58DD}"/>
                  </a:ext>
                </a:extLst>
              </p:cNvPr>
              <p:cNvSpPr txBox="1"/>
              <p:nvPr/>
            </p:nvSpPr>
            <p:spPr bwMode="ltGray">
              <a:xfrm>
                <a:off x="4879002" y="3004657"/>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sp>
            <p:nvSpPr>
              <p:cNvPr id="93" name="Flowchart: Predefined Process 92">
                <a:extLst>
                  <a:ext uri="{FF2B5EF4-FFF2-40B4-BE49-F238E27FC236}">
                    <a16:creationId xmlns:a16="http://schemas.microsoft.com/office/drawing/2014/main" id="{22BD4E86-BA4D-4E11-829A-383F307E3AEA}"/>
                  </a:ext>
                </a:extLst>
              </p:cNvPr>
              <p:cNvSpPr/>
              <p:nvPr/>
            </p:nvSpPr>
            <p:spPr bwMode="auto">
              <a:xfrm>
                <a:off x="4268691" y="3257124"/>
                <a:ext cx="1376543" cy="431528"/>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Email notification</a:t>
                </a:r>
              </a:p>
            </p:txBody>
          </p:sp>
          <p:sp>
            <p:nvSpPr>
              <p:cNvPr id="94" name="Flowchart: Terminator 93">
                <a:extLst>
                  <a:ext uri="{FF2B5EF4-FFF2-40B4-BE49-F238E27FC236}">
                    <a16:creationId xmlns:a16="http://schemas.microsoft.com/office/drawing/2014/main" id="{5CE6B1A6-1053-4192-AEBF-42EB7CA08CD8}"/>
                  </a:ext>
                </a:extLst>
              </p:cNvPr>
              <p:cNvSpPr/>
              <p:nvPr/>
            </p:nvSpPr>
            <p:spPr bwMode="auto">
              <a:xfrm>
                <a:off x="4549310" y="3859813"/>
                <a:ext cx="815303" cy="271994"/>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End</a:t>
                </a:r>
              </a:p>
            </p:txBody>
          </p:sp>
          <p:cxnSp>
            <p:nvCxnSpPr>
              <p:cNvPr id="96" name="Straight Arrow Connector 95">
                <a:extLst>
                  <a:ext uri="{FF2B5EF4-FFF2-40B4-BE49-F238E27FC236}">
                    <a16:creationId xmlns:a16="http://schemas.microsoft.com/office/drawing/2014/main" id="{A5A65CBF-01F7-4EFC-8730-90AF8326EE0D}"/>
                  </a:ext>
                </a:extLst>
              </p:cNvPr>
              <p:cNvCxnSpPr>
                <a:cxnSpLocks/>
                <a:stCxn id="13" idx="2"/>
                <a:endCxn id="93" idx="0"/>
              </p:cNvCxnSpPr>
              <p:nvPr/>
            </p:nvCxnSpPr>
            <p:spPr bwMode="auto">
              <a:xfrm flipH="1">
                <a:off x="4956963" y="3077016"/>
                <a:ext cx="1753" cy="18010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8D62E0CF-C4D2-4ADF-8282-602475457BA6}"/>
                  </a:ext>
                </a:extLst>
              </p:cNvPr>
              <p:cNvCxnSpPr>
                <a:cxnSpLocks/>
                <a:stCxn id="93" idx="2"/>
                <a:endCxn id="94" idx="0"/>
              </p:cNvCxnSpPr>
              <p:nvPr/>
            </p:nvCxnSpPr>
            <p:spPr bwMode="auto">
              <a:xfrm flipH="1">
                <a:off x="4956962" y="3688652"/>
                <a:ext cx="1" cy="17116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92" name="Flowchart: Process 91">
                <a:extLst>
                  <a:ext uri="{FF2B5EF4-FFF2-40B4-BE49-F238E27FC236}">
                    <a16:creationId xmlns:a16="http://schemas.microsoft.com/office/drawing/2014/main" id="{48F03EA0-4F52-4F50-91AD-20A2F416E045}"/>
                  </a:ext>
                </a:extLst>
              </p:cNvPr>
              <p:cNvSpPr/>
              <p:nvPr/>
            </p:nvSpPr>
            <p:spPr bwMode="auto">
              <a:xfrm>
                <a:off x="4090508" y="2059024"/>
                <a:ext cx="1732905" cy="224719"/>
              </a:xfrm>
              <a:prstGeom prst="flowChart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Submit Snap Content</a:t>
                </a:r>
              </a:p>
            </p:txBody>
          </p:sp>
          <p:cxnSp>
            <p:nvCxnSpPr>
              <p:cNvPr id="108" name="Straight Arrow Connector 107">
                <a:extLst>
                  <a:ext uri="{FF2B5EF4-FFF2-40B4-BE49-F238E27FC236}">
                    <a16:creationId xmlns:a16="http://schemas.microsoft.com/office/drawing/2014/main" id="{826C217B-6885-473E-8979-88C6EF45810B}"/>
                  </a:ext>
                </a:extLst>
              </p:cNvPr>
              <p:cNvCxnSpPr>
                <a:cxnSpLocks/>
                <a:stCxn id="92" idx="2"/>
                <a:endCxn id="13" idx="0"/>
              </p:cNvCxnSpPr>
              <p:nvPr/>
            </p:nvCxnSpPr>
            <p:spPr bwMode="auto">
              <a:xfrm>
                <a:off x="4956961" y="2283743"/>
                <a:ext cx="1755" cy="12019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grpSp>
      <p:grpSp>
        <p:nvGrpSpPr>
          <p:cNvPr id="5" name="Group 4">
            <a:extLst>
              <a:ext uri="{FF2B5EF4-FFF2-40B4-BE49-F238E27FC236}">
                <a16:creationId xmlns:a16="http://schemas.microsoft.com/office/drawing/2014/main" id="{7A9513A0-A938-45EC-B11B-097898F1F537}"/>
              </a:ext>
            </a:extLst>
          </p:cNvPr>
          <p:cNvGrpSpPr/>
          <p:nvPr/>
        </p:nvGrpSpPr>
        <p:grpSpPr>
          <a:xfrm>
            <a:off x="8473702" y="2285873"/>
            <a:ext cx="1614635" cy="1445656"/>
            <a:chOff x="8473702" y="2458735"/>
            <a:chExt cx="1614635" cy="1445656"/>
          </a:xfrm>
        </p:grpSpPr>
        <p:cxnSp>
          <p:nvCxnSpPr>
            <p:cNvPr id="97" name="Straight Arrow Connector 96">
              <a:extLst>
                <a:ext uri="{FF2B5EF4-FFF2-40B4-BE49-F238E27FC236}">
                  <a16:creationId xmlns:a16="http://schemas.microsoft.com/office/drawing/2014/main" id="{15D1AE83-20E9-4F66-B47C-449B9D344A99}"/>
                </a:ext>
              </a:extLst>
            </p:cNvPr>
            <p:cNvCxnSpPr>
              <a:cxnSpLocks/>
              <a:stCxn id="91" idx="3"/>
              <a:endCxn id="33" idx="1"/>
            </p:cNvCxnSpPr>
            <p:nvPr/>
          </p:nvCxnSpPr>
          <p:spPr bwMode="auto">
            <a:xfrm flipV="1">
              <a:off x="9391547" y="2733958"/>
              <a:ext cx="696790" cy="454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121" name="Group 120">
              <a:extLst>
                <a:ext uri="{FF2B5EF4-FFF2-40B4-BE49-F238E27FC236}">
                  <a16:creationId xmlns:a16="http://schemas.microsoft.com/office/drawing/2014/main" id="{3F3E757D-3AA8-4DED-B3AA-F9BA72C59DF3}"/>
                </a:ext>
              </a:extLst>
            </p:cNvPr>
            <p:cNvGrpSpPr/>
            <p:nvPr/>
          </p:nvGrpSpPr>
          <p:grpSpPr>
            <a:xfrm>
              <a:off x="8473702" y="2458735"/>
              <a:ext cx="1331676" cy="1445656"/>
              <a:chOff x="8473702" y="2458735"/>
              <a:chExt cx="1331676" cy="1445656"/>
            </a:xfrm>
          </p:grpSpPr>
          <p:sp>
            <p:nvSpPr>
              <p:cNvPr id="91" name="Flowchart: Decision 90">
                <a:extLst>
                  <a:ext uri="{FF2B5EF4-FFF2-40B4-BE49-F238E27FC236}">
                    <a16:creationId xmlns:a16="http://schemas.microsoft.com/office/drawing/2014/main" id="{54112838-178B-4E3C-989A-4A2494A7F447}"/>
                  </a:ext>
                </a:extLst>
              </p:cNvPr>
              <p:cNvSpPr/>
              <p:nvPr/>
            </p:nvSpPr>
            <p:spPr bwMode="auto">
              <a:xfrm>
                <a:off x="8483990" y="2458735"/>
                <a:ext cx="907557" cy="559542"/>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600" i="0" u="none" strike="noStrike" cap="none" normalizeH="0" baseline="0" dirty="0">
                  <a:effectLst/>
                  <a:latin typeface="+mn-lt"/>
                  <a:cs typeface="Arial" panose="020B0604020202020204" pitchFamily="34" charset="0"/>
                </a:endParaRPr>
              </a:p>
            </p:txBody>
          </p:sp>
          <p:sp>
            <p:nvSpPr>
              <p:cNvPr id="95" name="TextBox 94">
                <a:extLst>
                  <a:ext uri="{FF2B5EF4-FFF2-40B4-BE49-F238E27FC236}">
                    <a16:creationId xmlns:a16="http://schemas.microsoft.com/office/drawing/2014/main" id="{97492ABC-E4D3-4D34-9B38-A0DB184C11BD}"/>
                  </a:ext>
                </a:extLst>
              </p:cNvPr>
              <p:cNvSpPr txBox="1"/>
              <p:nvPr/>
            </p:nvSpPr>
            <p:spPr bwMode="ltGray">
              <a:xfrm>
                <a:off x="8560679" y="2603880"/>
                <a:ext cx="771791" cy="256424"/>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Shared?</a:t>
                </a:r>
              </a:p>
            </p:txBody>
          </p:sp>
          <p:cxnSp>
            <p:nvCxnSpPr>
              <p:cNvPr id="109" name="Straight Arrow Connector 108">
                <a:extLst>
                  <a:ext uri="{FF2B5EF4-FFF2-40B4-BE49-F238E27FC236}">
                    <a16:creationId xmlns:a16="http://schemas.microsoft.com/office/drawing/2014/main" id="{C09CD015-AF27-4237-8BF4-30184FA6969A}"/>
                  </a:ext>
                </a:extLst>
              </p:cNvPr>
              <p:cNvCxnSpPr>
                <a:cxnSpLocks/>
                <a:endCxn id="80" idx="0"/>
              </p:cNvCxnSpPr>
              <p:nvPr/>
            </p:nvCxnSpPr>
            <p:spPr bwMode="auto">
              <a:xfrm>
                <a:off x="8940686" y="3018277"/>
                <a:ext cx="0" cy="23473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06" name="TextBox 105">
                <a:extLst>
                  <a:ext uri="{FF2B5EF4-FFF2-40B4-BE49-F238E27FC236}">
                    <a16:creationId xmlns:a16="http://schemas.microsoft.com/office/drawing/2014/main" id="{5FEACD80-8575-45E7-9740-2EC7753B0F22}"/>
                  </a:ext>
                </a:extLst>
              </p:cNvPr>
              <p:cNvSpPr txBox="1"/>
              <p:nvPr/>
            </p:nvSpPr>
            <p:spPr bwMode="ltGray">
              <a:xfrm>
                <a:off x="9186901" y="2510359"/>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sp>
            <p:nvSpPr>
              <p:cNvPr id="107" name="TextBox 106">
                <a:extLst>
                  <a:ext uri="{FF2B5EF4-FFF2-40B4-BE49-F238E27FC236}">
                    <a16:creationId xmlns:a16="http://schemas.microsoft.com/office/drawing/2014/main" id="{42F7C0C7-CFE8-4788-B8E1-AF87866A9ACA}"/>
                  </a:ext>
                </a:extLst>
              </p:cNvPr>
              <p:cNvSpPr txBox="1"/>
              <p:nvPr/>
            </p:nvSpPr>
            <p:spPr bwMode="ltGray">
              <a:xfrm>
                <a:off x="8784596" y="2951434"/>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sp>
            <p:nvSpPr>
              <p:cNvPr id="80" name="Flowchart: Predefined Process 79">
                <a:extLst>
                  <a:ext uri="{FF2B5EF4-FFF2-40B4-BE49-F238E27FC236}">
                    <a16:creationId xmlns:a16="http://schemas.microsoft.com/office/drawing/2014/main" id="{6A7DCEA1-19C8-4AA3-AF48-98816D06E9CC}"/>
                  </a:ext>
                </a:extLst>
              </p:cNvPr>
              <p:cNvSpPr/>
              <p:nvPr/>
            </p:nvSpPr>
            <p:spPr bwMode="auto">
              <a:xfrm>
                <a:off x="8473702" y="3253015"/>
                <a:ext cx="933967" cy="651376"/>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Hold until Shared</a:t>
                </a:r>
              </a:p>
            </p:txBody>
          </p:sp>
          <p:cxnSp>
            <p:nvCxnSpPr>
              <p:cNvPr id="110" name="Connector: Elbow 109">
                <a:extLst>
                  <a:ext uri="{FF2B5EF4-FFF2-40B4-BE49-F238E27FC236}">
                    <a16:creationId xmlns:a16="http://schemas.microsoft.com/office/drawing/2014/main" id="{C39D8A26-5E42-4DC0-9C0E-A56D143BFD90}"/>
                  </a:ext>
                </a:extLst>
              </p:cNvPr>
              <p:cNvCxnSpPr>
                <a:cxnSpLocks/>
                <a:stCxn id="80" idx="3"/>
              </p:cNvCxnSpPr>
              <p:nvPr/>
            </p:nvCxnSpPr>
            <p:spPr bwMode="auto">
              <a:xfrm flipV="1">
                <a:off x="9407669" y="2738506"/>
                <a:ext cx="262251" cy="840197"/>
              </a:xfrm>
              <a:prstGeom prst="bentConnector2">
                <a:avLst/>
              </a:prstGeom>
              <a:solidFill>
                <a:schemeClr val="accent1"/>
              </a:solidFill>
              <a:ln w="19050" cap="flat" cmpd="sng" algn="ctr">
                <a:solidFill>
                  <a:schemeClr val="tx1"/>
                </a:solidFill>
                <a:prstDash val="solid"/>
                <a:round/>
                <a:headEnd type="none" w="med" len="med"/>
                <a:tailEnd type="triangle"/>
              </a:ln>
              <a:effectLst/>
            </p:spPr>
          </p:cxnSp>
        </p:grpSp>
      </p:grpSp>
      <p:sp>
        <p:nvSpPr>
          <p:cNvPr id="9" name="Rectangle 8">
            <a:extLst>
              <a:ext uri="{FF2B5EF4-FFF2-40B4-BE49-F238E27FC236}">
                <a16:creationId xmlns:a16="http://schemas.microsoft.com/office/drawing/2014/main" id="{0A2BD642-F1B9-4A37-9052-F49E5D8C9F0D}"/>
              </a:ext>
            </a:extLst>
          </p:cNvPr>
          <p:cNvSpPr/>
          <p:nvPr/>
        </p:nvSpPr>
        <p:spPr bwMode="auto">
          <a:xfrm>
            <a:off x="508000" y="6063284"/>
            <a:ext cx="3440873" cy="21510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4" name="TextBox 73">
            <a:extLst>
              <a:ext uri="{FF2B5EF4-FFF2-40B4-BE49-F238E27FC236}">
                <a16:creationId xmlns:a16="http://schemas.microsoft.com/office/drawing/2014/main" id="{BDF10667-3DA0-4FDD-B5EF-84CBF67FDF25}"/>
              </a:ext>
            </a:extLst>
          </p:cNvPr>
          <p:cNvSpPr txBox="1"/>
          <p:nvPr/>
        </p:nvSpPr>
        <p:spPr bwMode="ltGray">
          <a:xfrm>
            <a:off x="612197" y="6009845"/>
            <a:ext cx="5037092"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baseline="30000" dirty="0">
                <a:solidFill>
                  <a:srgbClr val="009900"/>
                </a:solidFill>
                <a:latin typeface="+mn-lt"/>
                <a:cs typeface="Arial" panose="020B0604020202020204" pitchFamily="34" charset="0"/>
              </a:rPr>
              <a:t>1</a:t>
            </a:r>
            <a:r>
              <a:rPr lang="en-US" sz="1600" dirty="0">
                <a:latin typeface="+mn-lt"/>
                <a:cs typeface="Arial" panose="020B0604020202020204" pitchFamily="34" charset="0"/>
              </a:rPr>
              <a:t>Automatic, built-in dictionary of 400+ unacceptable words</a:t>
            </a:r>
          </a:p>
        </p:txBody>
      </p:sp>
      <p:sp>
        <p:nvSpPr>
          <p:cNvPr id="76" name="TextBox 75">
            <a:extLst>
              <a:ext uri="{FF2B5EF4-FFF2-40B4-BE49-F238E27FC236}">
                <a16:creationId xmlns:a16="http://schemas.microsoft.com/office/drawing/2014/main" id="{DD2B609B-0BF2-43D1-A455-F5C87D468BCB}"/>
              </a:ext>
            </a:extLst>
          </p:cNvPr>
          <p:cNvSpPr txBox="1"/>
          <p:nvPr/>
        </p:nvSpPr>
        <p:spPr bwMode="ltGray">
          <a:xfrm>
            <a:off x="6401186" y="6016927"/>
            <a:ext cx="5037092"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baseline="30000" dirty="0">
                <a:solidFill>
                  <a:srgbClr val="009900"/>
                </a:solidFill>
                <a:latin typeface="+mn-lt"/>
                <a:cs typeface="Arial" panose="020B0604020202020204" pitchFamily="34" charset="0"/>
              </a:rPr>
              <a:t>2</a:t>
            </a:r>
            <a:r>
              <a:rPr lang="en-US" sz="1600" dirty="0">
                <a:latin typeface="+mn-lt"/>
                <a:cs typeface="Arial" panose="020B0604020202020204" pitchFamily="34" charset="0"/>
              </a:rPr>
              <a:t>Administrator configurable organization-specific criteria</a:t>
            </a:r>
          </a:p>
        </p:txBody>
      </p:sp>
    </p:spTree>
    <p:extLst>
      <p:ext uri="{BB962C8B-B14F-4D97-AF65-F5344CB8AC3E}">
        <p14:creationId xmlns:p14="http://schemas.microsoft.com/office/powerpoint/2010/main" val="23978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1000"/>
                                        <p:tgtEl>
                                          <p:spTgt spid="58"/>
                                        </p:tgtEl>
                                      </p:cBhvr>
                                    </p:animEffect>
                                  </p:childTnLst>
                                </p:cTn>
                              </p:par>
                              <p:par>
                                <p:cTn id="17" presetID="22" presetClass="entr" presetSubtype="8"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wipe(left)">
                                      <p:cBhvr>
                                        <p:cTn id="19" dur="1000"/>
                                        <p:tgtEl>
                                          <p:spTgt spid="133"/>
                                        </p:tgtEl>
                                      </p:cBhvr>
                                    </p:animEffect>
                                  </p:childTnLst>
                                </p:cTn>
                              </p:par>
                              <p:par>
                                <p:cTn id="20" presetID="10"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10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8000"/>
                                  </p:iterate>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500"/>
                                        <p:tgtEl>
                                          <p:spTgt spid="10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000"/>
                                        <p:tgtEl>
                                          <p:spTgt spid="53"/>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10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1000"/>
                                        <p:tgtEl>
                                          <p:spTgt spid="59"/>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1000"/>
                                        <p:tgtEl>
                                          <p:spTgt spid="6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iterate type="lt">
                                    <p:tmPct val="8000"/>
                                  </p:iterate>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1000"/>
                                        <p:tgtEl>
                                          <p:spTgt spid="5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1000"/>
                                        <p:tgtEl>
                                          <p:spTgt spid="52"/>
                                        </p:tgtEl>
                                      </p:cBhvr>
                                    </p:animEffect>
                                  </p:childTnLst>
                                </p:cTn>
                              </p:par>
                              <p:par>
                                <p:cTn id="71" presetID="10"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4" grpId="0"/>
      <p:bldP spid="56" grpId="0"/>
      <p:bldP spid="57" grpId="0" animBg="1"/>
      <p:bldP spid="58" grpId="0" animBg="1"/>
      <p:bldP spid="59" grpId="0" animBg="1"/>
      <p:bldP spid="67" grpId="0" animBg="1"/>
      <p:bldP spid="47" grpId="0" animBg="1"/>
      <p:bldP spid="51" grpId="0" animBg="1"/>
      <p:bldP spid="54" grpId="0" animBg="1"/>
      <p:bldP spid="53" grpId="0" animBg="1"/>
      <p:bldP spid="55" grpId="0" animBg="1"/>
      <p:bldP spid="52" grpId="0" animBg="1"/>
      <p:bldP spid="74"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ontent Placeholder 4">
            <a:extLst>
              <a:ext uri="{FF2B5EF4-FFF2-40B4-BE49-F238E27FC236}">
                <a16:creationId xmlns:a16="http://schemas.microsoft.com/office/drawing/2014/main" id="{95B0DCCD-12F2-4B69-8995-5FE50E84179F}"/>
              </a:ext>
            </a:extLst>
          </p:cNvPr>
          <p:cNvGraphicFramePr>
            <a:graphicFrameLocks noGrp="1"/>
          </p:cNvGraphicFramePr>
          <p:nvPr>
            <p:ph idx="1"/>
            <p:extLst>
              <p:ext uri="{D42A27DB-BD31-4B8C-83A1-F6EECF244321}">
                <p14:modId xmlns:p14="http://schemas.microsoft.com/office/powerpoint/2010/main" val="3345442959"/>
              </p:ext>
            </p:extLst>
          </p:nvPr>
        </p:nvGraphicFramePr>
        <p:xfrm>
          <a:off x="562517" y="1120168"/>
          <a:ext cx="11066966" cy="4398259"/>
        </p:xfrm>
        <a:graphic>
          <a:graphicData uri="http://schemas.openxmlformats.org/drawingml/2006/table">
            <a:tbl>
              <a:tblPr firstRow="1" bandRow="1">
                <a:tableStyleId>{BC89EF96-8CEA-46FF-86C4-4CE0E7609802}</a:tableStyleId>
              </a:tblPr>
              <a:tblGrid>
                <a:gridCol w="2716564">
                  <a:extLst>
                    <a:ext uri="{9D8B030D-6E8A-4147-A177-3AD203B41FA5}">
                      <a16:colId xmlns:a16="http://schemas.microsoft.com/office/drawing/2014/main" val="458656831"/>
                    </a:ext>
                  </a:extLst>
                </a:gridCol>
                <a:gridCol w="1110039">
                  <a:extLst>
                    <a:ext uri="{9D8B030D-6E8A-4147-A177-3AD203B41FA5}">
                      <a16:colId xmlns:a16="http://schemas.microsoft.com/office/drawing/2014/main" val="600835406"/>
                    </a:ext>
                  </a:extLst>
                </a:gridCol>
                <a:gridCol w="701749">
                  <a:extLst>
                    <a:ext uri="{9D8B030D-6E8A-4147-A177-3AD203B41FA5}">
                      <a16:colId xmlns:a16="http://schemas.microsoft.com/office/drawing/2014/main" val="896708156"/>
                    </a:ext>
                  </a:extLst>
                </a:gridCol>
                <a:gridCol w="662231">
                  <a:extLst>
                    <a:ext uri="{9D8B030D-6E8A-4147-A177-3AD203B41FA5}">
                      <a16:colId xmlns:a16="http://schemas.microsoft.com/office/drawing/2014/main" val="1453392598"/>
                    </a:ext>
                  </a:extLst>
                </a:gridCol>
                <a:gridCol w="1320736">
                  <a:extLst>
                    <a:ext uri="{9D8B030D-6E8A-4147-A177-3AD203B41FA5}">
                      <a16:colId xmlns:a16="http://schemas.microsoft.com/office/drawing/2014/main" val="469152472"/>
                    </a:ext>
                  </a:extLst>
                </a:gridCol>
                <a:gridCol w="1141839">
                  <a:extLst>
                    <a:ext uri="{9D8B030D-6E8A-4147-A177-3AD203B41FA5}">
                      <a16:colId xmlns:a16="http://schemas.microsoft.com/office/drawing/2014/main" val="3012141504"/>
                    </a:ext>
                  </a:extLst>
                </a:gridCol>
                <a:gridCol w="724094">
                  <a:extLst>
                    <a:ext uri="{9D8B030D-6E8A-4147-A177-3AD203B41FA5}">
                      <a16:colId xmlns:a16="http://schemas.microsoft.com/office/drawing/2014/main" val="2149731029"/>
                    </a:ext>
                  </a:extLst>
                </a:gridCol>
                <a:gridCol w="877267">
                  <a:extLst>
                    <a:ext uri="{9D8B030D-6E8A-4147-A177-3AD203B41FA5}">
                      <a16:colId xmlns:a16="http://schemas.microsoft.com/office/drawing/2014/main" val="3701495421"/>
                    </a:ext>
                  </a:extLst>
                </a:gridCol>
                <a:gridCol w="816925">
                  <a:extLst>
                    <a:ext uri="{9D8B030D-6E8A-4147-A177-3AD203B41FA5}">
                      <a16:colId xmlns:a16="http://schemas.microsoft.com/office/drawing/2014/main" val="2212343901"/>
                    </a:ext>
                  </a:extLst>
                </a:gridCol>
                <a:gridCol w="995522">
                  <a:extLst>
                    <a:ext uri="{9D8B030D-6E8A-4147-A177-3AD203B41FA5}">
                      <a16:colId xmlns:a16="http://schemas.microsoft.com/office/drawing/2014/main" val="3356062993"/>
                    </a:ext>
                  </a:extLst>
                </a:gridCol>
              </a:tblGrid>
              <a:tr h="1033938">
                <a:tc>
                  <a:txBody>
                    <a:bodyPr/>
                    <a:lstStyle/>
                    <a:p>
                      <a:r>
                        <a:rPr lang="en-US" sz="1400" b="1" dirty="0">
                          <a:solidFill>
                            <a:schemeClr val="tx1"/>
                          </a:solidFill>
                          <a:latin typeface="Arial" panose="020B0604020202020204" pitchFamily="34" charset="0"/>
                          <a:cs typeface="Arial" panose="020B0604020202020204" pitchFamily="34" charset="0"/>
                        </a:rPr>
                        <a:t>Data Element</a:t>
                      </a:r>
                    </a:p>
                  </a:txBody>
                  <a:tcPr anchor="b"/>
                </a:tc>
                <a:tc>
                  <a:txBody>
                    <a:bodyPr/>
                    <a:lstStyle/>
                    <a:p>
                      <a:pPr algn="ctr"/>
                      <a:r>
                        <a:rPr lang="en-US" sz="1200" b="1" dirty="0">
                          <a:latin typeface="Arial" panose="020B0604020202020204" pitchFamily="34" charset="0"/>
                          <a:cs typeface="Arial" panose="020B0604020202020204" pitchFamily="34" charset="0"/>
                        </a:rPr>
                        <a:t>Snap Created</a:t>
                      </a:r>
                      <a:endParaRPr lang="en-US" sz="1200" b="1" dirty="0">
                        <a:solidFill>
                          <a:schemeClr val="tx1"/>
                        </a:solidFill>
                        <a:latin typeface="Arial" panose="020B0604020202020204" pitchFamily="34" charset="0"/>
                        <a:cs typeface="Arial" panose="020B0604020202020204" pitchFamily="34" charset="0"/>
                      </a:endParaRPr>
                    </a:p>
                  </a:txBody>
                  <a:tcPr anchor="b"/>
                </a:tc>
                <a:tc>
                  <a:txBody>
                    <a:bodyPr/>
                    <a:lstStyle/>
                    <a:p>
                      <a:pPr algn="ctr"/>
                      <a:r>
                        <a:rPr lang="en-US" sz="1200" b="1" dirty="0">
                          <a:latin typeface="Arial" panose="020B0604020202020204" pitchFamily="34" charset="0"/>
                          <a:cs typeface="Arial" panose="020B0604020202020204" pitchFamily="34" charset="0"/>
                        </a:rPr>
                        <a:t>Snap Shared</a:t>
                      </a:r>
                      <a:endParaRPr lang="en-US" sz="1200" b="1" dirty="0">
                        <a:solidFill>
                          <a:schemeClr val="tx1"/>
                        </a:solidFill>
                        <a:latin typeface="Arial" panose="020B0604020202020204" pitchFamily="34" charset="0"/>
                        <a:cs typeface="Arial" panose="020B0604020202020204" pitchFamily="34" charset="0"/>
                      </a:endParaRPr>
                    </a:p>
                  </a:txBody>
                  <a:tcPr anchor="b"/>
                </a:tc>
                <a:tc>
                  <a:txBody>
                    <a:bodyPr/>
                    <a:lstStyle/>
                    <a:p>
                      <a:pPr algn="ctr"/>
                      <a:r>
                        <a:rPr lang="en-US" sz="1200" b="1" dirty="0">
                          <a:latin typeface="Arial" panose="020B0604020202020204" pitchFamily="34" charset="0"/>
                          <a:cs typeface="Arial" panose="020B0604020202020204" pitchFamily="34" charset="0"/>
                        </a:rPr>
                        <a:t>Snap Edited</a:t>
                      </a:r>
                      <a:endParaRPr lang="en-US" sz="1200" b="1" dirty="0">
                        <a:solidFill>
                          <a:schemeClr val="tx1"/>
                        </a:solidFill>
                        <a:latin typeface="Arial" panose="020B0604020202020204" pitchFamily="34" charset="0"/>
                        <a:cs typeface="Arial" panose="020B0604020202020204" pitchFamily="34" charset="0"/>
                      </a:endParaRPr>
                    </a:p>
                  </a:txBody>
                  <a:tcPr anchor="b"/>
                </a:tc>
                <a:tc>
                  <a:txBody>
                    <a:bodyPr/>
                    <a:lstStyle/>
                    <a:p>
                      <a:pPr algn="ctr"/>
                      <a:r>
                        <a:rPr lang="en-US" sz="1200" b="1" dirty="0">
                          <a:solidFill>
                            <a:schemeClr val="tx1"/>
                          </a:solidFill>
                          <a:latin typeface="Arial" panose="020B0604020202020204" pitchFamily="34" charset="0"/>
                          <a:cs typeface="Arial" panose="020B0604020202020204" pitchFamily="34" charset="0"/>
                        </a:rPr>
                        <a:t>Comments Added to Snap</a:t>
                      </a:r>
                      <a:r>
                        <a:rPr lang="en-US" sz="1200" b="1" baseline="30000" dirty="0">
                          <a:solidFill>
                            <a:srgbClr val="009900"/>
                          </a:solidFill>
                          <a:latin typeface="Arial" panose="020B0604020202020204" pitchFamily="34" charset="0"/>
                          <a:cs typeface="Arial" panose="020B0604020202020204" pitchFamily="34" charset="0"/>
                          <a:sym typeface="Wingdings" panose="05000000000000000000" pitchFamily="2" charset="2"/>
                        </a:rPr>
                        <a:t>2</a:t>
                      </a:r>
                      <a:endParaRPr lang="en-US" sz="1200" b="1" dirty="0">
                        <a:solidFill>
                          <a:schemeClr val="tx1"/>
                        </a:solidFill>
                        <a:latin typeface="Arial" panose="020B0604020202020204" pitchFamily="34" charset="0"/>
                        <a:cs typeface="Arial" panose="020B0604020202020204" pitchFamily="34" charset="0"/>
                      </a:endParaRPr>
                    </a:p>
                  </a:txBody>
                  <a:tcPr anchor="b"/>
                </a:tc>
                <a:tc>
                  <a:txBody>
                    <a:bodyPr/>
                    <a:lstStyle/>
                    <a:p>
                      <a:pPr algn="ctr"/>
                      <a:r>
                        <a:rPr lang="en-US" sz="1200" b="1" dirty="0">
                          <a:latin typeface="Arial" panose="020B0604020202020204" pitchFamily="34" charset="0"/>
                          <a:cs typeface="Arial" panose="020B0604020202020204" pitchFamily="34" charset="0"/>
                        </a:rPr>
                        <a:t>Snap Initially Viewed by Recipient</a:t>
                      </a:r>
                      <a:endParaRPr lang="en-US" sz="1200" b="1" dirty="0">
                        <a:solidFill>
                          <a:schemeClr val="tx1"/>
                        </a:solidFill>
                        <a:latin typeface="Arial" panose="020B0604020202020204" pitchFamily="34" charset="0"/>
                        <a:cs typeface="Arial" panose="020B0604020202020204" pitchFamily="34" charset="0"/>
                      </a:endParaRPr>
                    </a:p>
                  </a:txBody>
                  <a:tcPr anchor="b"/>
                </a:tc>
                <a:tc>
                  <a:txBody>
                    <a:bodyPr/>
                    <a:lstStyle/>
                    <a:p>
                      <a:pPr algn="ctr"/>
                      <a:r>
                        <a:rPr lang="en-US" sz="1200" b="1" dirty="0">
                          <a:solidFill>
                            <a:schemeClr val="tx1"/>
                          </a:solidFill>
                          <a:latin typeface="Arial" panose="020B0604020202020204" pitchFamily="34" charset="0"/>
                          <a:cs typeface="Arial" panose="020B0604020202020204" pitchFamily="34" charset="0"/>
                        </a:rPr>
                        <a:t>Active Snaps</a:t>
                      </a:r>
                    </a:p>
                  </a:txBody>
                  <a:tcPr anchor="b"/>
                </a:tc>
                <a:tc>
                  <a:txBody>
                    <a:bodyPr/>
                    <a:lstStyle/>
                    <a:p>
                      <a:pPr algn="ctr"/>
                      <a:r>
                        <a:rPr lang="en-US" sz="1200" b="1" dirty="0">
                          <a:latin typeface="Arial" panose="020B0604020202020204" pitchFamily="34" charset="0"/>
                          <a:cs typeface="Arial" panose="020B0604020202020204" pitchFamily="34" charset="0"/>
                        </a:rPr>
                        <a:t>Archived Snaps</a:t>
                      </a:r>
                      <a:endParaRPr lang="en-US" sz="1200" b="1" dirty="0">
                        <a:solidFill>
                          <a:schemeClr val="tx1"/>
                        </a:solidFill>
                        <a:latin typeface="Arial" panose="020B0604020202020204" pitchFamily="34" charset="0"/>
                        <a:cs typeface="Arial" panose="020B0604020202020204" pitchFamily="34" charset="0"/>
                      </a:endParaRPr>
                    </a:p>
                  </a:txBody>
                  <a:tcPr anchor="b"/>
                </a:tc>
                <a:tc>
                  <a:txBody>
                    <a:bodyPr/>
                    <a:lstStyle/>
                    <a:p>
                      <a:pPr algn="ctr"/>
                      <a:r>
                        <a:rPr lang="en-US" sz="1200" b="1" dirty="0">
                          <a:latin typeface="Arial" panose="020B0604020202020204" pitchFamily="34" charset="0"/>
                          <a:cs typeface="Arial" panose="020B0604020202020204" pitchFamily="34" charset="0"/>
                        </a:rPr>
                        <a:t>Deleted</a:t>
                      </a:r>
                    </a:p>
                    <a:p>
                      <a:pPr algn="ctr"/>
                      <a:r>
                        <a:rPr lang="en-US" sz="1200" b="1" dirty="0">
                          <a:latin typeface="Arial" panose="020B0604020202020204" pitchFamily="34" charset="0"/>
                          <a:cs typeface="Arial" panose="020B0604020202020204" pitchFamily="34" charset="0"/>
                        </a:rPr>
                        <a:t>Snaps</a:t>
                      </a:r>
                      <a:endParaRPr lang="en-US" sz="1200" b="1" dirty="0">
                        <a:solidFill>
                          <a:schemeClr val="tx1"/>
                        </a:solidFill>
                        <a:latin typeface="Arial" panose="020B0604020202020204" pitchFamily="34" charset="0"/>
                        <a:cs typeface="Arial" panose="020B0604020202020204" pitchFamily="34" charset="0"/>
                      </a:endParaRPr>
                    </a:p>
                  </a:txBody>
                  <a:tcPr anchor="b"/>
                </a:tc>
                <a:tc>
                  <a:txBody>
                    <a:bodyPr/>
                    <a:lstStyle/>
                    <a:p>
                      <a:pPr algn="ctr"/>
                      <a:r>
                        <a:rPr lang="en-US" sz="1200" b="1" dirty="0">
                          <a:solidFill>
                            <a:schemeClr val="tx1"/>
                          </a:solidFill>
                          <a:latin typeface="Arial" panose="020B0604020202020204" pitchFamily="34" charset="0"/>
                          <a:cs typeface="Arial" panose="020B0604020202020204" pitchFamily="34" charset="0"/>
                        </a:rPr>
                        <a:t>Snaps for Terminated Workers</a:t>
                      </a:r>
                      <a:r>
                        <a:rPr lang="en-US" sz="1200" b="1" baseline="30000" dirty="0">
                          <a:solidFill>
                            <a:srgbClr val="009900"/>
                          </a:solidFill>
                          <a:latin typeface="Arial" panose="020B0604020202020204" pitchFamily="34" charset="0"/>
                          <a:cs typeface="Arial" panose="020B0604020202020204" pitchFamily="34" charset="0"/>
                          <a:sym typeface="Wingdings" panose="05000000000000000000" pitchFamily="2" charset="2"/>
                        </a:rPr>
                        <a:t>4</a:t>
                      </a:r>
                      <a:endParaRPr lang="en-US" sz="1200" b="1" dirty="0">
                        <a:solidFill>
                          <a:schemeClr val="tx1"/>
                        </a:solidFill>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77850090"/>
                  </a:ext>
                </a:extLst>
              </a:tr>
              <a:tr h="301810">
                <a:tc>
                  <a:txBody>
                    <a:bodyPr/>
                    <a:lstStyle/>
                    <a:p>
                      <a:r>
                        <a:rPr lang="en-US" sz="1400" dirty="0">
                          <a:latin typeface="Arial" panose="020B0604020202020204" pitchFamily="34" charset="0"/>
                          <a:cs typeface="Arial" panose="020B0604020202020204" pitchFamily="34" charset="0"/>
                        </a:rPr>
                        <a:t>Snap Creator </a:t>
                      </a:r>
                      <a:r>
                        <a:rPr lang="en-US" sz="1200" dirty="0">
                          <a:latin typeface="Arial" panose="020B0604020202020204" pitchFamily="34" charset="0"/>
                          <a:cs typeface="Arial" panose="020B0604020202020204" pitchFamily="34" charset="0"/>
                        </a:rPr>
                        <a:t>(Name, Job Title)</a:t>
                      </a:r>
                      <a:endParaRPr 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 </a:t>
                      </a: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48128211"/>
                  </a:ext>
                </a:extLst>
              </a:tr>
              <a:tr h="301810">
                <a:tc>
                  <a:txBody>
                    <a:bodyPr/>
                    <a:lstStyle/>
                    <a:p>
                      <a:r>
                        <a:rPr lang="en-US" sz="1400" b="0" dirty="0">
                          <a:solidFill>
                            <a:schemeClr val="tx1"/>
                          </a:solidFill>
                          <a:latin typeface="Arial" panose="020B0604020202020204" pitchFamily="34" charset="0"/>
                          <a:cs typeface="Arial" panose="020B0604020202020204" pitchFamily="34" charset="0"/>
                        </a:rPr>
                        <a:t>Snap Recipient </a:t>
                      </a:r>
                      <a:r>
                        <a:rPr lang="en-US" sz="1200" b="0" dirty="0">
                          <a:solidFill>
                            <a:schemeClr val="tx1"/>
                          </a:solidFill>
                          <a:latin typeface="Arial" panose="020B0604020202020204" pitchFamily="34" charset="0"/>
                          <a:cs typeface="Arial" panose="020B0604020202020204" pitchFamily="34" charset="0"/>
                        </a:rPr>
                        <a:t>(Name, Job Title)</a:t>
                      </a: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62425158"/>
                  </a:ext>
                </a:extLst>
              </a:tr>
              <a:tr h="301810">
                <a:tc>
                  <a:txBody>
                    <a:bodyPr/>
                    <a:lstStyle/>
                    <a:p>
                      <a:r>
                        <a:rPr lang="en-US" sz="1400" dirty="0">
                          <a:latin typeface="Arial" panose="020B0604020202020204" pitchFamily="34" charset="0"/>
                          <a:cs typeface="Arial" panose="020B0604020202020204" pitchFamily="34" charset="0"/>
                        </a:rPr>
                        <a:t>Organization-wide Goal Area</a:t>
                      </a: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baseline="30000"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72672449"/>
                  </a:ext>
                </a:extLst>
              </a:tr>
              <a:tr h="301810">
                <a:tc>
                  <a:txBody>
                    <a:bodyPr/>
                    <a:lstStyle/>
                    <a:p>
                      <a:r>
                        <a:rPr lang="en-US" sz="1400" b="0" dirty="0">
                          <a:solidFill>
                            <a:schemeClr val="tx1"/>
                          </a:solidFill>
                          <a:latin typeface="Arial" panose="020B0604020202020204" pitchFamily="34" charset="0"/>
                          <a:cs typeface="Arial" panose="020B0604020202020204" pitchFamily="34" charset="0"/>
                        </a:rPr>
                        <a:t>Group-level Goal Area</a:t>
                      </a: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55587608"/>
                  </a:ext>
                </a:extLst>
              </a:tr>
              <a:tr h="301810">
                <a:tc>
                  <a:txBody>
                    <a:bodyPr/>
                    <a:lstStyle/>
                    <a:p>
                      <a:r>
                        <a:rPr lang="en-US" sz="1400" b="0" dirty="0">
                          <a:solidFill>
                            <a:schemeClr val="tx1"/>
                          </a:solidFill>
                          <a:latin typeface="Arial" panose="020B0604020202020204" pitchFamily="34" charset="0"/>
                          <a:cs typeface="Arial" panose="020B0604020202020204" pitchFamily="34" charset="0"/>
                        </a:rPr>
                        <a:t>Achievement Level</a:t>
                      </a: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02105589"/>
                  </a:ext>
                </a:extLst>
              </a:tr>
              <a:tr h="301810">
                <a:tc>
                  <a:txBody>
                    <a:bodyPr/>
                    <a:lstStyle/>
                    <a:p>
                      <a:r>
                        <a:rPr lang="en-US" sz="1400" b="0" dirty="0">
                          <a:solidFill>
                            <a:schemeClr val="tx1"/>
                          </a:solidFill>
                          <a:latin typeface="Arial" panose="020B0604020202020204" pitchFamily="34" charset="0"/>
                          <a:cs typeface="Arial" panose="020B0604020202020204" pitchFamily="34" charset="0"/>
                        </a:rPr>
                        <a:t>Feedback Details </a:t>
                      </a:r>
                      <a:r>
                        <a:rPr lang="en-US" sz="1200" b="0" dirty="0">
                          <a:solidFill>
                            <a:schemeClr val="tx1"/>
                          </a:solidFill>
                          <a:latin typeface="Arial" panose="020B0604020202020204" pitchFamily="34" charset="0"/>
                          <a:cs typeface="Arial" panose="020B0604020202020204" pitchFamily="34" charset="0"/>
                        </a:rPr>
                        <a:t>(Text)</a:t>
                      </a: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00151060"/>
                  </a:ext>
                </a:extLst>
              </a:tr>
              <a:tr h="301810">
                <a:tc>
                  <a:txBody>
                    <a:bodyPr/>
                    <a:lstStyle/>
                    <a:p>
                      <a:r>
                        <a:rPr lang="en-US" sz="1400" b="0" dirty="0">
                          <a:latin typeface="Arial" panose="020B0604020202020204" pitchFamily="34" charset="0"/>
                          <a:cs typeface="Arial" panose="020B0604020202020204" pitchFamily="34" charset="0"/>
                        </a:rPr>
                        <a:t>Date/Time of Event</a:t>
                      </a: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69603017"/>
                  </a:ext>
                </a:extLst>
              </a:tr>
              <a:tr h="301810">
                <a:tc>
                  <a:txBody>
                    <a:bodyPr/>
                    <a:lstStyle/>
                    <a:p>
                      <a:r>
                        <a:rPr lang="en-US" sz="1400" b="0" dirty="0">
                          <a:latin typeface="Arial" panose="020B0604020202020204" pitchFamily="34" charset="0"/>
                          <a:cs typeface="Arial" panose="020B0604020202020204" pitchFamily="34" charset="0"/>
                        </a:rPr>
                        <a:t>Sharing Status </a:t>
                      </a:r>
                      <a:r>
                        <a:rPr lang="en-US" sz="1200" b="0" dirty="0">
                          <a:latin typeface="Arial" panose="020B0604020202020204" pitchFamily="34" charset="0"/>
                          <a:cs typeface="Arial" panose="020B0604020202020204" pitchFamily="34" charset="0"/>
                        </a:rPr>
                        <a:t>(Shared/Unshared)</a:t>
                      </a:r>
                      <a:endParaRPr lang="en-US" sz="1400" b="0"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80488091"/>
                  </a:ext>
                </a:extLst>
              </a:tr>
              <a:tr h="301810">
                <a:tc>
                  <a:txBody>
                    <a:bodyPr/>
                    <a:lstStyle/>
                    <a:p>
                      <a:r>
                        <a:rPr lang="en-US" sz="1400" b="0" dirty="0">
                          <a:latin typeface="Arial" panose="020B0604020202020204" pitchFamily="34" charset="0"/>
                          <a:cs typeface="Arial" panose="020B0604020202020204" pitchFamily="34" charset="0"/>
                        </a:rPr>
                        <a:t>Snap Editor </a:t>
                      </a:r>
                      <a:r>
                        <a:rPr lang="en-US" sz="1200" dirty="0">
                          <a:latin typeface="Arial" panose="020B0604020202020204" pitchFamily="34" charset="0"/>
                          <a:cs typeface="Arial" panose="020B0604020202020204" pitchFamily="34" charset="0"/>
                        </a:rPr>
                        <a:t>(Name, Job Title)</a:t>
                      </a:r>
                      <a:endParaRPr lang="en-US" sz="1400" b="0"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33158331"/>
                  </a:ext>
                </a:extLst>
              </a:tr>
              <a:tr h="301810">
                <a:tc>
                  <a:txBody>
                    <a:bodyPr/>
                    <a:lstStyle/>
                    <a:p>
                      <a:r>
                        <a:rPr lang="en-US" sz="1400" b="0" dirty="0">
                          <a:latin typeface="Arial" panose="020B0604020202020204" pitchFamily="34" charset="0"/>
                          <a:cs typeface="Arial" panose="020B0604020202020204" pitchFamily="34" charset="0"/>
                        </a:rPr>
                        <a:t>Comment Creator </a:t>
                      </a:r>
                      <a:r>
                        <a:rPr lang="en-US" sz="1200" b="0" dirty="0">
                          <a:latin typeface="Arial" panose="020B0604020202020204" pitchFamily="34" charset="0"/>
                          <a:cs typeface="Arial" panose="020B0604020202020204" pitchFamily="34" charset="0"/>
                        </a:rPr>
                        <a:t>(Name)</a:t>
                      </a:r>
                      <a:endParaRPr lang="en-US" sz="1400" b="0"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3042095"/>
                  </a:ext>
                </a:extLst>
              </a:tr>
              <a:tr h="316321">
                <a:tc>
                  <a:txBody>
                    <a:bodyPr/>
                    <a:lstStyle/>
                    <a:p>
                      <a:r>
                        <a:rPr lang="en-US" sz="1400" b="0" dirty="0">
                          <a:latin typeface="Arial" panose="020B0604020202020204" pitchFamily="34" charset="0"/>
                          <a:cs typeface="Arial" panose="020B0604020202020204" pitchFamily="34" charset="0"/>
                        </a:rPr>
                        <a:t>Comments </a:t>
                      </a:r>
                      <a:r>
                        <a:rPr lang="en-US" sz="1200" b="0" dirty="0">
                          <a:latin typeface="Arial" panose="020B0604020202020204" pitchFamily="34" charset="0"/>
                          <a:cs typeface="Arial" panose="020B0604020202020204" pitchFamily="34" charset="0"/>
                        </a:rPr>
                        <a:t>(Text)</a:t>
                      </a:r>
                      <a:endParaRPr lang="en-US" sz="1400" b="0"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71221224"/>
                  </a:ext>
                </a:extLst>
              </a:tr>
            </a:tbl>
          </a:graphicData>
        </a:graphic>
      </p:graphicFrame>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17</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526838" cy="838200"/>
          </a:xfrm>
        </p:spPr>
        <p:txBody>
          <a:bodyPr/>
          <a:lstStyle/>
          <a:p>
            <a:r>
              <a:rPr lang="en-US" sz="3200" b="0" dirty="0">
                <a:solidFill>
                  <a:srgbClr val="2A638F"/>
                </a:solidFill>
                <a:latin typeface="Rockwell" panose="02060603020205020403" pitchFamily="18" charset="0"/>
              </a:rPr>
              <a:t>Comprehensive Snap Visibility for Organization Admins</a:t>
            </a:r>
          </a:p>
        </p:txBody>
      </p:sp>
      <p:grpSp>
        <p:nvGrpSpPr>
          <p:cNvPr id="6" name="Group 5">
            <a:extLst>
              <a:ext uri="{FF2B5EF4-FFF2-40B4-BE49-F238E27FC236}">
                <a16:creationId xmlns:a16="http://schemas.microsoft.com/office/drawing/2014/main" id="{AD873BF7-BC6B-401B-B68B-E0B14872232A}"/>
              </a:ext>
            </a:extLst>
          </p:cNvPr>
          <p:cNvGrpSpPr>
            <a:grpSpLocks noChangeAspect="1"/>
          </p:cNvGrpSpPr>
          <p:nvPr/>
        </p:nvGrpSpPr>
        <p:grpSpPr>
          <a:xfrm>
            <a:off x="3288909" y="1149696"/>
            <a:ext cx="1121646" cy="506864"/>
            <a:chOff x="2471484" y="1150626"/>
            <a:chExt cx="2044815" cy="924038"/>
          </a:xfrm>
        </p:grpSpPr>
        <p:sp>
          <p:nvSpPr>
            <p:cNvPr id="7" name="Rectangle 6">
              <a:extLst>
                <a:ext uri="{FF2B5EF4-FFF2-40B4-BE49-F238E27FC236}">
                  <a16:creationId xmlns:a16="http://schemas.microsoft.com/office/drawing/2014/main" id="{36BBFE61-9868-41A3-930C-1C859A79A113}"/>
                </a:ext>
              </a:extLst>
            </p:cNvPr>
            <p:cNvSpPr/>
            <p:nvPr/>
          </p:nvSpPr>
          <p:spPr bwMode="auto">
            <a:xfrm>
              <a:off x="2543175" y="1159807"/>
              <a:ext cx="1905000" cy="91485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9" name="Group 8">
              <a:extLst>
                <a:ext uri="{FF2B5EF4-FFF2-40B4-BE49-F238E27FC236}">
                  <a16:creationId xmlns:a16="http://schemas.microsoft.com/office/drawing/2014/main" id="{81EC0252-E60D-4677-BCAB-7E054BEF42FE}"/>
                </a:ext>
              </a:extLst>
            </p:cNvPr>
            <p:cNvGrpSpPr/>
            <p:nvPr/>
          </p:nvGrpSpPr>
          <p:grpSpPr>
            <a:xfrm>
              <a:off x="2471484" y="1150626"/>
              <a:ext cx="2044815" cy="919220"/>
              <a:chOff x="1843175" y="1150749"/>
              <a:chExt cx="2044815" cy="919220"/>
            </a:xfrm>
          </p:grpSpPr>
          <p:grpSp>
            <p:nvGrpSpPr>
              <p:cNvPr id="10" name="Group 9">
                <a:extLst>
                  <a:ext uri="{FF2B5EF4-FFF2-40B4-BE49-F238E27FC236}">
                    <a16:creationId xmlns:a16="http://schemas.microsoft.com/office/drawing/2014/main" id="{C07B08FB-F5C2-421E-9108-C2E6E853ECF7}"/>
                  </a:ext>
                </a:extLst>
              </p:cNvPr>
              <p:cNvGrpSpPr/>
              <p:nvPr/>
            </p:nvGrpSpPr>
            <p:grpSpPr>
              <a:xfrm>
                <a:off x="2973590" y="1155569"/>
                <a:ext cx="914400" cy="914400"/>
                <a:chOff x="5638800" y="2971800"/>
                <a:chExt cx="914400" cy="914400"/>
              </a:xfrm>
            </p:grpSpPr>
            <p:pic>
              <p:nvPicPr>
                <p:cNvPr id="14" name="Graphic 13" descr="Smart Phone">
                  <a:extLst>
                    <a:ext uri="{FF2B5EF4-FFF2-40B4-BE49-F238E27FC236}">
                      <a16:creationId xmlns:a16="http://schemas.microsoft.com/office/drawing/2014/main" id="{473119F7-F9A4-4C39-AC10-A1EAB5C7AC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pic>
              <p:nvPicPr>
                <p:cNvPr id="15" name="Graphic 14" descr="Checklist">
                  <a:extLst>
                    <a:ext uri="{FF2B5EF4-FFF2-40B4-BE49-F238E27FC236}">
                      <a16:creationId xmlns:a16="http://schemas.microsoft.com/office/drawing/2014/main" id="{E0DBE41B-9767-47BB-9D20-C07AEB2952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8097" y="3093167"/>
                  <a:ext cx="671666" cy="671666"/>
                </a:xfrm>
                <a:prstGeom prst="rect">
                  <a:avLst/>
                </a:prstGeom>
              </p:spPr>
            </p:pic>
          </p:grpSp>
          <p:pic>
            <p:nvPicPr>
              <p:cNvPr id="12" name="Graphic 11" descr="Head with gears">
                <a:extLst>
                  <a:ext uri="{FF2B5EF4-FFF2-40B4-BE49-F238E27FC236}">
                    <a16:creationId xmlns:a16="http://schemas.microsoft.com/office/drawing/2014/main" id="{1D8547AA-4992-4FEE-9B28-87D5248ECE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43175" y="1150749"/>
                <a:ext cx="914400" cy="914400"/>
              </a:xfrm>
              <a:prstGeom prst="rect">
                <a:avLst/>
              </a:prstGeom>
            </p:spPr>
          </p:pic>
          <p:pic>
            <p:nvPicPr>
              <p:cNvPr id="13" name="Graphic 12" descr="Voice">
                <a:extLst>
                  <a:ext uri="{FF2B5EF4-FFF2-40B4-BE49-F238E27FC236}">
                    <a16:creationId xmlns:a16="http://schemas.microsoft.com/office/drawing/2014/main" id="{74E69D91-FD48-4545-B377-8471D6874E1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83423" y="1559777"/>
                <a:ext cx="404813" cy="404813"/>
              </a:xfrm>
              <a:prstGeom prst="rect">
                <a:avLst/>
              </a:prstGeom>
            </p:spPr>
          </p:pic>
        </p:grpSp>
      </p:grpSp>
      <p:grpSp>
        <p:nvGrpSpPr>
          <p:cNvPr id="16" name="Group 15">
            <a:extLst>
              <a:ext uri="{FF2B5EF4-FFF2-40B4-BE49-F238E27FC236}">
                <a16:creationId xmlns:a16="http://schemas.microsoft.com/office/drawing/2014/main" id="{607CEE9B-22DA-43AE-8113-8632E314EA35}"/>
              </a:ext>
            </a:extLst>
          </p:cNvPr>
          <p:cNvGrpSpPr>
            <a:grpSpLocks noChangeAspect="1"/>
          </p:cNvGrpSpPr>
          <p:nvPr/>
        </p:nvGrpSpPr>
        <p:grpSpPr>
          <a:xfrm>
            <a:off x="4503475" y="1155415"/>
            <a:ext cx="506864" cy="506864"/>
            <a:chOff x="8607045" y="1094999"/>
            <a:chExt cx="914400" cy="914400"/>
          </a:xfrm>
        </p:grpSpPr>
        <p:grpSp>
          <p:nvGrpSpPr>
            <p:cNvPr id="17" name="Group 16">
              <a:extLst>
                <a:ext uri="{FF2B5EF4-FFF2-40B4-BE49-F238E27FC236}">
                  <a16:creationId xmlns:a16="http://schemas.microsoft.com/office/drawing/2014/main" id="{96B7A4B2-5A73-49E4-B84F-2F3B6AE83A36}"/>
                </a:ext>
              </a:extLst>
            </p:cNvPr>
            <p:cNvGrpSpPr/>
            <p:nvPr/>
          </p:nvGrpSpPr>
          <p:grpSpPr>
            <a:xfrm>
              <a:off x="8635834" y="1194342"/>
              <a:ext cx="756729" cy="753639"/>
              <a:chOff x="8635834" y="1194342"/>
              <a:chExt cx="756729" cy="753639"/>
            </a:xfrm>
          </p:grpSpPr>
          <p:sp>
            <p:nvSpPr>
              <p:cNvPr id="19" name="Rectangle 18">
                <a:extLst>
                  <a:ext uri="{FF2B5EF4-FFF2-40B4-BE49-F238E27FC236}">
                    <a16:creationId xmlns:a16="http://schemas.microsoft.com/office/drawing/2014/main" id="{9505262C-BE11-4BEE-8E90-C019070DFC40}"/>
                  </a:ext>
                </a:extLst>
              </p:cNvPr>
              <p:cNvSpPr/>
              <p:nvPr/>
            </p:nvSpPr>
            <p:spPr bwMode="auto">
              <a:xfrm>
                <a:off x="8635834" y="1194342"/>
                <a:ext cx="756729" cy="75363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20" name="Rectangle 19">
                <a:extLst>
                  <a:ext uri="{FF2B5EF4-FFF2-40B4-BE49-F238E27FC236}">
                    <a16:creationId xmlns:a16="http://schemas.microsoft.com/office/drawing/2014/main" id="{CEEF46C5-E149-44B6-A55B-B42044DCF15E}"/>
                  </a:ext>
                </a:extLst>
              </p:cNvPr>
              <p:cNvSpPr/>
              <p:nvPr/>
            </p:nvSpPr>
            <p:spPr bwMode="auto">
              <a:xfrm>
                <a:off x="8761972" y="1275601"/>
                <a:ext cx="504456" cy="59242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pic>
          <p:nvPicPr>
            <p:cNvPr id="18" name="Graphic 17" descr="Share">
              <a:extLst>
                <a:ext uri="{FF2B5EF4-FFF2-40B4-BE49-F238E27FC236}">
                  <a16:creationId xmlns:a16="http://schemas.microsoft.com/office/drawing/2014/main" id="{6133BAF0-695F-4923-8DA7-0732F3FBABC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07045" y="1094999"/>
              <a:ext cx="914400" cy="914400"/>
            </a:xfrm>
            <a:prstGeom prst="rect">
              <a:avLst/>
            </a:prstGeom>
          </p:spPr>
        </p:pic>
      </p:grpSp>
      <p:pic>
        <p:nvPicPr>
          <p:cNvPr id="3" name="Graphic 2" descr="Eyes">
            <a:extLst>
              <a:ext uri="{FF2B5EF4-FFF2-40B4-BE49-F238E27FC236}">
                <a16:creationId xmlns:a16="http://schemas.microsoft.com/office/drawing/2014/main" id="{85604F21-4147-4385-B23C-C569292B92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64435" y="1155415"/>
            <a:ext cx="506864" cy="506864"/>
          </a:xfrm>
          <a:prstGeom prst="rect">
            <a:avLst/>
          </a:prstGeom>
        </p:spPr>
      </p:pic>
      <p:pic>
        <p:nvPicPr>
          <p:cNvPr id="22" name="Graphic 21" descr="Garbage">
            <a:extLst>
              <a:ext uri="{FF2B5EF4-FFF2-40B4-BE49-F238E27FC236}">
                <a16:creationId xmlns:a16="http://schemas.microsoft.com/office/drawing/2014/main" id="{DE6BDBC5-2B05-49E5-9E27-4D82BFFB99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53443" y="1149697"/>
            <a:ext cx="512583" cy="512583"/>
          </a:xfrm>
          <a:prstGeom prst="rect">
            <a:avLst/>
          </a:prstGeom>
        </p:spPr>
      </p:pic>
      <p:pic>
        <p:nvPicPr>
          <p:cNvPr id="24" name="Graphic 23" descr="Open folder">
            <a:extLst>
              <a:ext uri="{FF2B5EF4-FFF2-40B4-BE49-F238E27FC236}">
                <a16:creationId xmlns:a16="http://schemas.microsoft.com/office/drawing/2014/main" id="{03791D9A-3D00-42A5-8A06-776083035EE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05578" y="1157564"/>
            <a:ext cx="512584" cy="512584"/>
          </a:xfrm>
          <a:prstGeom prst="rect">
            <a:avLst/>
          </a:prstGeom>
        </p:spPr>
      </p:pic>
      <p:grpSp>
        <p:nvGrpSpPr>
          <p:cNvPr id="25" name="Group 24">
            <a:extLst>
              <a:ext uri="{FF2B5EF4-FFF2-40B4-BE49-F238E27FC236}">
                <a16:creationId xmlns:a16="http://schemas.microsoft.com/office/drawing/2014/main" id="{B999C57C-E904-4CE1-8FB2-521BE9ACB446}"/>
              </a:ext>
            </a:extLst>
          </p:cNvPr>
          <p:cNvGrpSpPr>
            <a:grpSpLocks noChangeAspect="1"/>
          </p:cNvGrpSpPr>
          <p:nvPr/>
        </p:nvGrpSpPr>
        <p:grpSpPr>
          <a:xfrm>
            <a:off x="8319077" y="1149696"/>
            <a:ext cx="512583" cy="512583"/>
            <a:chOff x="2841576" y="1117506"/>
            <a:chExt cx="914400" cy="914400"/>
          </a:xfrm>
        </p:grpSpPr>
        <p:sp>
          <p:nvSpPr>
            <p:cNvPr id="26" name="Rectangle 25">
              <a:extLst>
                <a:ext uri="{FF2B5EF4-FFF2-40B4-BE49-F238E27FC236}">
                  <a16:creationId xmlns:a16="http://schemas.microsoft.com/office/drawing/2014/main" id="{DF154A89-36C8-4A22-8E5F-632269422E29}"/>
                </a:ext>
              </a:extLst>
            </p:cNvPr>
            <p:cNvSpPr/>
            <p:nvPr/>
          </p:nvSpPr>
          <p:spPr bwMode="auto">
            <a:xfrm>
              <a:off x="3071374" y="1152062"/>
              <a:ext cx="454396" cy="8382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27" name="Group 26">
              <a:extLst>
                <a:ext uri="{FF2B5EF4-FFF2-40B4-BE49-F238E27FC236}">
                  <a16:creationId xmlns:a16="http://schemas.microsoft.com/office/drawing/2014/main" id="{009793A3-0198-4602-83E7-C6D754B917C2}"/>
                </a:ext>
              </a:extLst>
            </p:cNvPr>
            <p:cNvGrpSpPr/>
            <p:nvPr/>
          </p:nvGrpSpPr>
          <p:grpSpPr>
            <a:xfrm>
              <a:off x="2841576" y="1117506"/>
              <a:ext cx="914400" cy="914400"/>
              <a:chOff x="5638800" y="2971800"/>
              <a:chExt cx="914400" cy="914400"/>
            </a:xfrm>
          </p:grpSpPr>
          <p:pic>
            <p:nvPicPr>
              <p:cNvPr id="28" name="Graphic 27" descr="Smart Phone">
                <a:extLst>
                  <a:ext uri="{FF2B5EF4-FFF2-40B4-BE49-F238E27FC236}">
                    <a16:creationId xmlns:a16="http://schemas.microsoft.com/office/drawing/2014/main" id="{D4333CFE-3D00-43DD-8FC2-913A18BABC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pic>
            <p:nvPicPr>
              <p:cNvPr id="29" name="Graphic 28" descr="Checklist">
                <a:extLst>
                  <a:ext uri="{FF2B5EF4-FFF2-40B4-BE49-F238E27FC236}">
                    <a16:creationId xmlns:a16="http://schemas.microsoft.com/office/drawing/2014/main" id="{B49FEEDB-9F46-4DD1-A73E-9C66C815A0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8097" y="3093167"/>
                <a:ext cx="671666" cy="671666"/>
              </a:xfrm>
              <a:prstGeom prst="rect">
                <a:avLst/>
              </a:prstGeom>
            </p:spPr>
          </p:pic>
        </p:grpSp>
      </p:grpSp>
      <p:pic>
        <p:nvPicPr>
          <p:cNvPr id="32" name="Graphic 31" descr="Pencil">
            <a:extLst>
              <a:ext uri="{FF2B5EF4-FFF2-40B4-BE49-F238E27FC236}">
                <a16:creationId xmlns:a16="http://schemas.microsoft.com/office/drawing/2014/main" id="{5F4FD46C-F4BB-42B4-90C4-C86F7C7C2FF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187446" y="1155415"/>
            <a:ext cx="506864" cy="506864"/>
          </a:xfrm>
          <a:prstGeom prst="rect">
            <a:avLst/>
          </a:prstGeom>
        </p:spPr>
      </p:pic>
      <p:pic>
        <p:nvPicPr>
          <p:cNvPr id="34" name="Graphic 33" descr="Chat RTL">
            <a:extLst>
              <a:ext uri="{FF2B5EF4-FFF2-40B4-BE49-F238E27FC236}">
                <a16:creationId xmlns:a16="http://schemas.microsoft.com/office/drawing/2014/main" id="{F7D75A50-4041-4E39-A417-89846E9582C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165296" y="1154157"/>
            <a:ext cx="506864" cy="506864"/>
          </a:xfrm>
          <a:prstGeom prst="rect">
            <a:avLst/>
          </a:prstGeom>
        </p:spPr>
      </p:pic>
      <p:sp>
        <p:nvSpPr>
          <p:cNvPr id="35" name="TextBox 34">
            <a:extLst>
              <a:ext uri="{FF2B5EF4-FFF2-40B4-BE49-F238E27FC236}">
                <a16:creationId xmlns:a16="http://schemas.microsoft.com/office/drawing/2014/main" id="{AF375729-7497-409D-9186-552A431A03B9}"/>
              </a:ext>
            </a:extLst>
          </p:cNvPr>
          <p:cNvSpPr txBox="1"/>
          <p:nvPr/>
        </p:nvSpPr>
        <p:spPr bwMode="ltGray">
          <a:xfrm>
            <a:off x="562516" y="5509326"/>
            <a:ext cx="11016419" cy="276551"/>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200" b="1" baseline="30000" dirty="0">
                <a:solidFill>
                  <a:srgbClr val="009900"/>
                </a:solidFill>
                <a:latin typeface="Arial" panose="020B0604020202020204" pitchFamily="34" charset="0"/>
                <a:cs typeface="Arial" panose="020B0604020202020204" pitchFamily="34" charset="0"/>
                <a:sym typeface="Wingdings" panose="05000000000000000000" pitchFamily="2" charset="2"/>
              </a:rPr>
              <a:t>1</a:t>
            </a:r>
            <a:r>
              <a:rPr lang="en-US" sz="1200" dirty="0">
                <a:latin typeface="Arial" panose="020B0604020202020204" pitchFamily="34" charset="0"/>
                <a:cs typeface="Arial" panose="020B0604020202020204" pitchFamily="34" charset="0"/>
              </a:rPr>
              <a:t>Includes content/setting before and after the edit was made</a:t>
            </a:r>
            <a:endParaRPr lang="en-US" sz="14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904C595D-980F-4401-A2FE-9C238CBD814D}"/>
              </a:ext>
            </a:extLst>
          </p:cNvPr>
          <p:cNvSpPr txBox="1"/>
          <p:nvPr/>
        </p:nvSpPr>
        <p:spPr bwMode="ltGray">
          <a:xfrm>
            <a:off x="562517" y="6102266"/>
            <a:ext cx="10243636" cy="276551"/>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200" b="1" baseline="30000" dirty="0">
                <a:solidFill>
                  <a:srgbClr val="009900"/>
                </a:solidFill>
                <a:latin typeface="Arial" panose="020B0604020202020204" pitchFamily="34" charset="0"/>
                <a:cs typeface="Arial" panose="020B0604020202020204" pitchFamily="34" charset="0"/>
                <a:sym typeface="Wingdings" panose="05000000000000000000" pitchFamily="2" charset="2"/>
              </a:rPr>
              <a:t>4</a:t>
            </a:r>
            <a:r>
              <a:rPr lang="en-US" sz="1200" dirty="0">
                <a:latin typeface="Arial" panose="020B0604020202020204" pitchFamily="34" charset="0"/>
                <a:cs typeface="Arial" panose="020B0604020202020204" pitchFamily="34" charset="0"/>
              </a:rPr>
              <a:t>Terminated workers are unassigned from SnapEval (so no subscription cost). This is important Documentation for Wrongful Termination Defense.</a:t>
            </a:r>
            <a:endParaRPr lang="en-US" sz="14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71007C5-458F-451E-8F0C-FD2755B541DD}"/>
              </a:ext>
            </a:extLst>
          </p:cNvPr>
          <p:cNvSpPr txBox="1"/>
          <p:nvPr/>
        </p:nvSpPr>
        <p:spPr bwMode="ltGray">
          <a:xfrm>
            <a:off x="562517" y="5890248"/>
            <a:ext cx="7744522" cy="276551"/>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200" b="1" baseline="30000" dirty="0">
                <a:solidFill>
                  <a:srgbClr val="009900"/>
                </a:solidFill>
                <a:latin typeface="Arial" panose="020B0604020202020204" pitchFamily="34" charset="0"/>
                <a:cs typeface="Arial" panose="020B0604020202020204" pitchFamily="34" charset="0"/>
                <a:sym typeface="Wingdings" panose="05000000000000000000" pitchFamily="2" charset="2"/>
              </a:rPr>
              <a:t>3</a:t>
            </a:r>
            <a:r>
              <a:rPr lang="en-US" sz="1200" dirty="0">
                <a:latin typeface="Arial" panose="020B0604020202020204" pitchFamily="34" charset="0"/>
                <a:cs typeface="Arial" panose="020B0604020202020204" pitchFamily="34" charset="0"/>
              </a:rPr>
              <a:t>Includes Date/Time when Snap created, shared, initially viewed by recipient, comments added</a:t>
            </a:r>
            <a:endParaRPr lang="en-US" sz="1400"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734A83B5-1F1A-4742-AB4A-3C03ABEEE8C2}"/>
              </a:ext>
            </a:extLst>
          </p:cNvPr>
          <p:cNvGrpSpPr>
            <a:grpSpLocks noChangeAspect="1"/>
          </p:cNvGrpSpPr>
          <p:nvPr/>
        </p:nvGrpSpPr>
        <p:grpSpPr>
          <a:xfrm>
            <a:off x="10862615" y="1163066"/>
            <a:ext cx="512583" cy="512583"/>
            <a:chOff x="8335217" y="2236028"/>
            <a:chExt cx="914400" cy="914400"/>
          </a:xfrm>
        </p:grpSpPr>
        <p:pic>
          <p:nvPicPr>
            <p:cNvPr id="39" name="Graphic 38" descr="User">
              <a:extLst>
                <a:ext uri="{FF2B5EF4-FFF2-40B4-BE49-F238E27FC236}">
                  <a16:creationId xmlns:a16="http://schemas.microsoft.com/office/drawing/2014/main" id="{7B159032-69DB-4032-A85D-54E855530FA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335217" y="2236028"/>
              <a:ext cx="914400" cy="914400"/>
            </a:xfrm>
            <a:prstGeom prst="rect">
              <a:avLst/>
            </a:prstGeom>
          </p:spPr>
        </p:pic>
        <p:sp>
          <p:nvSpPr>
            <p:cNvPr id="40" name="Oval 39">
              <a:extLst>
                <a:ext uri="{FF2B5EF4-FFF2-40B4-BE49-F238E27FC236}">
                  <a16:creationId xmlns:a16="http://schemas.microsoft.com/office/drawing/2014/main" id="{02F59422-CC6D-41CB-A803-25D44F2AA831}"/>
                </a:ext>
              </a:extLst>
            </p:cNvPr>
            <p:cNvSpPr>
              <a:spLocks noChangeAspect="1"/>
            </p:cNvSpPr>
            <p:nvPr/>
          </p:nvSpPr>
          <p:spPr bwMode="auto">
            <a:xfrm>
              <a:off x="8849191" y="2617990"/>
              <a:ext cx="346925" cy="346925"/>
            </a:xfrm>
            <a:prstGeom prst="ellipse">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41" name="Group 40">
              <a:extLst>
                <a:ext uri="{FF2B5EF4-FFF2-40B4-BE49-F238E27FC236}">
                  <a16:creationId xmlns:a16="http://schemas.microsoft.com/office/drawing/2014/main" id="{4F32A95E-C283-420E-BEF5-EBF15D20111D}"/>
                </a:ext>
              </a:extLst>
            </p:cNvPr>
            <p:cNvGrpSpPr>
              <a:grpSpLocks noChangeAspect="1"/>
            </p:cNvGrpSpPr>
            <p:nvPr/>
          </p:nvGrpSpPr>
          <p:grpSpPr>
            <a:xfrm>
              <a:off x="8849190" y="2618172"/>
              <a:ext cx="346925" cy="346925"/>
              <a:chOff x="10254834" y="2174636"/>
              <a:chExt cx="914400" cy="914400"/>
            </a:xfrm>
          </p:grpSpPr>
          <p:pic>
            <p:nvPicPr>
              <p:cNvPr id="42" name="Graphic 41" descr="Compass">
                <a:extLst>
                  <a:ext uri="{FF2B5EF4-FFF2-40B4-BE49-F238E27FC236}">
                    <a16:creationId xmlns:a16="http://schemas.microsoft.com/office/drawing/2014/main" id="{32225D0C-F37F-4ADC-8071-3070454E0EC3}"/>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254834" y="2174636"/>
                <a:ext cx="914400" cy="914400"/>
              </a:xfrm>
              <a:prstGeom prst="rect">
                <a:avLst/>
              </a:prstGeom>
            </p:spPr>
          </p:pic>
          <p:sp>
            <p:nvSpPr>
              <p:cNvPr id="43" name="Oval 42">
                <a:extLst>
                  <a:ext uri="{FF2B5EF4-FFF2-40B4-BE49-F238E27FC236}">
                    <a16:creationId xmlns:a16="http://schemas.microsoft.com/office/drawing/2014/main" id="{263E6ED1-82FC-4080-ACCD-AF2A9956A5F9}"/>
                  </a:ext>
                </a:extLst>
              </p:cNvPr>
              <p:cNvSpPr/>
              <p:nvPr/>
            </p:nvSpPr>
            <p:spPr bwMode="auto">
              <a:xfrm>
                <a:off x="10441612" y="2359642"/>
                <a:ext cx="540843" cy="544387"/>
              </a:xfrm>
              <a:prstGeom prst="ellipse">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44" name="Graphic 43" descr="Close">
                <a:extLst>
                  <a:ext uri="{FF2B5EF4-FFF2-40B4-BE49-F238E27FC236}">
                    <a16:creationId xmlns:a16="http://schemas.microsoft.com/office/drawing/2014/main" id="{E984D1B4-3546-4F52-9095-C956D2E8DAB9}"/>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429872" y="2349674"/>
                <a:ext cx="564321" cy="564321"/>
              </a:xfrm>
              <a:prstGeom prst="rect">
                <a:avLst/>
              </a:prstGeom>
            </p:spPr>
          </p:pic>
        </p:grpSp>
      </p:grpSp>
      <p:sp>
        <p:nvSpPr>
          <p:cNvPr id="45" name="TextBox 44">
            <a:extLst>
              <a:ext uri="{FF2B5EF4-FFF2-40B4-BE49-F238E27FC236}">
                <a16:creationId xmlns:a16="http://schemas.microsoft.com/office/drawing/2014/main" id="{E2762A2F-FCB0-4472-B849-7767D4538AF0}"/>
              </a:ext>
            </a:extLst>
          </p:cNvPr>
          <p:cNvSpPr txBox="1"/>
          <p:nvPr/>
        </p:nvSpPr>
        <p:spPr bwMode="ltGray">
          <a:xfrm>
            <a:off x="560656" y="5699617"/>
            <a:ext cx="8597274" cy="276551"/>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200" b="1" baseline="30000" dirty="0">
                <a:solidFill>
                  <a:srgbClr val="009900"/>
                </a:solidFill>
                <a:latin typeface="Arial" panose="020B0604020202020204" pitchFamily="34" charset="0"/>
                <a:cs typeface="Arial" panose="020B0604020202020204" pitchFamily="34" charset="0"/>
                <a:sym typeface="Wingdings" panose="05000000000000000000" pitchFamily="2" charset="2"/>
              </a:rPr>
              <a:t>2</a:t>
            </a:r>
            <a:r>
              <a:rPr lang="en-US" sz="1200" dirty="0">
                <a:latin typeface="Arial" panose="020B0604020202020204" pitchFamily="34" charset="0"/>
                <a:cs typeface="Arial" panose="020B0604020202020204" pitchFamily="34" charset="0"/>
              </a:rPr>
              <a:t>Comments can be made and viewed by Snap Creator, Administrators, Snap Recipient (if/when Snap is shared)</a:t>
            </a:r>
          </a:p>
        </p:txBody>
      </p:sp>
      <p:sp>
        <p:nvSpPr>
          <p:cNvPr id="2" name="TextBox 1">
            <a:extLst>
              <a:ext uri="{FF2B5EF4-FFF2-40B4-BE49-F238E27FC236}">
                <a16:creationId xmlns:a16="http://schemas.microsoft.com/office/drawing/2014/main" id="{ED061DA9-6223-49AF-9D99-E2E98EF30B8B}"/>
              </a:ext>
            </a:extLst>
          </p:cNvPr>
          <p:cNvSpPr txBox="1"/>
          <p:nvPr/>
        </p:nvSpPr>
        <p:spPr bwMode="ltGray">
          <a:xfrm>
            <a:off x="3518087" y="2126647"/>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A327893B-C771-4BBA-8D3F-AA9F4671E29B}"/>
              </a:ext>
            </a:extLst>
          </p:cNvPr>
          <p:cNvSpPr txBox="1"/>
          <p:nvPr/>
        </p:nvSpPr>
        <p:spPr bwMode="ltGray">
          <a:xfrm>
            <a:off x="3518087" y="2417059"/>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B1C64BA-F0E8-4F2B-A8C9-4454BB0603AC}"/>
              </a:ext>
            </a:extLst>
          </p:cNvPr>
          <p:cNvSpPr txBox="1"/>
          <p:nvPr/>
        </p:nvSpPr>
        <p:spPr bwMode="ltGray">
          <a:xfrm>
            <a:off x="3518087" y="2734267"/>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33A769F0-8E06-4F82-96F9-211239A7E955}"/>
              </a:ext>
            </a:extLst>
          </p:cNvPr>
          <p:cNvSpPr txBox="1"/>
          <p:nvPr/>
        </p:nvSpPr>
        <p:spPr bwMode="ltGray">
          <a:xfrm>
            <a:off x="3518087" y="303510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E89993C-6B2E-4669-92C6-C5BA1B510A7D}"/>
              </a:ext>
            </a:extLst>
          </p:cNvPr>
          <p:cNvSpPr txBox="1"/>
          <p:nvPr/>
        </p:nvSpPr>
        <p:spPr bwMode="ltGray">
          <a:xfrm>
            <a:off x="3518087" y="333593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301D7125-90A1-4A8A-BF14-95A56A64B235}"/>
              </a:ext>
            </a:extLst>
          </p:cNvPr>
          <p:cNvSpPr txBox="1"/>
          <p:nvPr/>
        </p:nvSpPr>
        <p:spPr bwMode="ltGray">
          <a:xfrm>
            <a:off x="3518087" y="3648673"/>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8FB0CA76-7921-4C44-A46B-9A2A77CAAC6F}"/>
              </a:ext>
            </a:extLst>
          </p:cNvPr>
          <p:cNvSpPr txBox="1"/>
          <p:nvPr/>
        </p:nvSpPr>
        <p:spPr bwMode="ltGray">
          <a:xfrm>
            <a:off x="3518087" y="3952483"/>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F58CE276-58D6-493B-85A1-5761669B0491}"/>
              </a:ext>
            </a:extLst>
          </p:cNvPr>
          <p:cNvSpPr txBox="1"/>
          <p:nvPr/>
        </p:nvSpPr>
        <p:spPr bwMode="ltGray">
          <a:xfrm>
            <a:off x="3518087" y="4256296"/>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33B9B371-BEAD-48A0-8447-3D7B98D46E29}"/>
              </a:ext>
            </a:extLst>
          </p:cNvPr>
          <p:cNvSpPr txBox="1"/>
          <p:nvPr/>
        </p:nvSpPr>
        <p:spPr bwMode="ltGray">
          <a:xfrm>
            <a:off x="4423547" y="212366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A57E42D1-24AE-4305-9187-FDCC72185D4B}"/>
              </a:ext>
            </a:extLst>
          </p:cNvPr>
          <p:cNvSpPr txBox="1"/>
          <p:nvPr/>
        </p:nvSpPr>
        <p:spPr bwMode="ltGray">
          <a:xfrm>
            <a:off x="4417869" y="2425284"/>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7650D746-16B4-4221-BEF4-1D810EF9FB64}"/>
              </a:ext>
            </a:extLst>
          </p:cNvPr>
          <p:cNvSpPr txBox="1"/>
          <p:nvPr/>
        </p:nvSpPr>
        <p:spPr bwMode="ltGray">
          <a:xfrm>
            <a:off x="4417605" y="2731296"/>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96233CC1-8CAC-487B-BFDA-0CA23CC43AE2}"/>
              </a:ext>
            </a:extLst>
          </p:cNvPr>
          <p:cNvSpPr txBox="1"/>
          <p:nvPr/>
        </p:nvSpPr>
        <p:spPr bwMode="ltGray">
          <a:xfrm>
            <a:off x="4421076" y="3038577"/>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EB8563F-78BE-4EA8-8EB8-C1E7F97FDEAE}"/>
              </a:ext>
            </a:extLst>
          </p:cNvPr>
          <p:cNvSpPr txBox="1"/>
          <p:nvPr/>
        </p:nvSpPr>
        <p:spPr bwMode="ltGray">
          <a:xfrm>
            <a:off x="4421075" y="3336442"/>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4EC1616A-93D0-40A6-AA28-06233862260C}"/>
              </a:ext>
            </a:extLst>
          </p:cNvPr>
          <p:cNvSpPr txBox="1"/>
          <p:nvPr/>
        </p:nvSpPr>
        <p:spPr bwMode="ltGray">
          <a:xfrm>
            <a:off x="4424045" y="3640237"/>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81F82E7F-D69D-4DBF-AB82-966A9E46B224}"/>
              </a:ext>
            </a:extLst>
          </p:cNvPr>
          <p:cNvSpPr txBox="1"/>
          <p:nvPr/>
        </p:nvSpPr>
        <p:spPr bwMode="ltGray">
          <a:xfrm>
            <a:off x="4424049" y="394702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4759EE9-25FB-4A9F-BAF0-3F54EA64A055}"/>
              </a:ext>
            </a:extLst>
          </p:cNvPr>
          <p:cNvSpPr txBox="1"/>
          <p:nvPr/>
        </p:nvSpPr>
        <p:spPr bwMode="ltGray">
          <a:xfrm>
            <a:off x="4424050" y="424786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1E6D867F-3018-41A9-9ADA-92DF706BF4AF}"/>
              </a:ext>
            </a:extLst>
          </p:cNvPr>
          <p:cNvSpPr txBox="1"/>
          <p:nvPr/>
        </p:nvSpPr>
        <p:spPr bwMode="ltGray">
          <a:xfrm>
            <a:off x="5126399" y="3040389"/>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1</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5FBA95BD-8C6D-4E77-B999-9076FFB06A37}"/>
              </a:ext>
            </a:extLst>
          </p:cNvPr>
          <p:cNvSpPr txBox="1"/>
          <p:nvPr/>
        </p:nvSpPr>
        <p:spPr bwMode="ltGray">
          <a:xfrm>
            <a:off x="5125908" y="3338914"/>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1</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7A6FC64C-5126-4A59-BFF1-4CE30B61E1CF}"/>
              </a:ext>
            </a:extLst>
          </p:cNvPr>
          <p:cNvSpPr txBox="1"/>
          <p:nvPr/>
        </p:nvSpPr>
        <p:spPr bwMode="ltGray">
          <a:xfrm>
            <a:off x="5120606" y="2737369"/>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1</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B7B7AE61-2866-4049-9EAF-FA926D0F9F3C}"/>
              </a:ext>
            </a:extLst>
          </p:cNvPr>
          <p:cNvSpPr txBox="1"/>
          <p:nvPr/>
        </p:nvSpPr>
        <p:spPr bwMode="ltGray">
          <a:xfrm>
            <a:off x="5120606" y="365855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1</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2469037C-E8A0-4781-8B28-F648370F8362}"/>
              </a:ext>
            </a:extLst>
          </p:cNvPr>
          <p:cNvSpPr txBox="1"/>
          <p:nvPr/>
        </p:nvSpPr>
        <p:spPr bwMode="ltGray">
          <a:xfrm>
            <a:off x="5125908" y="3944915"/>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566BC1AE-CCE8-469F-8FB4-9EA15CD6E931}"/>
              </a:ext>
            </a:extLst>
          </p:cNvPr>
          <p:cNvSpPr txBox="1"/>
          <p:nvPr/>
        </p:nvSpPr>
        <p:spPr bwMode="ltGray">
          <a:xfrm>
            <a:off x="5120605" y="4255173"/>
            <a:ext cx="645847"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1</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8E5BE881-D09B-49E7-8108-1CDF06103F15}"/>
              </a:ext>
            </a:extLst>
          </p:cNvPr>
          <p:cNvSpPr txBox="1"/>
          <p:nvPr/>
        </p:nvSpPr>
        <p:spPr bwMode="ltGray">
          <a:xfrm>
            <a:off x="5122466" y="4556854"/>
            <a:ext cx="645847"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BE1FA028-4690-48C7-A7C2-07DEBB917F2D}"/>
              </a:ext>
            </a:extLst>
          </p:cNvPr>
          <p:cNvSpPr txBox="1"/>
          <p:nvPr/>
        </p:nvSpPr>
        <p:spPr bwMode="ltGray">
          <a:xfrm>
            <a:off x="5122466" y="2429982"/>
            <a:ext cx="645847"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7A3981A3-E670-4287-AF02-A39ADE1E8522}"/>
              </a:ext>
            </a:extLst>
          </p:cNvPr>
          <p:cNvSpPr txBox="1"/>
          <p:nvPr/>
        </p:nvSpPr>
        <p:spPr bwMode="ltGray">
          <a:xfrm>
            <a:off x="5122466" y="2117156"/>
            <a:ext cx="645847"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1DAE6612-FE8F-48DF-A8A0-E70C3C53C4DB}"/>
              </a:ext>
            </a:extLst>
          </p:cNvPr>
          <p:cNvSpPr txBox="1"/>
          <p:nvPr/>
        </p:nvSpPr>
        <p:spPr bwMode="ltGray">
          <a:xfrm>
            <a:off x="6144443" y="3944914"/>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D5845C52-FD23-46F5-AECB-70F5E662A49D}"/>
              </a:ext>
            </a:extLst>
          </p:cNvPr>
          <p:cNvSpPr txBox="1"/>
          <p:nvPr/>
        </p:nvSpPr>
        <p:spPr bwMode="ltGray">
          <a:xfrm>
            <a:off x="6144443" y="4855491"/>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96D332B3-8B34-485D-877A-DCE8DC759FE8}"/>
              </a:ext>
            </a:extLst>
          </p:cNvPr>
          <p:cNvSpPr txBox="1"/>
          <p:nvPr/>
        </p:nvSpPr>
        <p:spPr bwMode="ltGray">
          <a:xfrm>
            <a:off x="6144443" y="5180837"/>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669FF89C-6528-478E-8FB4-1548A5E06D6E}"/>
              </a:ext>
            </a:extLst>
          </p:cNvPr>
          <p:cNvSpPr txBox="1"/>
          <p:nvPr/>
        </p:nvSpPr>
        <p:spPr bwMode="ltGray">
          <a:xfrm>
            <a:off x="7330744" y="3938874"/>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F55E1E50-AB60-4A70-AD14-193722A154AC}"/>
              </a:ext>
            </a:extLst>
          </p:cNvPr>
          <p:cNvSpPr txBox="1"/>
          <p:nvPr/>
        </p:nvSpPr>
        <p:spPr bwMode="ltGray">
          <a:xfrm>
            <a:off x="8259894" y="3950856"/>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3</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94583519-2D7F-4B2B-B333-0C0F250E7E57}"/>
              </a:ext>
            </a:extLst>
          </p:cNvPr>
          <p:cNvSpPr txBox="1"/>
          <p:nvPr/>
        </p:nvSpPr>
        <p:spPr bwMode="ltGray">
          <a:xfrm>
            <a:off x="9041598" y="394702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3</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D3AEF329-F471-41EF-908F-F8351C8035C7}"/>
              </a:ext>
            </a:extLst>
          </p:cNvPr>
          <p:cNvSpPr txBox="1"/>
          <p:nvPr/>
        </p:nvSpPr>
        <p:spPr bwMode="ltGray">
          <a:xfrm>
            <a:off x="9884699" y="395085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3</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BBB68812-BA3D-44F8-9DB7-721A689836F8}"/>
              </a:ext>
            </a:extLst>
          </p:cNvPr>
          <p:cNvSpPr txBox="1"/>
          <p:nvPr/>
        </p:nvSpPr>
        <p:spPr bwMode="ltGray">
          <a:xfrm>
            <a:off x="10825104" y="3949193"/>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r>
              <a:rPr lang="en-US" sz="1600" b="1" baseline="60000" dirty="0">
                <a:solidFill>
                  <a:srgbClr val="009900"/>
                </a:solidFill>
                <a:latin typeface="Arial" panose="020B0604020202020204" pitchFamily="34" charset="0"/>
                <a:cs typeface="Arial" panose="020B0604020202020204" pitchFamily="34" charset="0"/>
                <a:sym typeface="Wingdings" panose="05000000000000000000" pitchFamily="2" charset="2"/>
              </a:rPr>
              <a:t>3</a:t>
            </a:r>
            <a:endParaRPr lang="en-US" sz="2000" b="1" baseline="60000" dirty="0">
              <a:solidFill>
                <a:srgbClr val="009900"/>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FC3DE393-44A0-48DC-A525-B4A5994E1AD0}"/>
              </a:ext>
            </a:extLst>
          </p:cNvPr>
          <p:cNvSpPr txBox="1"/>
          <p:nvPr/>
        </p:nvSpPr>
        <p:spPr bwMode="ltGray">
          <a:xfrm>
            <a:off x="8265344" y="2126639"/>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F257C6E2-005B-4032-B64F-27C593A2DEBB}"/>
              </a:ext>
            </a:extLst>
          </p:cNvPr>
          <p:cNvSpPr txBox="1"/>
          <p:nvPr/>
        </p:nvSpPr>
        <p:spPr bwMode="ltGray">
          <a:xfrm>
            <a:off x="8259666" y="242825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A3DCD2D5-4C21-422B-86B0-29E6535D32B7}"/>
              </a:ext>
            </a:extLst>
          </p:cNvPr>
          <p:cNvSpPr txBox="1"/>
          <p:nvPr/>
        </p:nvSpPr>
        <p:spPr bwMode="ltGray">
          <a:xfrm>
            <a:off x="8259402" y="2734267"/>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218322F2-DD70-4A5A-9C9B-82E0A1195CF8}"/>
              </a:ext>
            </a:extLst>
          </p:cNvPr>
          <p:cNvSpPr txBox="1"/>
          <p:nvPr/>
        </p:nvSpPr>
        <p:spPr bwMode="ltGray">
          <a:xfrm>
            <a:off x="8262873" y="304154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FD2D65CC-E625-49CC-B03D-C1B83ABA4599}"/>
              </a:ext>
            </a:extLst>
          </p:cNvPr>
          <p:cNvSpPr txBox="1"/>
          <p:nvPr/>
        </p:nvSpPr>
        <p:spPr bwMode="ltGray">
          <a:xfrm>
            <a:off x="8262872" y="3339413"/>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E3674181-515D-403A-90A5-45EE3000E97E}"/>
              </a:ext>
            </a:extLst>
          </p:cNvPr>
          <p:cNvSpPr txBox="1"/>
          <p:nvPr/>
        </p:nvSpPr>
        <p:spPr bwMode="ltGray">
          <a:xfrm>
            <a:off x="8265842" y="364320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B6C82D65-882F-48BC-AEE5-84672CC9692E}"/>
              </a:ext>
            </a:extLst>
          </p:cNvPr>
          <p:cNvSpPr txBox="1"/>
          <p:nvPr/>
        </p:nvSpPr>
        <p:spPr bwMode="ltGray">
          <a:xfrm>
            <a:off x="9077992" y="2128182"/>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8DB9ADEB-5673-47A8-B1EE-1F5273821BB6}"/>
              </a:ext>
            </a:extLst>
          </p:cNvPr>
          <p:cNvSpPr txBox="1"/>
          <p:nvPr/>
        </p:nvSpPr>
        <p:spPr bwMode="ltGray">
          <a:xfrm>
            <a:off x="9072314" y="242979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1F430ADF-336A-4D88-B104-D58C438C0910}"/>
              </a:ext>
            </a:extLst>
          </p:cNvPr>
          <p:cNvSpPr txBox="1"/>
          <p:nvPr/>
        </p:nvSpPr>
        <p:spPr bwMode="ltGray">
          <a:xfrm>
            <a:off x="9072050" y="2735810"/>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7C0A3D8A-AB54-4DBA-A049-D712E2AB3F1B}"/>
              </a:ext>
            </a:extLst>
          </p:cNvPr>
          <p:cNvSpPr txBox="1"/>
          <p:nvPr/>
        </p:nvSpPr>
        <p:spPr bwMode="ltGray">
          <a:xfrm>
            <a:off x="9075521" y="3043091"/>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F2AD3DDA-DE10-4500-91C5-56386CE1CA47}"/>
              </a:ext>
            </a:extLst>
          </p:cNvPr>
          <p:cNvSpPr txBox="1"/>
          <p:nvPr/>
        </p:nvSpPr>
        <p:spPr bwMode="ltGray">
          <a:xfrm>
            <a:off x="9075520" y="3340956"/>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7612076D-0FEA-4DCB-916F-685872A24171}"/>
              </a:ext>
            </a:extLst>
          </p:cNvPr>
          <p:cNvSpPr txBox="1"/>
          <p:nvPr/>
        </p:nvSpPr>
        <p:spPr bwMode="ltGray">
          <a:xfrm>
            <a:off x="9078490" y="3644751"/>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7DFDE252-A5DB-4938-B517-94CBFC0C1D7F}"/>
              </a:ext>
            </a:extLst>
          </p:cNvPr>
          <p:cNvSpPr txBox="1"/>
          <p:nvPr/>
        </p:nvSpPr>
        <p:spPr bwMode="ltGray">
          <a:xfrm>
            <a:off x="9887670" y="211799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392BB16A-124E-400C-8898-5A13D7A484B1}"/>
              </a:ext>
            </a:extLst>
          </p:cNvPr>
          <p:cNvSpPr txBox="1"/>
          <p:nvPr/>
        </p:nvSpPr>
        <p:spPr bwMode="ltGray">
          <a:xfrm>
            <a:off x="9881992" y="2419611"/>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74079A3A-81DA-4C4E-A7F4-6154AA1955F1}"/>
              </a:ext>
            </a:extLst>
          </p:cNvPr>
          <p:cNvSpPr txBox="1"/>
          <p:nvPr/>
        </p:nvSpPr>
        <p:spPr bwMode="ltGray">
          <a:xfrm>
            <a:off x="9881728" y="2725623"/>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4F46E6E0-32AF-4D86-9DAC-75AF8B8EF9B4}"/>
              </a:ext>
            </a:extLst>
          </p:cNvPr>
          <p:cNvSpPr txBox="1"/>
          <p:nvPr/>
        </p:nvSpPr>
        <p:spPr bwMode="ltGray">
          <a:xfrm>
            <a:off x="9885199" y="3032904"/>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C1EE801F-395C-4C25-B55E-907ED3A2F477}"/>
              </a:ext>
            </a:extLst>
          </p:cNvPr>
          <p:cNvSpPr txBox="1"/>
          <p:nvPr/>
        </p:nvSpPr>
        <p:spPr bwMode="ltGray">
          <a:xfrm>
            <a:off x="9885198" y="3330769"/>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450F7F06-74E9-4381-AB0F-F0CA9452003B}"/>
              </a:ext>
            </a:extLst>
          </p:cNvPr>
          <p:cNvSpPr txBox="1"/>
          <p:nvPr/>
        </p:nvSpPr>
        <p:spPr bwMode="ltGray">
          <a:xfrm>
            <a:off x="9888168" y="3634564"/>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8C70C2BE-BDFD-4F09-81E1-CB1F97C87463}"/>
              </a:ext>
            </a:extLst>
          </p:cNvPr>
          <p:cNvSpPr txBox="1"/>
          <p:nvPr/>
        </p:nvSpPr>
        <p:spPr bwMode="ltGray">
          <a:xfrm>
            <a:off x="10805655" y="2123668"/>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DB42F0E2-B298-46A6-A874-9119FDD9DA4D}"/>
              </a:ext>
            </a:extLst>
          </p:cNvPr>
          <p:cNvSpPr txBox="1"/>
          <p:nvPr/>
        </p:nvSpPr>
        <p:spPr bwMode="ltGray">
          <a:xfrm>
            <a:off x="10799977" y="2425284"/>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E66B4D9D-D978-4C48-957F-12F0F6B8EF7B}"/>
              </a:ext>
            </a:extLst>
          </p:cNvPr>
          <p:cNvSpPr txBox="1"/>
          <p:nvPr/>
        </p:nvSpPr>
        <p:spPr bwMode="ltGray">
          <a:xfrm>
            <a:off x="10799713" y="2731296"/>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4A7FC4F3-4E85-44EA-A03C-1CE754268524}"/>
              </a:ext>
            </a:extLst>
          </p:cNvPr>
          <p:cNvSpPr txBox="1"/>
          <p:nvPr/>
        </p:nvSpPr>
        <p:spPr bwMode="ltGray">
          <a:xfrm>
            <a:off x="10803184" y="3038577"/>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017B10FD-B7F6-4734-8B38-9B98FC977472}"/>
              </a:ext>
            </a:extLst>
          </p:cNvPr>
          <p:cNvSpPr txBox="1"/>
          <p:nvPr/>
        </p:nvSpPr>
        <p:spPr bwMode="ltGray">
          <a:xfrm>
            <a:off x="10803183" y="3336442"/>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902DB634-AD48-4952-B28E-1BC03E06F4EF}"/>
              </a:ext>
            </a:extLst>
          </p:cNvPr>
          <p:cNvSpPr txBox="1"/>
          <p:nvPr/>
        </p:nvSpPr>
        <p:spPr bwMode="ltGray">
          <a:xfrm>
            <a:off x="10806153" y="3640237"/>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D64F0020-DC7C-4EE6-A876-52E273174DD8}"/>
              </a:ext>
            </a:extLst>
          </p:cNvPr>
          <p:cNvSpPr txBox="1"/>
          <p:nvPr/>
        </p:nvSpPr>
        <p:spPr bwMode="ltGray">
          <a:xfrm>
            <a:off x="8265523" y="4258137"/>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5186F51D-E0C6-4C44-B0FE-07BC399EC5EB}"/>
              </a:ext>
            </a:extLst>
          </p:cNvPr>
          <p:cNvSpPr txBox="1"/>
          <p:nvPr/>
        </p:nvSpPr>
        <p:spPr bwMode="ltGray">
          <a:xfrm>
            <a:off x="8251721" y="4855490"/>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FD57C3DA-BC47-4B93-8E41-DD1A3F7EC33D}"/>
              </a:ext>
            </a:extLst>
          </p:cNvPr>
          <p:cNvSpPr txBox="1"/>
          <p:nvPr/>
        </p:nvSpPr>
        <p:spPr bwMode="ltGray">
          <a:xfrm>
            <a:off x="8251721" y="5180247"/>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ED0F7805-7ED6-4C63-9283-740FCD64F06F}"/>
              </a:ext>
            </a:extLst>
          </p:cNvPr>
          <p:cNvSpPr txBox="1"/>
          <p:nvPr/>
        </p:nvSpPr>
        <p:spPr bwMode="ltGray">
          <a:xfrm>
            <a:off x="9085845" y="4255298"/>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71C8221C-4A75-4D93-AEA4-7029FD12B6F5}"/>
              </a:ext>
            </a:extLst>
          </p:cNvPr>
          <p:cNvSpPr txBox="1"/>
          <p:nvPr/>
        </p:nvSpPr>
        <p:spPr bwMode="ltGray">
          <a:xfrm>
            <a:off x="9072043" y="4852651"/>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id="{4162EFAC-32BC-45E2-98A0-B9CD97182216}"/>
              </a:ext>
            </a:extLst>
          </p:cNvPr>
          <p:cNvSpPr txBox="1"/>
          <p:nvPr/>
        </p:nvSpPr>
        <p:spPr bwMode="ltGray">
          <a:xfrm>
            <a:off x="9072043" y="5177408"/>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09" name="TextBox 108">
            <a:extLst>
              <a:ext uri="{FF2B5EF4-FFF2-40B4-BE49-F238E27FC236}">
                <a16:creationId xmlns:a16="http://schemas.microsoft.com/office/drawing/2014/main" id="{14364FAB-6B5C-4D89-925F-F465C7A049CB}"/>
              </a:ext>
            </a:extLst>
          </p:cNvPr>
          <p:cNvSpPr txBox="1"/>
          <p:nvPr/>
        </p:nvSpPr>
        <p:spPr bwMode="ltGray">
          <a:xfrm>
            <a:off x="9919969" y="4255015"/>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DEC4E661-1FAE-4C56-9856-F4E4FD9BE2B7}"/>
              </a:ext>
            </a:extLst>
          </p:cNvPr>
          <p:cNvSpPr txBox="1"/>
          <p:nvPr/>
        </p:nvSpPr>
        <p:spPr bwMode="ltGray">
          <a:xfrm>
            <a:off x="9906167" y="4852368"/>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0FA2F689-D25E-4444-B9CF-2400CC2EAD2F}"/>
              </a:ext>
            </a:extLst>
          </p:cNvPr>
          <p:cNvSpPr txBox="1"/>
          <p:nvPr/>
        </p:nvSpPr>
        <p:spPr bwMode="ltGray">
          <a:xfrm>
            <a:off x="9906167" y="5177125"/>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5AEE7987-4EA6-4121-BAAC-840EFCB337B8}"/>
              </a:ext>
            </a:extLst>
          </p:cNvPr>
          <p:cNvSpPr txBox="1"/>
          <p:nvPr/>
        </p:nvSpPr>
        <p:spPr bwMode="ltGray">
          <a:xfrm>
            <a:off x="10819156" y="4252988"/>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F2BB2933-4A3A-479C-B847-B506A019CDD1}"/>
              </a:ext>
            </a:extLst>
          </p:cNvPr>
          <p:cNvSpPr txBox="1"/>
          <p:nvPr/>
        </p:nvSpPr>
        <p:spPr bwMode="ltGray">
          <a:xfrm>
            <a:off x="10805354" y="4850341"/>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14" name="TextBox 113">
            <a:extLst>
              <a:ext uri="{FF2B5EF4-FFF2-40B4-BE49-F238E27FC236}">
                <a16:creationId xmlns:a16="http://schemas.microsoft.com/office/drawing/2014/main" id="{1FBC908C-9A2C-4D4B-B254-74E3DACD351B}"/>
              </a:ext>
            </a:extLst>
          </p:cNvPr>
          <p:cNvSpPr txBox="1"/>
          <p:nvPr/>
        </p:nvSpPr>
        <p:spPr bwMode="ltGray">
          <a:xfrm>
            <a:off x="10805354" y="5175098"/>
            <a:ext cx="635242"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8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fade">
                                      <p:cBhvr>
                                        <p:cTn id="65" dur="500"/>
                                        <p:tgtEl>
                                          <p:spTgt spid="6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fade">
                                      <p:cBhvr>
                                        <p:cTn id="71" dur="500"/>
                                        <p:tgtEl>
                                          <p:spTgt spid="6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500"/>
                                        <p:tgtEl>
                                          <p:spTgt spid="7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fade">
                                      <p:cBhvr>
                                        <p:cTn id="94" dur="500"/>
                                        <p:tgtEl>
                                          <p:spTgt spid="7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74"/>
                                        </p:tgtEl>
                                        <p:attrNameLst>
                                          <p:attrName>style.visibility</p:attrName>
                                        </p:attrNameLst>
                                      </p:cBhvr>
                                      <p:to>
                                        <p:strVal val="visible"/>
                                      </p:to>
                                    </p:set>
                                    <p:animEffect transition="in" filter="fade">
                                      <p:cBhvr>
                                        <p:cTn id="105" dur="500"/>
                                        <p:tgtEl>
                                          <p:spTgt spid="7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79"/>
                                        </p:tgtEl>
                                        <p:attrNameLst>
                                          <p:attrName>style.visibility</p:attrName>
                                        </p:attrNameLst>
                                      </p:cBhvr>
                                      <p:to>
                                        <p:strVal val="visible"/>
                                      </p:to>
                                    </p:set>
                                    <p:animEffect transition="in" filter="fade">
                                      <p:cBhvr>
                                        <p:cTn id="110" dur="500"/>
                                        <p:tgtEl>
                                          <p:spTgt spid="7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0"/>
                                        </p:tgtEl>
                                        <p:attrNameLst>
                                          <p:attrName>style.visibility</p:attrName>
                                        </p:attrNameLst>
                                      </p:cBhvr>
                                      <p:to>
                                        <p:strVal val="visible"/>
                                      </p:to>
                                    </p:set>
                                    <p:animEffect transition="in" filter="fade">
                                      <p:cBhvr>
                                        <p:cTn id="113" dur="500"/>
                                        <p:tgtEl>
                                          <p:spTgt spid="8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1"/>
                                        </p:tgtEl>
                                        <p:attrNameLst>
                                          <p:attrName>style.visibility</p:attrName>
                                        </p:attrNameLst>
                                      </p:cBhvr>
                                      <p:to>
                                        <p:strVal val="visible"/>
                                      </p:to>
                                    </p:set>
                                    <p:animEffect transition="in" filter="fade">
                                      <p:cBhvr>
                                        <p:cTn id="116" dur="500"/>
                                        <p:tgtEl>
                                          <p:spTgt spid="8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fade">
                                      <p:cBhvr>
                                        <p:cTn id="119" dur="500"/>
                                        <p:tgtEl>
                                          <p:spTgt spid="8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83"/>
                                        </p:tgtEl>
                                        <p:attrNameLst>
                                          <p:attrName>style.visibility</p:attrName>
                                        </p:attrNameLst>
                                      </p:cBhvr>
                                      <p:to>
                                        <p:strVal val="visible"/>
                                      </p:to>
                                    </p:set>
                                    <p:animEffect transition="in" filter="fade">
                                      <p:cBhvr>
                                        <p:cTn id="122" dur="500"/>
                                        <p:tgtEl>
                                          <p:spTgt spid="8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84"/>
                                        </p:tgtEl>
                                        <p:attrNameLst>
                                          <p:attrName>style.visibility</p:attrName>
                                        </p:attrNameLst>
                                      </p:cBhvr>
                                      <p:to>
                                        <p:strVal val="visible"/>
                                      </p:to>
                                    </p:set>
                                    <p:animEffect transition="in" filter="fade">
                                      <p:cBhvr>
                                        <p:cTn id="125" dur="500"/>
                                        <p:tgtEl>
                                          <p:spTgt spid="8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fade">
                                      <p:cBhvr>
                                        <p:cTn id="128" dur="500"/>
                                        <p:tgtEl>
                                          <p:spTgt spid="7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03"/>
                                        </p:tgtEl>
                                        <p:attrNameLst>
                                          <p:attrName>style.visibility</p:attrName>
                                        </p:attrNameLst>
                                      </p:cBhvr>
                                      <p:to>
                                        <p:strVal val="visible"/>
                                      </p:to>
                                    </p:set>
                                    <p:animEffect transition="in" filter="fade">
                                      <p:cBhvr>
                                        <p:cTn id="131" dur="500"/>
                                        <p:tgtEl>
                                          <p:spTgt spid="10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04"/>
                                        </p:tgtEl>
                                        <p:attrNameLst>
                                          <p:attrName>style.visibility</p:attrName>
                                        </p:attrNameLst>
                                      </p:cBhvr>
                                      <p:to>
                                        <p:strVal val="visible"/>
                                      </p:to>
                                    </p:set>
                                    <p:animEffect transition="in" filter="fade">
                                      <p:cBhvr>
                                        <p:cTn id="134" dur="500"/>
                                        <p:tgtEl>
                                          <p:spTgt spid="10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05"/>
                                        </p:tgtEl>
                                        <p:attrNameLst>
                                          <p:attrName>style.visibility</p:attrName>
                                        </p:attrNameLst>
                                      </p:cBhvr>
                                      <p:to>
                                        <p:strVal val="visible"/>
                                      </p:to>
                                    </p:set>
                                    <p:animEffect transition="in" filter="fade">
                                      <p:cBhvr>
                                        <p:cTn id="137" dur="500"/>
                                        <p:tgtEl>
                                          <p:spTgt spid="10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7"/>
                                        </p:tgtEl>
                                        <p:attrNameLst>
                                          <p:attrName>style.visibility</p:attrName>
                                        </p:attrNameLst>
                                      </p:cBhvr>
                                      <p:to>
                                        <p:strVal val="visible"/>
                                      </p:to>
                                    </p:set>
                                    <p:animEffect transition="in" filter="fade">
                                      <p:cBhvr>
                                        <p:cTn id="140" dur="500"/>
                                        <p:tgtEl>
                                          <p:spTgt spid="37"/>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fade">
                                      <p:cBhvr>
                                        <p:cTn id="145" dur="500"/>
                                        <p:tgtEl>
                                          <p:spTgt spid="85"/>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6"/>
                                        </p:tgtEl>
                                        <p:attrNameLst>
                                          <p:attrName>style.visibility</p:attrName>
                                        </p:attrNameLst>
                                      </p:cBhvr>
                                      <p:to>
                                        <p:strVal val="visible"/>
                                      </p:to>
                                    </p:set>
                                    <p:animEffect transition="in" filter="fade">
                                      <p:cBhvr>
                                        <p:cTn id="148" dur="500"/>
                                        <p:tgtEl>
                                          <p:spTgt spid="8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8"/>
                                        </p:tgtEl>
                                        <p:attrNameLst>
                                          <p:attrName>style.visibility</p:attrName>
                                        </p:attrNameLst>
                                      </p:cBhvr>
                                      <p:to>
                                        <p:strVal val="visible"/>
                                      </p:to>
                                    </p:set>
                                    <p:animEffect transition="in" filter="fade">
                                      <p:cBhvr>
                                        <p:cTn id="154" dur="500"/>
                                        <p:tgtEl>
                                          <p:spTgt spid="88"/>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89"/>
                                        </p:tgtEl>
                                        <p:attrNameLst>
                                          <p:attrName>style.visibility</p:attrName>
                                        </p:attrNameLst>
                                      </p:cBhvr>
                                      <p:to>
                                        <p:strVal val="visible"/>
                                      </p:to>
                                    </p:set>
                                    <p:animEffect transition="in" filter="fade">
                                      <p:cBhvr>
                                        <p:cTn id="157" dur="500"/>
                                        <p:tgtEl>
                                          <p:spTgt spid="8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90"/>
                                        </p:tgtEl>
                                        <p:attrNameLst>
                                          <p:attrName>style.visibility</p:attrName>
                                        </p:attrNameLst>
                                      </p:cBhvr>
                                      <p:to>
                                        <p:strVal val="visible"/>
                                      </p:to>
                                    </p:set>
                                    <p:animEffect transition="in" filter="fade">
                                      <p:cBhvr>
                                        <p:cTn id="160" dur="500"/>
                                        <p:tgtEl>
                                          <p:spTgt spid="9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6"/>
                                        </p:tgtEl>
                                        <p:attrNameLst>
                                          <p:attrName>style.visibility</p:attrName>
                                        </p:attrNameLst>
                                      </p:cBhvr>
                                      <p:to>
                                        <p:strVal val="visible"/>
                                      </p:to>
                                    </p:set>
                                    <p:animEffect transition="in" filter="fade">
                                      <p:cBhvr>
                                        <p:cTn id="163" dur="500"/>
                                        <p:tgtEl>
                                          <p:spTgt spid="76"/>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06"/>
                                        </p:tgtEl>
                                        <p:attrNameLst>
                                          <p:attrName>style.visibility</p:attrName>
                                        </p:attrNameLst>
                                      </p:cBhvr>
                                      <p:to>
                                        <p:strVal val="visible"/>
                                      </p:to>
                                    </p:set>
                                    <p:animEffect transition="in" filter="fade">
                                      <p:cBhvr>
                                        <p:cTn id="166" dur="500"/>
                                        <p:tgtEl>
                                          <p:spTgt spid="10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07"/>
                                        </p:tgtEl>
                                        <p:attrNameLst>
                                          <p:attrName>style.visibility</p:attrName>
                                        </p:attrNameLst>
                                      </p:cBhvr>
                                      <p:to>
                                        <p:strVal val="visible"/>
                                      </p:to>
                                    </p:set>
                                    <p:animEffect transition="in" filter="fade">
                                      <p:cBhvr>
                                        <p:cTn id="169" dur="500"/>
                                        <p:tgtEl>
                                          <p:spTgt spid="107"/>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08"/>
                                        </p:tgtEl>
                                        <p:attrNameLst>
                                          <p:attrName>style.visibility</p:attrName>
                                        </p:attrNameLst>
                                      </p:cBhvr>
                                      <p:to>
                                        <p:strVal val="visible"/>
                                      </p:to>
                                    </p:set>
                                    <p:animEffect transition="in" filter="fade">
                                      <p:cBhvr>
                                        <p:cTn id="172" dur="500"/>
                                        <p:tgtEl>
                                          <p:spTgt spid="108"/>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91"/>
                                        </p:tgtEl>
                                        <p:attrNameLst>
                                          <p:attrName>style.visibility</p:attrName>
                                        </p:attrNameLst>
                                      </p:cBhvr>
                                      <p:to>
                                        <p:strVal val="visible"/>
                                      </p:to>
                                    </p:set>
                                    <p:animEffect transition="in" filter="fade">
                                      <p:cBhvr>
                                        <p:cTn id="177" dur="500"/>
                                        <p:tgtEl>
                                          <p:spTgt spid="91"/>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92"/>
                                        </p:tgtEl>
                                        <p:attrNameLst>
                                          <p:attrName>style.visibility</p:attrName>
                                        </p:attrNameLst>
                                      </p:cBhvr>
                                      <p:to>
                                        <p:strVal val="visible"/>
                                      </p:to>
                                    </p:set>
                                    <p:animEffect transition="in" filter="fade">
                                      <p:cBhvr>
                                        <p:cTn id="180" dur="500"/>
                                        <p:tgtEl>
                                          <p:spTgt spid="92"/>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93"/>
                                        </p:tgtEl>
                                        <p:attrNameLst>
                                          <p:attrName>style.visibility</p:attrName>
                                        </p:attrNameLst>
                                      </p:cBhvr>
                                      <p:to>
                                        <p:strVal val="visible"/>
                                      </p:to>
                                    </p:set>
                                    <p:animEffect transition="in" filter="fade">
                                      <p:cBhvr>
                                        <p:cTn id="183" dur="500"/>
                                        <p:tgtEl>
                                          <p:spTgt spid="93"/>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94"/>
                                        </p:tgtEl>
                                        <p:attrNameLst>
                                          <p:attrName>style.visibility</p:attrName>
                                        </p:attrNameLst>
                                      </p:cBhvr>
                                      <p:to>
                                        <p:strVal val="visible"/>
                                      </p:to>
                                    </p:set>
                                    <p:animEffect transition="in" filter="fade">
                                      <p:cBhvr>
                                        <p:cTn id="186" dur="500"/>
                                        <p:tgtEl>
                                          <p:spTgt spid="94"/>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95"/>
                                        </p:tgtEl>
                                        <p:attrNameLst>
                                          <p:attrName>style.visibility</p:attrName>
                                        </p:attrNameLst>
                                      </p:cBhvr>
                                      <p:to>
                                        <p:strVal val="visible"/>
                                      </p:to>
                                    </p:set>
                                    <p:animEffect transition="in" filter="fade">
                                      <p:cBhvr>
                                        <p:cTn id="189" dur="500"/>
                                        <p:tgtEl>
                                          <p:spTgt spid="95"/>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96"/>
                                        </p:tgtEl>
                                        <p:attrNameLst>
                                          <p:attrName>style.visibility</p:attrName>
                                        </p:attrNameLst>
                                      </p:cBhvr>
                                      <p:to>
                                        <p:strVal val="visible"/>
                                      </p:to>
                                    </p:set>
                                    <p:animEffect transition="in" filter="fade">
                                      <p:cBhvr>
                                        <p:cTn id="192" dur="500"/>
                                        <p:tgtEl>
                                          <p:spTgt spid="96"/>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77"/>
                                        </p:tgtEl>
                                        <p:attrNameLst>
                                          <p:attrName>style.visibility</p:attrName>
                                        </p:attrNameLst>
                                      </p:cBhvr>
                                      <p:to>
                                        <p:strVal val="visible"/>
                                      </p:to>
                                    </p:set>
                                    <p:animEffect transition="in" filter="fade">
                                      <p:cBhvr>
                                        <p:cTn id="195" dur="500"/>
                                        <p:tgtEl>
                                          <p:spTgt spid="77"/>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109"/>
                                        </p:tgtEl>
                                        <p:attrNameLst>
                                          <p:attrName>style.visibility</p:attrName>
                                        </p:attrNameLst>
                                      </p:cBhvr>
                                      <p:to>
                                        <p:strVal val="visible"/>
                                      </p:to>
                                    </p:set>
                                    <p:animEffect transition="in" filter="fade">
                                      <p:cBhvr>
                                        <p:cTn id="198" dur="500"/>
                                        <p:tgtEl>
                                          <p:spTgt spid="109"/>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110"/>
                                        </p:tgtEl>
                                        <p:attrNameLst>
                                          <p:attrName>style.visibility</p:attrName>
                                        </p:attrNameLst>
                                      </p:cBhvr>
                                      <p:to>
                                        <p:strVal val="visible"/>
                                      </p:to>
                                    </p:set>
                                    <p:animEffect transition="in" filter="fade">
                                      <p:cBhvr>
                                        <p:cTn id="201" dur="500"/>
                                        <p:tgtEl>
                                          <p:spTgt spid="110"/>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111"/>
                                        </p:tgtEl>
                                        <p:attrNameLst>
                                          <p:attrName>style.visibility</p:attrName>
                                        </p:attrNameLst>
                                      </p:cBhvr>
                                      <p:to>
                                        <p:strVal val="visible"/>
                                      </p:to>
                                    </p:set>
                                    <p:animEffect transition="in" filter="fade">
                                      <p:cBhvr>
                                        <p:cTn id="204" dur="500"/>
                                        <p:tgtEl>
                                          <p:spTgt spid="111"/>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97"/>
                                        </p:tgtEl>
                                        <p:attrNameLst>
                                          <p:attrName>style.visibility</p:attrName>
                                        </p:attrNameLst>
                                      </p:cBhvr>
                                      <p:to>
                                        <p:strVal val="visible"/>
                                      </p:to>
                                    </p:set>
                                    <p:animEffect transition="in" filter="fade">
                                      <p:cBhvr>
                                        <p:cTn id="209" dur="500"/>
                                        <p:tgtEl>
                                          <p:spTgt spid="97"/>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98"/>
                                        </p:tgtEl>
                                        <p:attrNameLst>
                                          <p:attrName>style.visibility</p:attrName>
                                        </p:attrNameLst>
                                      </p:cBhvr>
                                      <p:to>
                                        <p:strVal val="visible"/>
                                      </p:to>
                                    </p:set>
                                    <p:animEffect transition="in" filter="fade">
                                      <p:cBhvr>
                                        <p:cTn id="212" dur="500"/>
                                        <p:tgtEl>
                                          <p:spTgt spid="98"/>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99"/>
                                        </p:tgtEl>
                                        <p:attrNameLst>
                                          <p:attrName>style.visibility</p:attrName>
                                        </p:attrNameLst>
                                      </p:cBhvr>
                                      <p:to>
                                        <p:strVal val="visible"/>
                                      </p:to>
                                    </p:set>
                                    <p:animEffect transition="in" filter="fade">
                                      <p:cBhvr>
                                        <p:cTn id="215" dur="500"/>
                                        <p:tgtEl>
                                          <p:spTgt spid="99"/>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100"/>
                                        </p:tgtEl>
                                        <p:attrNameLst>
                                          <p:attrName>style.visibility</p:attrName>
                                        </p:attrNameLst>
                                      </p:cBhvr>
                                      <p:to>
                                        <p:strVal val="visible"/>
                                      </p:to>
                                    </p:set>
                                    <p:animEffect transition="in" filter="fade">
                                      <p:cBhvr>
                                        <p:cTn id="218" dur="500"/>
                                        <p:tgtEl>
                                          <p:spTgt spid="100"/>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01"/>
                                        </p:tgtEl>
                                        <p:attrNameLst>
                                          <p:attrName>style.visibility</p:attrName>
                                        </p:attrNameLst>
                                      </p:cBhvr>
                                      <p:to>
                                        <p:strVal val="visible"/>
                                      </p:to>
                                    </p:set>
                                    <p:animEffect transition="in" filter="fade">
                                      <p:cBhvr>
                                        <p:cTn id="221" dur="500"/>
                                        <p:tgtEl>
                                          <p:spTgt spid="101"/>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102"/>
                                        </p:tgtEl>
                                        <p:attrNameLst>
                                          <p:attrName>style.visibility</p:attrName>
                                        </p:attrNameLst>
                                      </p:cBhvr>
                                      <p:to>
                                        <p:strVal val="visible"/>
                                      </p:to>
                                    </p:set>
                                    <p:animEffect transition="in" filter="fade">
                                      <p:cBhvr>
                                        <p:cTn id="224" dur="500"/>
                                        <p:tgtEl>
                                          <p:spTgt spid="10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78"/>
                                        </p:tgtEl>
                                        <p:attrNameLst>
                                          <p:attrName>style.visibility</p:attrName>
                                        </p:attrNameLst>
                                      </p:cBhvr>
                                      <p:to>
                                        <p:strVal val="visible"/>
                                      </p:to>
                                    </p:set>
                                    <p:animEffect transition="in" filter="fade">
                                      <p:cBhvr>
                                        <p:cTn id="227" dur="500"/>
                                        <p:tgtEl>
                                          <p:spTgt spid="78"/>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112"/>
                                        </p:tgtEl>
                                        <p:attrNameLst>
                                          <p:attrName>style.visibility</p:attrName>
                                        </p:attrNameLst>
                                      </p:cBhvr>
                                      <p:to>
                                        <p:strVal val="visible"/>
                                      </p:to>
                                    </p:set>
                                    <p:animEffect transition="in" filter="fade">
                                      <p:cBhvr>
                                        <p:cTn id="230" dur="500"/>
                                        <p:tgtEl>
                                          <p:spTgt spid="112"/>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13"/>
                                        </p:tgtEl>
                                        <p:attrNameLst>
                                          <p:attrName>style.visibility</p:attrName>
                                        </p:attrNameLst>
                                      </p:cBhvr>
                                      <p:to>
                                        <p:strVal val="visible"/>
                                      </p:to>
                                    </p:set>
                                    <p:animEffect transition="in" filter="fade">
                                      <p:cBhvr>
                                        <p:cTn id="233" dur="500"/>
                                        <p:tgtEl>
                                          <p:spTgt spid="113"/>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14"/>
                                        </p:tgtEl>
                                        <p:attrNameLst>
                                          <p:attrName>style.visibility</p:attrName>
                                        </p:attrNameLst>
                                      </p:cBhvr>
                                      <p:to>
                                        <p:strVal val="visible"/>
                                      </p:to>
                                    </p:set>
                                    <p:animEffect transition="in" filter="fade">
                                      <p:cBhvr>
                                        <p:cTn id="236" dur="500"/>
                                        <p:tgtEl>
                                          <p:spTgt spid="114"/>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36"/>
                                        </p:tgtEl>
                                        <p:attrNameLst>
                                          <p:attrName>style.visibility</p:attrName>
                                        </p:attrNameLst>
                                      </p:cBhvr>
                                      <p:to>
                                        <p:strVal val="visible"/>
                                      </p:to>
                                    </p:set>
                                    <p:animEffect transition="in" filter="fade">
                                      <p:cBhvr>
                                        <p:cTn id="2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45" grpId="0"/>
      <p:bldP spid="2"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Adding and Configuring Users</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18</a:t>
            </a:fld>
            <a:endParaRPr lang="en-US" dirty="0"/>
          </a:p>
        </p:txBody>
      </p:sp>
    </p:spTree>
    <p:extLst>
      <p:ext uri="{BB962C8B-B14F-4D97-AF65-F5344CB8AC3E}">
        <p14:creationId xmlns:p14="http://schemas.microsoft.com/office/powerpoint/2010/main" val="63647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F66CB33-1650-4F2E-A9D9-00D9733B2B76}"/>
              </a:ext>
            </a:extLst>
          </p:cNvPr>
          <p:cNvSpPr/>
          <p:nvPr/>
        </p:nvSpPr>
        <p:spPr bwMode="auto">
          <a:xfrm>
            <a:off x="226228" y="1159931"/>
            <a:ext cx="5869772" cy="4207936"/>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19</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SnapEval Roles: User, Manager, Group Administrator</a:t>
            </a:r>
          </a:p>
        </p:txBody>
      </p:sp>
      <p:sp>
        <p:nvSpPr>
          <p:cNvPr id="9" name="Rectangle 8">
            <a:extLst>
              <a:ext uri="{FF2B5EF4-FFF2-40B4-BE49-F238E27FC236}">
                <a16:creationId xmlns:a16="http://schemas.microsoft.com/office/drawing/2014/main" id="{8009C065-7E5C-4F15-84E4-4C366B791504}"/>
              </a:ext>
            </a:extLst>
          </p:cNvPr>
          <p:cNvSpPr/>
          <p:nvPr/>
        </p:nvSpPr>
        <p:spPr bwMode="auto">
          <a:xfrm>
            <a:off x="760465" y="3720319"/>
            <a:ext cx="1990151" cy="80102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2</a:t>
            </a:r>
          </a:p>
        </p:txBody>
      </p:sp>
      <p:sp>
        <p:nvSpPr>
          <p:cNvPr id="10" name="Rectangle 9">
            <a:extLst>
              <a:ext uri="{FF2B5EF4-FFF2-40B4-BE49-F238E27FC236}">
                <a16:creationId xmlns:a16="http://schemas.microsoft.com/office/drawing/2014/main" id="{69A75715-E4B9-4C35-B8E1-6C2A7DF43C44}"/>
              </a:ext>
            </a:extLst>
          </p:cNvPr>
          <p:cNvSpPr/>
          <p:nvPr/>
        </p:nvSpPr>
        <p:spPr bwMode="auto">
          <a:xfrm>
            <a:off x="2091202" y="1911865"/>
            <a:ext cx="1990151" cy="80102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1</a:t>
            </a:r>
          </a:p>
        </p:txBody>
      </p:sp>
      <p:cxnSp>
        <p:nvCxnSpPr>
          <p:cNvPr id="17" name="Connector: Elbow 16">
            <a:extLst>
              <a:ext uri="{FF2B5EF4-FFF2-40B4-BE49-F238E27FC236}">
                <a16:creationId xmlns:a16="http://schemas.microsoft.com/office/drawing/2014/main" id="{C8B6BFE3-92CA-4A56-8E6A-F41C5E672095}"/>
              </a:ext>
            </a:extLst>
          </p:cNvPr>
          <p:cNvCxnSpPr>
            <a:cxnSpLocks/>
            <a:stCxn id="10" idx="2"/>
            <a:endCxn id="9" idx="0"/>
          </p:cNvCxnSpPr>
          <p:nvPr/>
        </p:nvCxnSpPr>
        <p:spPr bwMode="auto">
          <a:xfrm rot="5400000">
            <a:off x="1917197" y="2551237"/>
            <a:ext cx="1007427" cy="1330737"/>
          </a:xfrm>
          <a:prstGeom prst="bentConnector3">
            <a:avLst>
              <a:gd name="adj1" fmla="val 50000"/>
            </a:avLst>
          </a:prstGeom>
          <a:solidFill>
            <a:schemeClr val="accent1"/>
          </a:solidFill>
          <a:ln w="19050" cap="flat" cmpd="sng" algn="ctr">
            <a:solidFill>
              <a:srgbClr val="577293"/>
            </a:solidFill>
            <a:prstDash val="solid"/>
            <a:round/>
            <a:headEnd type="none" w="med" len="med"/>
            <a:tailEnd type="none" w="med" len="med"/>
          </a:ln>
          <a:effectLst/>
        </p:spPr>
      </p:cxnSp>
      <p:sp>
        <p:nvSpPr>
          <p:cNvPr id="26" name="Content Placeholder 2">
            <a:extLst>
              <a:ext uri="{FF2B5EF4-FFF2-40B4-BE49-F238E27FC236}">
                <a16:creationId xmlns:a16="http://schemas.microsoft.com/office/drawing/2014/main" id="{5BDA5233-359A-426A-950F-12FC7ADBEAF6}"/>
              </a:ext>
            </a:extLst>
          </p:cNvPr>
          <p:cNvSpPr>
            <a:spLocks noGrp="1"/>
          </p:cNvSpPr>
          <p:nvPr>
            <p:ph idx="1"/>
          </p:nvPr>
        </p:nvSpPr>
        <p:spPr>
          <a:xfrm>
            <a:off x="6096000" y="1159932"/>
            <a:ext cx="5935980" cy="5157048"/>
          </a:xfrm>
        </p:spPr>
        <p:txBody>
          <a:bodyPr>
            <a:normAutofit/>
          </a:bodyPr>
          <a:lstStyle/>
          <a:p>
            <a:pPr marL="0" indent="0">
              <a:buNone/>
            </a:pPr>
            <a:r>
              <a:rPr lang="en-US" sz="2000" dirty="0"/>
              <a:t>All individuals are ‘Users’ when added to SnapEval</a:t>
            </a:r>
          </a:p>
          <a:p>
            <a:pPr marL="0" indent="0">
              <a:buNone/>
            </a:pPr>
            <a:r>
              <a:rPr lang="en-US" sz="2000" dirty="0"/>
              <a:t>When Subordinate(s) are assigned, a User also </a:t>
            </a:r>
            <a:br>
              <a:rPr lang="en-US" sz="2000" dirty="0"/>
            </a:br>
            <a:r>
              <a:rPr lang="en-US" sz="2000" dirty="0"/>
              <a:t>   receives the ‘Manager’ role </a:t>
            </a:r>
          </a:p>
          <a:p>
            <a:r>
              <a:rPr lang="en-US" sz="1800" dirty="0"/>
              <a:t>Defines ‘who can give feedback to whom’</a:t>
            </a:r>
          </a:p>
          <a:p>
            <a:r>
              <a:rPr lang="en-US" sz="1800" dirty="0"/>
              <a:t>Can be augmented with 360-degree feedback enabled (anyone can give feedback to anyone)</a:t>
            </a:r>
          </a:p>
          <a:p>
            <a:r>
              <a:rPr lang="en-US" sz="1800" dirty="0"/>
              <a:t>A Manager can only view Snaps that the Manager gives to a Subordinate + Subordinate’s Self-Snaps</a:t>
            </a:r>
          </a:p>
          <a:p>
            <a:pPr marL="0" indent="0">
              <a:buNone/>
            </a:pPr>
            <a:r>
              <a:rPr lang="en-US" sz="2000" dirty="0"/>
              <a:t>A ‘Group’ is a collection of Users </a:t>
            </a:r>
            <a:br>
              <a:rPr lang="en-US" sz="2000" dirty="0"/>
            </a:br>
            <a:r>
              <a:rPr lang="en-US" sz="2000" dirty="0"/>
              <a:t>   (e.g. a department, team, job function, etc.)</a:t>
            </a:r>
          </a:p>
          <a:p>
            <a:r>
              <a:rPr lang="en-US" sz="1800" dirty="0"/>
              <a:t>Managers are often also assigned as </a:t>
            </a:r>
            <a:br>
              <a:rPr lang="en-US" sz="1800" dirty="0"/>
            </a:br>
            <a:r>
              <a:rPr lang="en-US" sz="1800" dirty="0"/>
              <a:t>‘Group Administrators’</a:t>
            </a:r>
          </a:p>
          <a:p>
            <a:r>
              <a:rPr lang="en-US" sz="1800" dirty="0"/>
              <a:t>A Group Administrator can view all Snaps that members of the group give or receive</a:t>
            </a:r>
          </a:p>
        </p:txBody>
      </p:sp>
      <p:sp>
        <p:nvSpPr>
          <p:cNvPr id="29" name="Rectangle 28">
            <a:extLst>
              <a:ext uri="{FF2B5EF4-FFF2-40B4-BE49-F238E27FC236}">
                <a16:creationId xmlns:a16="http://schemas.microsoft.com/office/drawing/2014/main" id="{F37A95EE-7B42-4E4E-899C-F78A2B5A136B}"/>
              </a:ext>
            </a:extLst>
          </p:cNvPr>
          <p:cNvSpPr/>
          <p:nvPr/>
        </p:nvSpPr>
        <p:spPr bwMode="auto">
          <a:xfrm>
            <a:off x="3353527" y="3720318"/>
            <a:ext cx="1990151" cy="80102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3</a:t>
            </a:r>
          </a:p>
        </p:txBody>
      </p:sp>
      <p:cxnSp>
        <p:nvCxnSpPr>
          <p:cNvPr id="30" name="Connector: Elbow 29">
            <a:extLst>
              <a:ext uri="{FF2B5EF4-FFF2-40B4-BE49-F238E27FC236}">
                <a16:creationId xmlns:a16="http://schemas.microsoft.com/office/drawing/2014/main" id="{590AD761-18F3-4DA5-B864-A9C580C6C489}"/>
              </a:ext>
            </a:extLst>
          </p:cNvPr>
          <p:cNvCxnSpPr>
            <a:cxnSpLocks/>
            <a:stCxn id="10" idx="2"/>
            <a:endCxn id="29" idx="0"/>
          </p:cNvCxnSpPr>
          <p:nvPr/>
        </p:nvCxnSpPr>
        <p:spPr bwMode="auto">
          <a:xfrm rot="16200000" flipH="1">
            <a:off x="3213727" y="2585442"/>
            <a:ext cx="1007426" cy="1262325"/>
          </a:xfrm>
          <a:prstGeom prst="bentConnector3">
            <a:avLst>
              <a:gd name="adj1" fmla="val 50000"/>
            </a:avLst>
          </a:prstGeom>
          <a:solidFill>
            <a:schemeClr val="accent1"/>
          </a:solidFill>
          <a:ln w="19050" cap="flat" cmpd="sng" algn="ctr">
            <a:solidFill>
              <a:srgbClr val="577293"/>
            </a:solidFill>
            <a:prstDash val="solid"/>
            <a:round/>
            <a:headEnd type="none" w="med" len="med"/>
            <a:tailEnd type="none" w="med" len="med"/>
          </a:ln>
          <a:effectLst/>
        </p:spPr>
      </p:cxnSp>
      <p:cxnSp>
        <p:nvCxnSpPr>
          <p:cNvPr id="63" name="Straight Arrow Connector 62">
            <a:extLst>
              <a:ext uri="{FF2B5EF4-FFF2-40B4-BE49-F238E27FC236}">
                <a16:creationId xmlns:a16="http://schemas.microsoft.com/office/drawing/2014/main" id="{7B87ED25-2B35-4911-AF8F-F306842C4C22}"/>
              </a:ext>
            </a:extLst>
          </p:cNvPr>
          <p:cNvCxnSpPr>
            <a:cxnSpLocks/>
          </p:cNvCxnSpPr>
          <p:nvPr/>
        </p:nvCxnSpPr>
        <p:spPr bwMode="auto">
          <a:xfrm>
            <a:off x="3302482" y="2860978"/>
            <a:ext cx="400655" cy="611006"/>
          </a:xfrm>
          <a:prstGeom prst="straightConnector1">
            <a:avLst/>
          </a:prstGeom>
          <a:solidFill>
            <a:schemeClr val="accent1"/>
          </a:solidFill>
          <a:ln w="19050" cap="flat" cmpd="sng" algn="ctr">
            <a:solidFill>
              <a:srgbClr val="EE2722"/>
            </a:solidFill>
            <a:prstDash val="solid"/>
            <a:round/>
            <a:headEnd type="triangle"/>
            <a:tailEnd type="triangle"/>
          </a:ln>
          <a:effectLst/>
        </p:spPr>
      </p:cxnSp>
      <p:cxnSp>
        <p:nvCxnSpPr>
          <p:cNvPr id="67" name="Straight Arrow Connector 66">
            <a:extLst>
              <a:ext uri="{FF2B5EF4-FFF2-40B4-BE49-F238E27FC236}">
                <a16:creationId xmlns:a16="http://schemas.microsoft.com/office/drawing/2014/main" id="{768FF992-B41C-47FF-BBAB-34B0B923CCA6}"/>
              </a:ext>
            </a:extLst>
          </p:cNvPr>
          <p:cNvCxnSpPr>
            <a:cxnSpLocks/>
          </p:cNvCxnSpPr>
          <p:nvPr/>
        </p:nvCxnSpPr>
        <p:spPr bwMode="auto">
          <a:xfrm flipH="1">
            <a:off x="2450120" y="2860978"/>
            <a:ext cx="398536" cy="622047"/>
          </a:xfrm>
          <a:prstGeom prst="straightConnector1">
            <a:avLst/>
          </a:prstGeom>
          <a:solidFill>
            <a:schemeClr val="accent1"/>
          </a:solidFill>
          <a:ln w="19050" cap="flat" cmpd="sng" algn="ctr">
            <a:solidFill>
              <a:srgbClr val="EE2722"/>
            </a:solidFill>
            <a:prstDash val="solid"/>
            <a:round/>
            <a:headEnd type="triangle"/>
            <a:tailEnd type="triangle"/>
          </a:ln>
          <a:effectLst/>
        </p:spPr>
      </p:cxnSp>
      <p:cxnSp>
        <p:nvCxnSpPr>
          <p:cNvPr id="78" name="Straight Arrow Connector 77">
            <a:extLst>
              <a:ext uri="{FF2B5EF4-FFF2-40B4-BE49-F238E27FC236}">
                <a16:creationId xmlns:a16="http://schemas.microsoft.com/office/drawing/2014/main" id="{173DF72C-081D-405C-920C-889B03A2B4CE}"/>
              </a:ext>
            </a:extLst>
          </p:cNvPr>
          <p:cNvCxnSpPr>
            <a:cxnSpLocks/>
          </p:cNvCxnSpPr>
          <p:nvPr/>
        </p:nvCxnSpPr>
        <p:spPr bwMode="auto">
          <a:xfrm>
            <a:off x="2894824" y="4134899"/>
            <a:ext cx="343901" cy="0"/>
          </a:xfrm>
          <a:prstGeom prst="straightConnector1">
            <a:avLst/>
          </a:prstGeom>
          <a:solidFill>
            <a:schemeClr val="accent1"/>
          </a:solidFill>
          <a:ln w="19050" cap="flat" cmpd="sng" algn="ctr">
            <a:solidFill>
              <a:srgbClr val="EE2722"/>
            </a:solidFill>
            <a:prstDash val="solid"/>
            <a:round/>
            <a:headEnd type="triangle"/>
            <a:tailEnd type="triangle"/>
          </a:ln>
          <a:effectLst/>
        </p:spPr>
      </p:cxnSp>
      <p:cxnSp>
        <p:nvCxnSpPr>
          <p:cNvPr id="80" name="Straight Arrow Connector 79">
            <a:extLst>
              <a:ext uri="{FF2B5EF4-FFF2-40B4-BE49-F238E27FC236}">
                <a16:creationId xmlns:a16="http://schemas.microsoft.com/office/drawing/2014/main" id="{CD8BF97B-4F2F-4235-8ADD-E89693343327}"/>
              </a:ext>
            </a:extLst>
          </p:cNvPr>
          <p:cNvCxnSpPr>
            <a:cxnSpLocks/>
          </p:cNvCxnSpPr>
          <p:nvPr/>
        </p:nvCxnSpPr>
        <p:spPr bwMode="auto">
          <a:xfrm>
            <a:off x="3451764" y="2852759"/>
            <a:ext cx="400655" cy="611006"/>
          </a:xfrm>
          <a:prstGeom prst="straightConnector1">
            <a:avLst/>
          </a:prstGeom>
          <a:solidFill>
            <a:schemeClr val="accent1"/>
          </a:solidFill>
          <a:ln w="19050" cap="flat" cmpd="sng" algn="ctr">
            <a:solidFill>
              <a:srgbClr val="FFC000"/>
            </a:solidFill>
            <a:prstDash val="solid"/>
            <a:round/>
            <a:headEnd type="none"/>
            <a:tailEnd type="triangle"/>
          </a:ln>
          <a:effectLst/>
        </p:spPr>
      </p:cxnSp>
      <p:cxnSp>
        <p:nvCxnSpPr>
          <p:cNvPr id="81" name="Straight Arrow Connector 80">
            <a:extLst>
              <a:ext uri="{FF2B5EF4-FFF2-40B4-BE49-F238E27FC236}">
                <a16:creationId xmlns:a16="http://schemas.microsoft.com/office/drawing/2014/main" id="{6B467649-41FB-42AB-A82C-B0983BC7D3BC}"/>
              </a:ext>
            </a:extLst>
          </p:cNvPr>
          <p:cNvCxnSpPr>
            <a:cxnSpLocks/>
          </p:cNvCxnSpPr>
          <p:nvPr/>
        </p:nvCxnSpPr>
        <p:spPr bwMode="auto">
          <a:xfrm flipH="1">
            <a:off x="2300838" y="2852759"/>
            <a:ext cx="398536" cy="622047"/>
          </a:xfrm>
          <a:prstGeom prst="straightConnector1">
            <a:avLst/>
          </a:prstGeom>
          <a:solidFill>
            <a:schemeClr val="accent1"/>
          </a:solidFill>
          <a:ln w="19050" cap="flat" cmpd="sng" algn="ctr">
            <a:solidFill>
              <a:srgbClr val="FFC000"/>
            </a:solidFill>
            <a:prstDash val="solid"/>
            <a:round/>
            <a:headEnd type="none"/>
            <a:tailEnd type="triangle"/>
          </a:ln>
          <a:effectLst/>
        </p:spPr>
      </p:cxnSp>
      <p:sp>
        <p:nvSpPr>
          <p:cNvPr id="2" name="Rectangle 1">
            <a:extLst>
              <a:ext uri="{FF2B5EF4-FFF2-40B4-BE49-F238E27FC236}">
                <a16:creationId xmlns:a16="http://schemas.microsoft.com/office/drawing/2014/main" id="{ECA65E13-09A0-42EF-A715-048956A26A0B}"/>
              </a:ext>
            </a:extLst>
          </p:cNvPr>
          <p:cNvSpPr/>
          <p:nvPr/>
        </p:nvSpPr>
        <p:spPr bwMode="auto">
          <a:xfrm>
            <a:off x="553100" y="3518204"/>
            <a:ext cx="4995747" cy="1192065"/>
          </a:xfrm>
          <a:prstGeom prst="rect">
            <a:avLst/>
          </a:prstGeom>
          <a:noFill/>
          <a:ln w="19050" cap="flat" cmpd="sng" algn="ctr">
            <a:solidFill>
              <a:srgbClr val="0099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 name="TextBox 6">
            <a:extLst>
              <a:ext uri="{FF2B5EF4-FFF2-40B4-BE49-F238E27FC236}">
                <a16:creationId xmlns:a16="http://schemas.microsoft.com/office/drawing/2014/main" id="{5CA792C8-D487-43A4-9294-DD59093D60E6}"/>
              </a:ext>
            </a:extLst>
          </p:cNvPr>
          <p:cNvSpPr txBox="1"/>
          <p:nvPr/>
        </p:nvSpPr>
        <p:spPr bwMode="ltGray">
          <a:xfrm>
            <a:off x="2062595" y="2398633"/>
            <a:ext cx="2047364" cy="343458"/>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a:solidFill>
                  <a:srgbClr val="009900"/>
                </a:solidFill>
                <a:latin typeface="Arial" panose="020B0604020202020204" pitchFamily="34" charset="0"/>
                <a:cs typeface="Arial" panose="020B0604020202020204" pitchFamily="34" charset="0"/>
              </a:rPr>
              <a:t>Group Administrator</a:t>
            </a:r>
          </a:p>
        </p:txBody>
      </p:sp>
      <p:sp>
        <p:nvSpPr>
          <p:cNvPr id="51" name="TextBox 50">
            <a:extLst>
              <a:ext uri="{FF2B5EF4-FFF2-40B4-BE49-F238E27FC236}">
                <a16:creationId xmlns:a16="http://schemas.microsoft.com/office/drawing/2014/main" id="{93D192AA-E7C0-4589-910C-C39D79A40BFE}"/>
              </a:ext>
            </a:extLst>
          </p:cNvPr>
          <p:cNvSpPr txBox="1"/>
          <p:nvPr/>
        </p:nvSpPr>
        <p:spPr bwMode="ltGray">
          <a:xfrm>
            <a:off x="2043092" y="2172644"/>
            <a:ext cx="2047364" cy="343458"/>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a:solidFill>
                  <a:srgbClr val="577293"/>
                </a:solidFill>
                <a:latin typeface="Arial" panose="020B0604020202020204" pitchFamily="34" charset="0"/>
                <a:cs typeface="Arial" panose="020B0604020202020204" pitchFamily="34" charset="0"/>
              </a:rPr>
              <a:t>Manager</a:t>
            </a:r>
          </a:p>
        </p:txBody>
      </p:sp>
      <p:pic>
        <p:nvPicPr>
          <p:cNvPr id="19" name="Graphic 18" descr="User">
            <a:extLst>
              <a:ext uri="{FF2B5EF4-FFF2-40B4-BE49-F238E27FC236}">
                <a16:creationId xmlns:a16="http://schemas.microsoft.com/office/drawing/2014/main" id="{901F481A-CFEA-4BCD-BD2D-BCA69816D7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95612" y="1923077"/>
            <a:ext cx="490915" cy="490915"/>
          </a:xfrm>
          <a:prstGeom prst="rect">
            <a:avLst/>
          </a:prstGeom>
        </p:spPr>
      </p:pic>
      <p:pic>
        <p:nvPicPr>
          <p:cNvPr id="20" name="Graphic 19" descr="User">
            <a:extLst>
              <a:ext uri="{FF2B5EF4-FFF2-40B4-BE49-F238E27FC236}">
                <a16:creationId xmlns:a16="http://schemas.microsoft.com/office/drawing/2014/main" id="{10C055D6-AF49-4F3A-82CD-19EE6A6C51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2213" y="3868778"/>
            <a:ext cx="490915" cy="490915"/>
          </a:xfrm>
          <a:prstGeom prst="rect">
            <a:avLst/>
          </a:prstGeom>
        </p:spPr>
      </p:pic>
      <p:pic>
        <p:nvPicPr>
          <p:cNvPr id="21" name="Graphic 20" descr="User">
            <a:extLst>
              <a:ext uri="{FF2B5EF4-FFF2-40B4-BE49-F238E27FC236}">
                <a16:creationId xmlns:a16="http://schemas.microsoft.com/office/drawing/2014/main" id="{C170645E-E56B-4490-8C23-28946A86F0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9890" y="3868777"/>
            <a:ext cx="490915" cy="490915"/>
          </a:xfrm>
          <a:prstGeom prst="rect">
            <a:avLst/>
          </a:prstGeom>
        </p:spPr>
      </p:pic>
    </p:spTree>
    <p:extLst>
      <p:ext uri="{BB962C8B-B14F-4D97-AF65-F5344CB8AC3E}">
        <p14:creationId xmlns:p14="http://schemas.microsoft.com/office/powerpoint/2010/main" val="36539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xEl>
                                              <p:pRg st="1" end="1"/>
                                            </p:txEl>
                                          </p:spTgt>
                                        </p:tgtEl>
                                        <p:attrNameLst>
                                          <p:attrName>style.visibility</p:attrName>
                                        </p:attrNameLst>
                                      </p:cBhvr>
                                      <p:to>
                                        <p:strVal val="visible"/>
                                      </p:to>
                                    </p:set>
                                    <p:animEffect transition="in" filter="fade">
                                      <p:cBhvr>
                                        <p:cTn id="33" dur="500"/>
                                        <p:tgtEl>
                                          <p:spTgt spid="26">
                                            <p:txEl>
                                              <p:pRg st="1" end="1"/>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xEl>
                                              <p:pRg st="2" end="2"/>
                                            </p:txEl>
                                          </p:spTgt>
                                        </p:tgtEl>
                                        <p:attrNameLst>
                                          <p:attrName>style.visibility</p:attrName>
                                        </p:attrNameLst>
                                      </p:cBhvr>
                                      <p:to>
                                        <p:strVal val="visible"/>
                                      </p:to>
                                    </p:set>
                                    <p:animEffect transition="in" filter="fade">
                                      <p:cBhvr>
                                        <p:cTn id="50" dur="500"/>
                                        <p:tgtEl>
                                          <p:spTgt spid="26">
                                            <p:txEl>
                                              <p:pRg st="2" end="2"/>
                                            </p:txEl>
                                          </p:spTgt>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fade">
                                      <p:cBhvr>
                                        <p:cTn id="54" dur="500"/>
                                        <p:tgtEl>
                                          <p:spTgt spid="81"/>
                                        </p:tgtEl>
                                      </p:cBhvr>
                                    </p:animEffect>
                                  </p:childTnLst>
                                </p:cTn>
                              </p:par>
                              <p:par>
                                <p:cTn id="55" presetID="10" presetClass="entr" presetSubtype="0" fill="hold"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xEl>
                                              <p:pRg st="3" end="3"/>
                                            </p:txEl>
                                          </p:spTgt>
                                        </p:tgtEl>
                                        <p:attrNameLst>
                                          <p:attrName>style.visibility</p:attrName>
                                        </p:attrNameLst>
                                      </p:cBhvr>
                                      <p:to>
                                        <p:strVal val="visible"/>
                                      </p:to>
                                    </p:set>
                                    <p:animEffect transition="in" filter="fade">
                                      <p:cBhvr>
                                        <p:cTn id="62" dur="500"/>
                                        <p:tgtEl>
                                          <p:spTgt spid="26">
                                            <p:txEl>
                                              <p:pRg st="3" end="3"/>
                                            </p:txEl>
                                          </p:spTgt>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par>
                                <p:cTn id="67" presetID="10"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500"/>
                                        <p:tgtEl>
                                          <p:spTgt spid="63"/>
                                        </p:tgtEl>
                                      </p:cBhvr>
                                    </p:animEffect>
                                  </p:childTnLst>
                                </p:cTn>
                              </p:par>
                              <p:par>
                                <p:cTn id="70" presetID="10" presetClass="entr" presetSubtype="0" fill="hold"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fade">
                                      <p:cBhvr>
                                        <p:cTn id="72" dur="500"/>
                                        <p:tgtEl>
                                          <p:spTgt spid="7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6">
                                            <p:txEl>
                                              <p:pRg st="4" end="4"/>
                                            </p:txEl>
                                          </p:spTgt>
                                        </p:tgtEl>
                                        <p:attrNameLst>
                                          <p:attrName>style.visibility</p:attrName>
                                        </p:attrNameLst>
                                      </p:cBhvr>
                                      <p:to>
                                        <p:strVal val="visible"/>
                                      </p:to>
                                    </p:set>
                                    <p:animEffect transition="in" filter="fade">
                                      <p:cBhvr>
                                        <p:cTn id="77" dur="500"/>
                                        <p:tgtEl>
                                          <p:spTgt spid="26">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6">
                                            <p:txEl>
                                              <p:pRg st="5" end="5"/>
                                            </p:txEl>
                                          </p:spTgt>
                                        </p:tgtEl>
                                        <p:attrNameLst>
                                          <p:attrName>style.visibility</p:attrName>
                                        </p:attrNameLst>
                                      </p:cBhvr>
                                      <p:to>
                                        <p:strVal val="visible"/>
                                      </p:to>
                                    </p:set>
                                    <p:animEffect transition="in" filter="fade">
                                      <p:cBhvr>
                                        <p:cTn id="82" dur="500"/>
                                        <p:tgtEl>
                                          <p:spTgt spid="26">
                                            <p:txEl>
                                              <p:pRg st="5" end="5"/>
                                            </p:txEl>
                                          </p:spTgt>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6">
                                            <p:txEl>
                                              <p:pRg st="6" end="6"/>
                                            </p:txEl>
                                          </p:spTgt>
                                        </p:tgtEl>
                                        <p:attrNameLst>
                                          <p:attrName>style.visibility</p:attrName>
                                        </p:attrNameLst>
                                      </p:cBhvr>
                                      <p:to>
                                        <p:strVal val="visible"/>
                                      </p:to>
                                    </p:set>
                                    <p:animEffect transition="in" filter="fade">
                                      <p:cBhvr>
                                        <p:cTn id="91" dur="500"/>
                                        <p:tgtEl>
                                          <p:spTgt spid="26">
                                            <p:txEl>
                                              <p:pRg st="6" end="6"/>
                                            </p:txEl>
                                          </p:spTgt>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6">
                                            <p:txEl>
                                              <p:pRg st="7" end="7"/>
                                            </p:txEl>
                                          </p:spTgt>
                                        </p:tgtEl>
                                        <p:attrNameLst>
                                          <p:attrName>style.visibility</p:attrName>
                                        </p:attrNameLst>
                                      </p:cBhvr>
                                      <p:to>
                                        <p:strVal val="visible"/>
                                      </p:to>
                                    </p:set>
                                    <p:animEffect transition="in" filter="fade">
                                      <p:cBhvr>
                                        <p:cTn id="100" dur="500"/>
                                        <p:tgtEl>
                                          <p:spTgt spid="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6" grpId="0" uiExpand="1" build="p"/>
      <p:bldP spid="29" grpId="0" animBg="1"/>
      <p:bldP spid="2" grpId="0" animBg="1"/>
      <p:bldP spid="7"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507998" y="1144774"/>
            <a:ext cx="11500543" cy="5243751"/>
          </a:xfrm>
        </p:spPr>
        <p:txBody>
          <a:bodyPr>
            <a:normAutofit lnSpcReduction="10000"/>
          </a:bodyPr>
          <a:lstStyle/>
          <a:p>
            <a:pPr marL="0" indent="0">
              <a:buNone/>
            </a:pPr>
            <a:r>
              <a:rPr lang="en-US" sz="1800" dirty="0"/>
              <a:t>SnapEval is</a:t>
            </a:r>
          </a:p>
          <a:p>
            <a:r>
              <a:rPr lang="en-US" sz="1600" dirty="0"/>
              <a:t>Simple and effective </a:t>
            </a:r>
            <a:r>
              <a:rPr lang="en-US" sz="1600" dirty="0">
                <a:sym typeface="Wingdings" panose="05000000000000000000" pitchFamily="2" charset="2"/>
              </a:rPr>
              <a:t> You and your team members will use it</a:t>
            </a:r>
            <a:endParaRPr lang="en-US" sz="1600" dirty="0"/>
          </a:p>
          <a:p>
            <a:r>
              <a:rPr lang="en-US" sz="1600" dirty="0"/>
              <a:t>Designed for small and mid-sized organizations </a:t>
            </a:r>
            <a:r>
              <a:rPr lang="en-US" sz="1600" dirty="0">
                <a:sym typeface="Wingdings" panose="05000000000000000000" pitchFamily="2" charset="2"/>
              </a:rPr>
              <a:t> Administration is easy</a:t>
            </a:r>
            <a:endParaRPr lang="en-US" sz="1600" dirty="0"/>
          </a:p>
          <a:p>
            <a:pPr marL="0" indent="0">
              <a:buNone/>
            </a:pPr>
            <a:r>
              <a:rPr lang="en-US" sz="1800" dirty="0"/>
              <a:t>Free 10-user SnapEval account</a:t>
            </a:r>
          </a:p>
          <a:p>
            <a:r>
              <a:rPr lang="en-US" sz="1600" dirty="0"/>
              <a:t>Use with up to 10 team members</a:t>
            </a:r>
          </a:p>
          <a:p>
            <a:r>
              <a:rPr lang="en-US" sz="1600" u="sng" dirty="0"/>
              <a:t>All</a:t>
            </a:r>
            <a:r>
              <a:rPr lang="en-US" sz="1600" dirty="0"/>
              <a:t> features included</a:t>
            </a:r>
          </a:p>
          <a:p>
            <a:r>
              <a:rPr lang="en-US" sz="1600" u="sng" dirty="0"/>
              <a:t>No</a:t>
            </a:r>
            <a:r>
              <a:rPr lang="en-US" sz="1600" dirty="0"/>
              <a:t> time limitation (it’s not trial software)</a:t>
            </a:r>
          </a:p>
          <a:p>
            <a:r>
              <a:rPr lang="en-US" sz="1600" dirty="0"/>
              <a:t>We’ll help to configure your SnapEval instance (it’s a free service)</a:t>
            </a:r>
          </a:p>
          <a:p>
            <a:pPr marL="0" indent="0">
              <a:buNone/>
            </a:pPr>
            <a:r>
              <a:rPr lang="en-US" sz="1800" dirty="0"/>
              <a:t>Want to enroll more than 10 team members?</a:t>
            </a:r>
          </a:p>
          <a:p>
            <a:r>
              <a:rPr lang="en-US" sz="1600" dirty="0"/>
              <a:t>Cost is $2.25/user/month (e.g. 15 users x $2.25/user/month = $33.75/month) </a:t>
            </a:r>
          </a:p>
          <a:p>
            <a:r>
              <a:rPr lang="en-US" sz="1600" dirty="0"/>
              <a:t>Billed monthly based on actual enrollments</a:t>
            </a:r>
          </a:p>
          <a:p>
            <a:r>
              <a:rPr lang="en-US" sz="1600" dirty="0"/>
              <a:t>Cost is prorated for users that are added or removed mid-billing cycle</a:t>
            </a:r>
          </a:p>
          <a:p>
            <a:r>
              <a:rPr lang="en-US" sz="1600" dirty="0"/>
              <a:t>No startup fees. No upfront costs. No contracts. (pay as you go)</a:t>
            </a:r>
          </a:p>
          <a:p>
            <a:r>
              <a:rPr lang="en-US" sz="1600" dirty="0"/>
              <a:t>Cancel anytime and take all of your data with you</a:t>
            </a:r>
          </a:p>
          <a:p>
            <a:endParaRPr lang="en-US" sz="1600" dirty="0"/>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2</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Thank you for creating a free 10-user SnapEval account!</a:t>
            </a:r>
          </a:p>
        </p:txBody>
      </p:sp>
    </p:spTree>
    <p:extLst>
      <p:ext uri="{BB962C8B-B14F-4D97-AF65-F5344CB8AC3E}">
        <p14:creationId xmlns:p14="http://schemas.microsoft.com/office/powerpoint/2010/main" val="189500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500"/>
                                        <p:tgtEl>
                                          <p:spTgt spid="3">
                                            <p:txEl>
                                              <p:pRg st="11" end="11"/>
                                            </p:txEl>
                                          </p:spTgt>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fade">
                                      <p:cBhvr>
                                        <p:cTn id="6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11C3F63-EE4D-41F2-A653-34AFD4B31D66}"/>
              </a:ext>
            </a:extLst>
          </p:cNvPr>
          <p:cNvSpPr/>
          <p:nvPr/>
        </p:nvSpPr>
        <p:spPr bwMode="auto">
          <a:xfrm>
            <a:off x="219027" y="1986074"/>
            <a:ext cx="5869772" cy="2715618"/>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20</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Primary and Secondary Reporting Relationships</a:t>
            </a:r>
          </a:p>
        </p:txBody>
      </p:sp>
      <p:sp>
        <p:nvSpPr>
          <p:cNvPr id="11" name="Rectangle 10">
            <a:extLst>
              <a:ext uri="{FF2B5EF4-FFF2-40B4-BE49-F238E27FC236}">
                <a16:creationId xmlns:a16="http://schemas.microsoft.com/office/drawing/2014/main" id="{59C5D5B2-EFDE-4D22-9789-C2E72AE6D29B}"/>
              </a:ext>
            </a:extLst>
          </p:cNvPr>
          <p:cNvSpPr/>
          <p:nvPr/>
        </p:nvSpPr>
        <p:spPr bwMode="auto">
          <a:xfrm>
            <a:off x="366561" y="4061312"/>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Primary Report 1</a:t>
            </a:r>
          </a:p>
        </p:txBody>
      </p:sp>
      <p:sp>
        <p:nvSpPr>
          <p:cNvPr id="12" name="Rectangle 11">
            <a:extLst>
              <a:ext uri="{FF2B5EF4-FFF2-40B4-BE49-F238E27FC236}">
                <a16:creationId xmlns:a16="http://schemas.microsoft.com/office/drawing/2014/main" id="{55FEC2EC-6A3D-42A3-BF50-994ED9DC6311}"/>
              </a:ext>
            </a:extLst>
          </p:cNvPr>
          <p:cNvSpPr/>
          <p:nvPr/>
        </p:nvSpPr>
        <p:spPr bwMode="auto">
          <a:xfrm>
            <a:off x="4783776" y="4061312"/>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Secondary Report N</a:t>
            </a:r>
          </a:p>
        </p:txBody>
      </p:sp>
      <p:sp>
        <p:nvSpPr>
          <p:cNvPr id="13" name="Rectangle 12">
            <a:extLst>
              <a:ext uri="{FF2B5EF4-FFF2-40B4-BE49-F238E27FC236}">
                <a16:creationId xmlns:a16="http://schemas.microsoft.com/office/drawing/2014/main" id="{AF5DAAA2-FBA2-4367-947B-8CDFA764ED76}"/>
              </a:ext>
            </a:extLst>
          </p:cNvPr>
          <p:cNvSpPr/>
          <p:nvPr/>
        </p:nvSpPr>
        <p:spPr bwMode="auto">
          <a:xfrm>
            <a:off x="3153913" y="4061312"/>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Secondary Report 1</a:t>
            </a:r>
          </a:p>
        </p:txBody>
      </p:sp>
      <p:cxnSp>
        <p:nvCxnSpPr>
          <p:cNvPr id="14" name="Connector: Elbow 13">
            <a:extLst>
              <a:ext uri="{FF2B5EF4-FFF2-40B4-BE49-F238E27FC236}">
                <a16:creationId xmlns:a16="http://schemas.microsoft.com/office/drawing/2014/main" id="{920EBAA3-E507-43F3-BA4A-C0A15D797340}"/>
              </a:ext>
            </a:extLst>
          </p:cNvPr>
          <p:cNvCxnSpPr>
            <a:cxnSpLocks/>
            <a:stCxn id="83" idx="2"/>
            <a:endCxn id="13" idx="0"/>
          </p:cNvCxnSpPr>
          <p:nvPr/>
        </p:nvCxnSpPr>
        <p:spPr bwMode="auto">
          <a:xfrm rot="16200000" flipH="1">
            <a:off x="3171263" y="3477674"/>
            <a:ext cx="444597" cy="722677"/>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15" name="Connector: Elbow 14">
            <a:extLst>
              <a:ext uri="{FF2B5EF4-FFF2-40B4-BE49-F238E27FC236}">
                <a16:creationId xmlns:a16="http://schemas.microsoft.com/office/drawing/2014/main" id="{E11CFF1F-58B9-4F63-9861-426A02C88B8E}"/>
              </a:ext>
            </a:extLst>
          </p:cNvPr>
          <p:cNvCxnSpPr>
            <a:cxnSpLocks/>
            <a:stCxn id="83" idx="2"/>
            <a:endCxn id="12" idx="0"/>
          </p:cNvCxnSpPr>
          <p:nvPr/>
        </p:nvCxnSpPr>
        <p:spPr bwMode="auto">
          <a:xfrm rot="16200000" flipH="1">
            <a:off x="3986195" y="2662743"/>
            <a:ext cx="444597" cy="2352540"/>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 name="Connector: Elbow 15">
            <a:extLst>
              <a:ext uri="{FF2B5EF4-FFF2-40B4-BE49-F238E27FC236}">
                <a16:creationId xmlns:a16="http://schemas.microsoft.com/office/drawing/2014/main" id="{BB2EABD3-41E9-4E37-9D82-584DD7550DC1}"/>
              </a:ext>
            </a:extLst>
          </p:cNvPr>
          <p:cNvCxnSpPr>
            <a:cxnSpLocks/>
            <a:stCxn id="83" idx="2"/>
            <a:endCxn id="96" idx="0"/>
          </p:cNvCxnSpPr>
          <p:nvPr/>
        </p:nvCxnSpPr>
        <p:spPr bwMode="auto">
          <a:xfrm rot="5400000">
            <a:off x="2474426" y="3503514"/>
            <a:ext cx="444597" cy="670999"/>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sp>
        <p:nvSpPr>
          <p:cNvPr id="26" name="Content Placeholder 2">
            <a:extLst>
              <a:ext uri="{FF2B5EF4-FFF2-40B4-BE49-F238E27FC236}">
                <a16:creationId xmlns:a16="http://schemas.microsoft.com/office/drawing/2014/main" id="{5BDA5233-359A-426A-950F-12FC7ADBEAF6}"/>
              </a:ext>
            </a:extLst>
          </p:cNvPr>
          <p:cNvSpPr>
            <a:spLocks noGrp="1"/>
          </p:cNvSpPr>
          <p:nvPr>
            <p:ph idx="1"/>
          </p:nvPr>
        </p:nvSpPr>
        <p:spPr>
          <a:xfrm>
            <a:off x="6096000" y="1902585"/>
            <a:ext cx="5935980" cy="3658074"/>
          </a:xfrm>
        </p:spPr>
        <p:txBody>
          <a:bodyPr>
            <a:normAutofit/>
          </a:bodyPr>
          <a:lstStyle/>
          <a:p>
            <a:pPr marL="0" indent="0">
              <a:buNone/>
            </a:pPr>
            <a:r>
              <a:rPr lang="en-US" sz="2000" dirty="0"/>
              <a:t>Primary Relationships</a:t>
            </a:r>
          </a:p>
          <a:p>
            <a:r>
              <a:rPr lang="en-US" sz="1800" dirty="0"/>
              <a:t>Each user can have one Primary Manager and multiple Primary Reports</a:t>
            </a:r>
          </a:p>
          <a:p>
            <a:r>
              <a:rPr lang="en-US" sz="1800" dirty="0"/>
              <a:t>Can be automatically imported and updated from </a:t>
            </a:r>
            <a:br>
              <a:rPr lang="en-US" sz="1800" dirty="0"/>
            </a:br>
            <a:r>
              <a:rPr lang="en-US" sz="1800" dirty="0"/>
              <a:t>ADP Workforce Now ‘Reports to’ relationships </a:t>
            </a:r>
          </a:p>
          <a:p>
            <a:pPr marL="0" indent="0">
              <a:buNone/>
            </a:pPr>
            <a:r>
              <a:rPr lang="en-US" sz="2000" dirty="0"/>
              <a:t>Secondary Relationships </a:t>
            </a:r>
          </a:p>
          <a:p>
            <a:r>
              <a:rPr lang="en-US" sz="1800" dirty="0"/>
              <a:t>Each user can have multiple Secondary Managers and multiple Secondary Reports</a:t>
            </a:r>
          </a:p>
          <a:p>
            <a:r>
              <a:rPr lang="en-US" sz="1800" dirty="0"/>
              <a:t>Are identical in function to Primary Relationships in SnapEval, except they aren't displayed in the Hierarchical Organization Chart</a:t>
            </a:r>
          </a:p>
        </p:txBody>
      </p:sp>
      <p:sp>
        <p:nvSpPr>
          <p:cNvPr id="83" name="Rectangle 82">
            <a:extLst>
              <a:ext uri="{FF2B5EF4-FFF2-40B4-BE49-F238E27FC236}">
                <a16:creationId xmlns:a16="http://schemas.microsoft.com/office/drawing/2014/main" id="{457CBAEC-7794-4013-B7AC-8406EB29B392}"/>
              </a:ext>
            </a:extLst>
          </p:cNvPr>
          <p:cNvSpPr/>
          <p:nvPr/>
        </p:nvSpPr>
        <p:spPr bwMode="auto">
          <a:xfrm>
            <a:off x="2431237" y="3064099"/>
            <a:ext cx="1201971"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Employee</a:t>
            </a:r>
          </a:p>
        </p:txBody>
      </p:sp>
      <p:sp>
        <p:nvSpPr>
          <p:cNvPr id="84" name="Rectangle 83">
            <a:extLst>
              <a:ext uri="{FF2B5EF4-FFF2-40B4-BE49-F238E27FC236}">
                <a16:creationId xmlns:a16="http://schemas.microsoft.com/office/drawing/2014/main" id="{27AB6DA9-FA80-4BBE-A244-715BCFCE6C02}"/>
              </a:ext>
            </a:extLst>
          </p:cNvPr>
          <p:cNvSpPr/>
          <p:nvPr/>
        </p:nvSpPr>
        <p:spPr bwMode="auto">
          <a:xfrm>
            <a:off x="341371" y="2093598"/>
            <a:ext cx="1201972"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Primary Manager</a:t>
            </a:r>
          </a:p>
        </p:txBody>
      </p:sp>
      <p:sp>
        <p:nvSpPr>
          <p:cNvPr id="85" name="Rectangle 84">
            <a:extLst>
              <a:ext uri="{FF2B5EF4-FFF2-40B4-BE49-F238E27FC236}">
                <a16:creationId xmlns:a16="http://schemas.microsoft.com/office/drawing/2014/main" id="{2DFF761B-DBF1-4FF9-84FD-3AB91FBFB973}"/>
              </a:ext>
            </a:extLst>
          </p:cNvPr>
          <p:cNvSpPr/>
          <p:nvPr/>
        </p:nvSpPr>
        <p:spPr bwMode="auto">
          <a:xfrm>
            <a:off x="1760237" y="2093598"/>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Secondary Manager 1</a:t>
            </a:r>
          </a:p>
        </p:txBody>
      </p:sp>
      <p:sp>
        <p:nvSpPr>
          <p:cNvPr id="86" name="Rectangle 85">
            <a:extLst>
              <a:ext uri="{FF2B5EF4-FFF2-40B4-BE49-F238E27FC236}">
                <a16:creationId xmlns:a16="http://schemas.microsoft.com/office/drawing/2014/main" id="{6900073E-8A34-4988-9917-664D0CB7E4C0}"/>
              </a:ext>
            </a:extLst>
          </p:cNvPr>
          <p:cNvSpPr/>
          <p:nvPr/>
        </p:nvSpPr>
        <p:spPr bwMode="auto">
          <a:xfrm>
            <a:off x="3179104" y="2093598"/>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Secondary Manager 2</a:t>
            </a:r>
          </a:p>
        </p:txBody>
      </p:sp>
      <p:sp>
        <p:nvSpPr>
          <p:cNvPr id="87" name="Rectangle 86">
            <a:extLst>
              <a:ext uri="{FF2B5EF4-FFF2-40B4-BE49-F238E27FC236}">
                <a16:creationId xmlns:a16="http://schemas.microsoft.com/office/drawing/2014/main" id="{3E87A952-7F3E-4EBF-9467-3AEE5D52B05D}"/>
              </a:ext>
            </a:extLst>
          </p:cNvPr>
          <p:cNvSpPr/>
          <p:nvPr/>
        </p:nvSpPr>
        <p:spPr bwMode="auto">
          <a:xfrm>
            <a:off x="4783777" y="2086090"/>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Secondary Manager N</a:t>
            </a:r>
          </a:p>
        </p:txBody>
      </p:sp>
      <p:cxnSp>
        <p:nvCxnSpPr>
          <p:cNvPr id="88" name="Connector: Elbow 87">
            <a:extLst>
              <a:ext uri="{FF2B5EF4-FFF2-40B4-BE49-F238E27FC236}">
                <a16:creationId xmlns:a16="http://schemas.microsoft.com/office/drawing/2014/main" id="{16A5E3D2-D4AC-4575-B049-459B01C04F4C}"/>
              </a:ext>
            </a:extLst>
          </p:cNvPr>
          <p:cNvCxnSpPr>
            <a:cxnSpLocks/>
            <a:stCxn id="87" idx="2"/>
            <a:endCxn id="83" idx="0"/>
          </p:cNvCxnSpPr>
          <p:nvPr/>
        </p:nvCxnSpPr>
        <p:spPr bwMode="auto">
          <a:xfrm rot="5400000">
            <a:off x="3995798" y="1675132"/>
            <a:ext cx="425393" cy="2352541"/>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89" name="Connector: Elbow 88">
            <a:extLst>
              <a:ext uri="{FF2B5EF4-FFF2-40B4-BE49-F238E27FC236}">
                <a16:creationId xmlns:a16="http://schemas.microsoft.com/office/drawing/2014/main" id="{4194D48A-DFB7-4028-ADBA-D584F9183262}"/>
              </a:ext>
            </a:extLst>
          </p:cNvPr>
          <p:cNvCxnSpPr>
            <a:cxnSpLocks/>
            <a:stCxn id="86" idx="2"/>
            <a:endCxn id="83" idx="0"/>
          </p:cNvCxnSpPr>
          <p:nvPr/>
        </p:nvCxnSpPr>
        <p:spPr bwMode="auto">
          <a:xfrm rot="5400000">
            <a:off x="3197215" y="2481222"/>
            <a:ext cx="417885" cy="747868"/>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90" name="Connector: Elbow 89">
            <a:extLst>
              <a:ext uri="{FF2B5EF4-FFF2-40B4-BE49-F238E27FC236}">
                <a16:creationId xmlns:a16="http://schemas.microsoft.com/office/drawing/2014/main" id="{23FC3C89-4D3E-4B54-9972-F0220F773DD3}"/>
              </a:ext>
            </a:extLst>
          </p:cNvPr>
          <p:cNvCxnSpPr>
            <a:cxnSpLocks/>
            <a:stCxn id="85" idx="2"/>
            <a:endCxn id="83" idx="0"/>
          </p:cNvCxnSpPr>
          <p:nvPr/>
        </p:nvCxnSpPr>
        <p:spPr bwMode="auto">
          <a:xfrm rot="16200000" flipH="1">
            <a:off x="2487781" y="2519656"/>
            <a:ext cx="417885" cy="670999"/>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91" name="Connector: Elbow 90">
            <a:extLst>
              <a:ext uri="{FF2B5EF4-FFF2-40B4-BE49-F238E27FC236}">
                <a16:creationId xmlns:a16="http://schemas.microsoft.com/office/drawing/2014/main" id="{D3EAE027-19EB-40F8-894A-84D9D0860844}"/>
              </a:ext>
            </a:extLst>
          </p:cNvPr>
          <p:cNvCxnSpPr>
            <a:cxnSpLocks/>
            <a:stCxn id="84" idx="2"/>
            <a:endCxn id="83" idx="0"/>
          </p:cNvCxnSpPr>
          <p:nvPr/>
        </p:nvCxnSpPr>
        <p:spPr bwMode="auto">
          <a:xfrm rot="16200000" flipH="1">
            <a:off x="1778348" y="1810223"/>
            <a:ext cx="417885" cy="2089866"/>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sp>
        <p:nvSpPr>
          <p:cNvPr id="92" name="TextBox 91">
            <a:extLst>
              <a:ext uri="{FF2B5EF4-FFF2-40B4-BE49-F238E27FC236}">
                <a16:creationId xmlns:a16="http://schemas.microsoft.com/office/drawing/2014/main" id="{150364EC-7B32-4DC6-AABF-BB96685BA33D}"/>
              </a:ext>
            </a:extLst>
          </p:cNvPr>
          <p:cNvSpPr txBox="1"/>
          <p:nvPr/>
        </p:nvSpPr>
        <p:spPr bwMode="ltGray">
          <a:xfrm>
            <a:off x="4226358" y="2086090"/>
            <a:ext cx="723568" cy="345882"/>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dirty="0">
                <a:latin typeface="Calibri" pitchFamily="34" charset="0"/>
              </a:rPr>
              <a:t>…</a:t>
            </a:r>
            <a:endParaRPr lang="en-US" sz="2000" dirty="0">
              <a:latin typeface="Calibri" pitchFamily="34" charset="0"/>
            </a:endParaRPr>
          </a:p>
        </p:txBody>
      </p:sp>
      <p:sp>
        <p:nvSpPr>
          <p:cNvPr id="94" name="TextBox 93">
            <a:extLst>
              <a:ext uri="{FF2B5EF4-FFF2-40B4-BE49-F238E27FC236}">
                <a16:creationId xmlns:a16="http://schemas.microsoft.com/office/drawing/2014/main" id="{DBBE270B-2293-40D1-A826-673F3B830DE9}"/>
              </a:ext>
            </a:extLst>
          </p:cNvPr>
          <p:cNvSpPr txBox="1"/>
          <p:nvPr/>
        </p:nvSpPr>
        <p:spPr bwMode="ltGray">
          <a:xfrm>
            <a:off x="4226358" y="4039968"/>
            <a:ext cx="723568" cy="345882"/>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dirty="0">
                <a:latin typeface="Calibri" pitchFamily="34" charset="0"/>
              </a:rPr>
              <a:t>…</a:t>
            </a:r>
            <a:endParaRPr lang="en-US" sz="2000" dirty="0">
              <a:latin typeface="Calibri" pitchFamily="34" charset="0"/>
            </a:endParaRPr>
          </a:p>
        </p:txBody>
      </p:sp>
      <p:sp>
        <p:nvSpPr>
          <p:cNvPr id="96" name="Rectangle 95">
            <a:extLst>
              <a:ext uri="{FF2B5EF4-FFF2-40B4-BE49-F238E27FC236}">
                <a16:creationId xmlns:a16="http://schemas.microsoft.com/office/drawing/2014/main" id="{806007E1-7050-436E-898A-207D7881A6A0}"/>
              </a:ext>
            </a:extLst>
          </p:cNvPr>
          <p:cNvSpPr/>
          <p:nvPr/>
        </p:nvSpPr>
        <p:spPr bwMode="auto">
          <a:xfrm>
            <a:off x="1760237" y="4061312"/>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Primary Report 2</a:t>
            </a:r>
          </a:p>
        </p:txBody>
      </p:sp>
      <p:cxnSp>
        <p:nvCxnSpPr>
          <p:cNvPr id="108" name="Connector: Elbow 107">
            <a:extLst>
              <a:ext uri="{FF2B5EF4-FFF2-40B4-BE49-F238E27FC236}">
                <a16:creationId xmlns:a16="http://schemas.microsoft.com/office/drawing/2014/main" id="{D0E6977A-5F2D-4DAA-B58A-5B7A38F2321B}"/>
              </a:ext>
            </a:extLst>
          </p:cNvPr>
          <p:cNvCxnSpPr>
            <a:cxnSpLocks/>
            <a:stCxn id="83" idx="2"/>
            <a:endCxn id="11" idx="0"/>
          </p:cNvCxnSpPr>
          <p:nvPr/>
        </p:nvCxnSpPr>
        <p:spPr bwMode="auto">
          <a:xfrm rot="5400000">
            <a:off x="1777588" y="2806676"/>
            <a:ext cx="444597" cy="2064675"/>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1200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10" presetClass="entr" presetSubtype="0" fill="hold"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fade">
                                      <p:cBhvr>
                                        <p:cTn id="16" dur="500"/>
                                        <p:tgtEl>
                                          <p:spTgt spid="9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par>
                                <p:cTn id="26" presetID="10" presetClass="entr" presetSubtype="0" fill="hold"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xEl>
                                              <p:pRg st="2" end="2"/>
                                            </p:txEl>
                                          </p:spTgt>
                                        </p:tgtEl>
                                        <p:attrNameLst>
                                          <p:attrName>style.visibility</p:attrName>
                                        </p:attrNameLst>
                                      </p:cBhvr>
                                      <p:to>
                                        <p:strVal val="visible"/>
                                      </p:to>
                                    </p:set>
                                    <p:animEffect transition="in" filter="fade">
                                      <p:cBhvr>
                                        <p:cTn id="34" dur="500"/>
                                        <p:tgtEl>
                                          <p:spTgt spid="26">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xEl>
                                              <p:pRg st="3" end="3"/>
                                            </p:txEl>
                                          </p:spTgt>
                                        </p:tgtEl>
                                        <p:attrNameLst>
                                          <p:attrName>style.visibility</p:attrName>
                                        </p:attrNameLst>
                                      </p:cBhvr>
                                      <p:to>
                                        <p:strVal val="visible"/>
                                      </p:to>
                                    </p:set>
                                    <p:animEffect transition="in" filter="fade">
                                      <p:cBhvr>
                                        <p:cTn id="42" dur="500"/>
                                        <p:tgtEl>
                                          <p:spTgt spid="26">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xEl>
                                              <p:pRg st="4" end="4"/>
                                            </p:txEl>
                                          </p:spTgt>
                                        </p:tgtEl>
                                        <p:attrNameLst>
                                          <p:attrName>style.visibility</p:attrName>
                                        </p:attrNameLst>
                                      </p:cBhvr>
                                      <p:to>
                                        <p:strVal val="visible"/>
                                      </p:to>
                                    </p:set>
                                    <p:animEffect transition="in" filter="fade">
                                      <p:cBhvr>
                                        <p:cTn id="45" dur="500"/>
                                        <p:tgtEl>
                                          <p:spTgt spid="26">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500"/>
                                        <p:tgtEl>
                                          <p:spTgt spid="90"/>
                                        </p:tgtEl>
                                      </p:cBhvr>
                                    </p:animEffect>
                                  </p:childTnLst>
                                </p:cTn>
                              </p:par>
                              <p:par>
                                <p:cTn id="52" presetID="10" presetClass="entr" presetSubtype="0" fill="hold"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500"/>
                                        <p:tgtEl>
                                          <p:spTgt spid="8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fade">
                                      <p:cBhvr>
                                        <p:cTn id="57" dur="500"/>
                                        <p:tgtEl>
                                          <p:spTgt spid="86"/>
                                        </p:tgtEl>
                                      </p:cBhvr>
                                    </p:animEffect>
                                  </p:childTnLst>
                                </p:cTn>
                              </p:par>
                              <p:par>
                                <p:cTn id="58" presetID="10" presetClass="entr" presetSubtype="0" fill="hold" nodeType="with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fade">
                                      <p:cBhvr>
                                        <p:cTn id="60" dur="500"/>
                                        <p:tgtEl>
                                          <p:spTgt spid="8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fade">
                                      <p:cBhvr>
                                        <p:cTn id="63" dur="500"/>
                                        <p:tgtEl>
                                          <p:spTgt spid="9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7"/>
                                        </p:tgtEl>
                                        <p:attrNameLst>
                                          <p:attrName>style.visibility</p:attrName>
                                        </p:attrNameLst>
                                      </p:cBhvr>
                                      <p:to>
                                        <p:strVal val="visible"/>
                                      </p:to>
                                    </p:set>
                                    <p:animEffect transition="in" filter="fade">
                                      <p:cBhvr>
                                        <p:cTn id="66" dur="500"/>
                                        <p:tgtEl>
                                          <p:spTgt spid="87"/>
                                        </p:tgtEl>
                                      </p:cBhvr>
                                    </p:animEffect>
                                  </p:childTnLst>
                                </p:cTn>
                              </p:par>
                              <p:par>
                                <p:cTn id="67" presetID="10"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0"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500"/>
                                        <p:tgtEl>
                                          <p:spTgt spid="9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nodeType="withEffect">
                                  <p:stCondLst>
                                    <p:cond delay="0"/>
                                  </p:stCondLst>
                                  <p:childTnLst>
                                    <p:set>
                                      <p:cBhvr>
                                        <p:cTn id="83" dur="1" fill="hold">
                                          <p:stCondLst>
                                            <p:cond delay="0"/>
                                          </p:stCondLst>
                                        </p:cTn>
                                        <p:tgtEl>
                                          <p:spTgt spid="26">
                                            <p:txEl>
                                              <p:pRg st="5" end="5"/>
                                            </p:txEl>
                                          </p:spTgt>
                                        </p:tgtEl>
                                        <p:attrNameLst>
                                          <p:attrName>style.visibility</p:attrName>
                                        </p:attrNameLst>
                                      </p:cBhvr>
                                      <p:to>
                                        <p:strVal val="visible"/>
                                      </p:to>
                                    </p:set>
                                    <p:animEffect transition="in" filter="fade">
                                      <p:cBhvr>
                                        <p:cTn id="84"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1" grpId="0" animBg="1"/>
      <p:bldP spid="12" grpId="0" animBg="1"/>
      <p:bldP spid="13" grpId="0" animBg="1"/>
      <p:bldP spid="83" grpId="0" animBg="1"/>
      <p:bldP spid="84" grpId="0" animBg="1"/>
      <p:bldP spid="85" grpId="0" animBg="1"/>
      <p:bldP spid="86" grpId="0" animBg="1"/>
      <p:bldP spid="87" grpId="0" animBg="1"/>
      <p:bldP spid="92" grpId="0"/>
      <p:bldP spid="94" grpId="0"/>
      <p:bldP spid="9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0225B1D-929A-4EAA-ABD6-32032E8D84C0}"/>
              </a:ext>
            </a:extLst>
          </p:cNvPr>
          <p:cNvSpPr/>
          <p:nvPr/>
        </p:nvSpPr>
        <p:spPr bwMode="auto">
          <a:xfrm>
            <a:off x="672899" y="1163183"/>
            <a:ext cx="6488040" cy="256032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1" name="Rectangle 70">
            <a:extLst>
              <a:ext uri="{FF2B5EF4-FFF2-40B4-BE49-F238E27FC236}">
                <a16:creationId xmlns:a16="http://schemas.microsoft.com/office/drawing/2014/main" id="{A28C8383-F73C-4C22-8FF4-F40655E29E7E}"/>
              </a:ext>
            </a:extLst>
          </p:cNvPr>
          <p:cNvSpPr/>
          <p:nvPr/>
        </p:nvSpPr>
        <p:spPr bwMode="auto">
          <a:xfrm>
            <a:off x="672897" y="3848505"/>
            <a:ext cx="6492240" cy="237744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676651" y="2944250"/>
            <a:ext cx="6484288" cy="762235"/>
          </a:xfrm>
        </p:spPr>
        <p:txBody>
          <a:bodyPr>
            <a:normAutofit fontScale="55000" lnSpcReduction="20000"/>
          </a:bodyPr>
          <a:lstStyle/>
          <a:p>
            <a:pPr marL="0" indent="0" algn="ctr">
              <a:buNone/>
            </a:pPr>
            <a:r>
              <a:rPr lang="en-US" sz="3600" dirty="0">
                <a:solidFill>
                  <a:srgbClr val="009900"/>
                </a:solidFill>
              </a:rPr>
              <a:t>Multiple managers allowed for an employee</a:t>
            </a:r>
          </a:p>
          <a:p>
            <a:pPr marL="0" indent="0" algn="ctr">
              <a:buNone/>
            </a:pPr>
            <a:r>
              <a:rPr lang="en-US" dirty="0"/>
              <a:t>Note: Only Managers who also have the Group Administrator role can see feedback the employee receives from other Managers, peers, etc.</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21</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Complex Relationship Support</a:t>
            </a:r>
          </a:p>
        </p:txBody>
      </p:sp>
      <p:grpSp>
        <p:nvGrpSpPr>
          <p:cNvPr id="23" name="Group 22">
            <a:extLst>
              <a:ext uri="{FF2B5EF4-FFF2-40B4-BE49-F238E27FC236}">
                <a16:creationId xmlns:a16="http://schemas.microsoft.com/office/drawing/2014/main" id="{E0800CDE-74E5-409F-A099-5EF9A6197245}"/>
              </a:ext>
            </a:extLst>
          </p:cNvPr>
          <p:cNvGrpSpPr/>
          <p:nvPr/>
        </p:nvGrpSpPr>
        <p:grpSpPr>
          <a:xfrm>
            <a:off x="942358" y="1267839"/>
            <a:ext cx="5945369" cy="1530625"/>
            <a:chOff x="828260" y="3152692"/>
            <a:chExt cx="5945369" cy="1530625"/>
          </a:xfrm>
        </p:grpSpPr>
        <p:sp>
          <p:nvSpPr>
            <p:cNvPr id="2" name="Rectangle 1">
              <a:extLst>
                <a:ext uri="{FF2B5EF4-FFF2-40B4-BE49-F238E27FC236}">
                  <a16:creationId xmlns:a16="http://schemas.microsoft.com/office/drawing/2014/main" id="{81D9382D-A765-489F-8451-39E53724F593}"/>
                </a:ext>
              </a:extLst>
            </p:cNvPr>
            <p:cNvSpPr/>
            <p:nvPr/>
          </p:nvSpPr>
          <p:spPr bwMode="auto">
            <a:xfrm>
              <a:off x="2918126" y="4130701"/>
              <a:ext cx="1201971"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Employee</a:t>
              </a:r>
            </a:p>
          </p:txBody>
        </p:sp>
        <p:sp>
          <p:nvSpPr>
            <p:cNvPr id="6" name="Rectangle 5">
              <a:extLst>
                <a:ext uri="{FF2B5EF4-FFF2-40B4-BE49-F238E27FC236}">
                  <a16:creationId xmlns:a16="http://schemas.microsoft.com/office/drawing/2014/main" id="{B966FAA0-7677-400A-81B2-EE34E9CCF047}"/>
                </a:ext>
              </a:extLst>
            </p:cNvPr>
            <p:cNvSpPr/>
            <p:nvPr/>
          </p:nvSpPr>
          <p:spPr bwMode="auto">
            <a:xfrm>
              <a:off x="828260" y="3160200"/>
              <a:ext cx="1201972"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Primary Manager</a:t>
              </a:r>
            </a:p>
          </p:txBody>
        </p:sp>
        <p:sp>
          <p:nvSpPr>
            <p:cNvPr id="7" name="Rectangle 6">
              <a:extLst>
                <a:ext uri="{FF2B5EF4-FFF2-40B4-BE49-F238E27FC236}">
                  <a16:creationId xmlns:a16="http://schemas.microsoft.com/office/drawing/2014/main" id="{34CDE5FB-A591-468E-87A6-834D89CC5ADD}"/>
                </a:ext>
              </a:extLst>
            </p:cNvPr>
            <p:cNvSpPr/>
            <p:nvPr/>
          </p:nvSpPr>
          <p:spPr bwMode="auto">
            <a:xfrm>
              <a:off x="2247126" y="3160200"/>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Secondary Manager 1</a:t>
              </a:r>
            </a:p>
          </p:txBody>
        </p:sp>
        <p:sp>
          <p:nvSpPr>
            <p:cNvPr id="8" name="Rectangle 7">
              <a:extLst>
                <a:ext uri="{FF2B5EF4-FFF2-40B4-BE49-F238E27FC236}">
                  <a16:creationId xmlns:a16="http://schemas.microsoft.com/office/drawing/2014/main" id="{99FD5F5A-6917-4AFD-83F7-4E396DBE3BEE}"/>
                </a:ext>
              </a:extLst>
            </p:cNvPr>
            <p:cNvSpPr/>
            <p:nvPr/>
          </p:nvSpPr>
          <p:spPr bwMode="auto">
            <a:xfrm>
              <a:off x="3665993" y="3160200"/>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Secondary Manager 2</a:t>
              </a:r>
            </a:p>
          </p:txBody>
        </p:sp>
        <p:sp>
          <p:nvSpPr>
            <p:cNvPr id="9" name="Rectangle 8">
              <a:extLst>
                <a:ext uri="{FF2B5EF4-FFF2-40B4-BE49-F238E27FC236}">
                  <a16:creationId xmlns:a16="http://schemas.microsoft.com/office/drawing/2014/main" id="{10F773F3-A7A5-4922-85CE-659E7C13E4D3}"/>
                </a:ext>
              </a:extLst>
            </p:cNvPr>
            <p:cNvSpPr/>
            <p:nvPr/>
          </p:nvSpPr>
          <p:spPr bwMode="auto">
            <a:xfrm>
              <a:off x="5571656" y="3152692"/>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Secondary Manager N</a:t>
              </a:r>
            </a:p>
          </p:txBody>
        </p:sp>
        <p:cxnSp>
          <p:nvCxnSpPr>
            <p:cNvPr id="11" name="Connector: Elbow 10">
              <a:extLst>
                <a:ext uri="{FF2B5EF4-FFF2-40B4-BE49-F238E27FC236}">
                  <a16:creationId xmlns:a16="http://schemas.microsoft.com/office/drawing/2014/main" id="{18C54CA2-4316-4440-9D2E-562F4FD120A0}"/>
                </a:ext>
              </a:extLst>
            </p:cNvPr>
            <p:cNvCxnSpPr>
              <a:cxnSpLocks/>
              <a:stCxn id="9" idx="2"/>
              <a:endCxn id="2" idx="0"/>
            </p:cNvCxnSpPr>
            <p:nvPr/>
          </p:nvCxnSpPr>
          <p:spPr bwMode="auto">
            <a:xfrm rot="5400000">
              <a:off x="4633182" y="2591239"/>
              <a:ext cx="425393" cy="2653531"/>
            </a:xfrm>
            <a:prstGeom prst="bentConnector3">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 name="Connector: Elbow 12">
              <a:extLst>
                <a:ext uri="{FF2B5EF4-FFF2-40B4-BE49-F238E27FC236}">
                  <a16:creationId xmlns:a16="http://schemas.microsoft.com/office/drawing/2014/main" id="{19E9C1D4-73DC-49B5-B55F-6820F560EFD7}"/>
                </a:ext>
              </a:extLst>
            </p:cNvPr>
            <p:cNvCxnSpPr>
              <a:cxnSpLocks/>
              <a:stCxn id="8" idx="2"/>
              <a:endCxn id="2" idx="0"/>
            </p:cNvCxnSpPr>
            <p:nvPr/>
          </p:nvCxnSpPr>
          <p:spPr bwMode="auto">
            <a:xfrm rot="5400000">
              <a:off x="3684104" y="3547824"/>
              <a:ext cx="417885" cy="747868"/>
            </a:xfrm>
            <a:prstGeom prst="bentConnector3">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 name="Connector: Elbow 15">
              <a:extLst>
                <a:ext uri="{FF2B5EF4-FFF2-40B4-BE49-F238E27FC236}">
                  <a16:creationId xmlns:a16="http://schemas.microsoft.com/office/drawing/2014/main" id="{E5AEE88E-A4D5-4F8F-B1B4-46524FD9962F}"/>
                </a:ext>
              </a:extLst>
            </p:cNvPr>
            <p:cNvCxnSpPr>
              <a:cxnSpLocks/>
              <a:stCxn id="7" idx="2"/>
              <a:endCxn id="2" idx="0"/>
            </p:cNvCxnSpPr>
            <p:nvPr/>
          </p:nvCxnSpPr>
          <p:spPr bwMode="auto">
            <a:xfrm rot="16200000" flipH="1">
              <a:off x="2974670" y="3586258"/>
              <a:ext cx="417885" cy="670999"/>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19" name="Connector: Elbow 18">
              <a:extLst>
                <a:ext uri="{FF2B5EF4-FFF2-40B4-BE49-F238E27FC236}">
                  <a16:creationId xmlns:a16="http://schemas.microsoft.com/office/drawing/2014/main" id="{3A43991E-7524-4947-A138-09AEAAD51980}"/>
                </a:ext>
              </a:extLst>
            </p:cNvPr>
            <p:cNvCxnSpPr>
              <a:cxnSpLocks/>
              <a:stCxn id="6" idx="2"/>
              <a:endCxn id="2" idx="0"/>
            </p:cNvCxnSpPr>
            <p:nvPr/>
          </p:nvCxnSpPr>
          <p:spPr bwMode="auto">
            <a:xfrm rot="16200000" flipH="1">
              <a:off x="2265237" y="2876825"/>
              <a:ext cx="417885" cy="2089866"/>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E693C041-DA92-4D5D-97DA-DE17F29F953B}"/>
                </a:ext>
              </a:extLst>
            </p:cNvPr>
            <p:cNvSpPr txBox="1"/>
            <p:nvPr/>
          </p:nvSpPr>
          <p:spPr bwMode="ltGray">
            <a:xfrm>
              <a:off x="4858027" y="3152692"/>
              <a:ext cx="723568" cy="345882"/>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dirty="0">
                  <a:latin typeface="Calibri" pitchFamily="34" charset="0"/>
                </a:rPr>
                <a:t>…</a:t>
              </a:r>
              <a:endParaRPr lang="en-US" sz="2000" dirty="0">
                <a:latin typeface="Calibri" pitchFamily="34" charset="0"/>
              </a:endParaRPr>
            </a:p>
          </p:txBody>
        </p:sp>
      </p:grpSp>
      <p:sp>
        <p:nvSpPr>
          <p:cNvPr id="24" name="Content Placeholder 2">
            <a:extLst>
              <a:ext uri="{FF2B5EF4-FFF2-40B4-BE49-F238E27FC236}">
                <a16:creationId xmlns:a16="http://schemas.microsoft.com/office/drawing/2014/main" id="{D8F78099-E6F8-4D43-A448-9218C880B1E3}"/>
              </a:ext>
            </a:extLst>
          </p:cNvPr>
          <p:cNvSpPr txBox="1">
            <a:spLocks/>
          </p:cNvSpPr>
          <p:nvPr/>
        </p:nvSpPr>
        <p:spPr bwMode="auto">
          <a:xfrm>
            <a:off x="676651" y="5794682"/>
            <a:ext cx="6484288" cy="425393"/>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FontTx/>
              <a:buNone/>
            </a:pPr>
            <a:r>
              <a:rPr lang="en-US" sz="2000" kern="0" dirty="0">
                <a:solidFill>
                  <a:srgbClr val="009900"/>
                </a:solidFill>
              </a:rPr>
              <a:t>Circular relationships allowed</a:t>
            </a:r>
          </a:p>
        </p:txBody>
      </p:sp>
      <p:grpSp>
        <p:nvGrpSpPr>
          <p:cNvPr id="70" name="Group 69">
            <a:extLst>
              <a:ext uri="{FF2B5EF4-FFF2-40B4-BE49-F238E27FC236}">
                <a16:creationId xmlns:a16="http://schemas.microsoft.com/office/drawing/2014/main" id="{7B61F324-B62F-431D-ACAF-92099DADDEB9}"/>
              </a:ext>
            </a:extLst>
          </p:cNvPr>
          <p:cNvGrpSpPr>
            <a:grpSpLocks noChangeAspect="1"/>
          </p:cNvGrpSpPr>
          <p:nvPr/>
        </p:nvGrpSpPr>
        <p:grpSpPr>
          <a:xfrm>
            <a:off x="2468163" y="3927427"/>
            <a:ext cx="4084291" cy="1720722"/>
            <a:chOff x="2661563" y="2951856"/>
            <a:chExt cx="5945369" cy="2504799"/>
          </a:xfrm>
        </p:grpSpPr>
        <p:sp>
          <p:nvSpPr>
            <p:cNvPr id="42" name="Rectangle 41">
              <a:extLst>
                <a:ext uri="{FF2B5EF4-FFF2-40B4-BE49-F238E27FC236}">
                  <a16:creationId xmlns:a16="http://schemas.microsoft.com/office/drawing/2014/main" id="{7E2FA908-1D58-4F3A-A354-E6B64755CC92}"/>
                </a:ext>
              </a:extLst>
            </p:cNvPr>
            <p:cNvSpPr/>
            <p:nvPr/>
          </p:nvSpPr>
          <p:spPr bwMode="auto">
            <a:xfrm>
              <a:off x="4766007" y="3931487"/>
              <a:ext cx="1653447" cy="55261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Employee</a:t>
              </a:r>
            </a:p>
          </p:txBody>
        </p:sp>
        <p:sp>
          <p:nvSpPr>
            <p:cNvPr id="43" name="Rectangle 42">
              <a:extLst>
                <a:ext uri="{FF2B5EF4-FFF2-40B4-BE49-F238E27FC236}">
                  <a16:creationId xmlns:a16="http://schemas.microsoft.com/office/drawing/2014/main" id="{B4437722-3494-4BC7-8C7E-1F46252A5BE6}"/>
                </a:ext>
              </a:extLst>
            </p:cNvPr>
            <p:cNvSpPr/>
            <p:nvPr/>
          </p:nvSpPr>
          <p:spPr bwMode="auto">
            <a:xfrm>
              <a:off x="2661563" y="2959364"/>
              <a:ext cx="1201972"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1</a:t>
              </a:r>
            </a:p>
          </p:txBody>
        </p:sp>
        <p:sp>
          <p:nvSpPr>
            <p:cNvPr id="44" name="Rectangle 43">
              <a:extLst>
                <a:ext uri="{FF2B5EF4-FFF2-40B4-BE49-F238E27FC236}">
                  <a16:creationId xmlns:a16="http://schemas.microsoft.com/office/drawing/2014/main" id="{4BE45881-8E68-4353-B27B-417D546A0903}"/>
                </a:ext>
              </a:extLst>
            </p:cNvPr>
            <p:cNvSpPr/>
            <p:nvPr/>
          </p:nvSpPr>
          <p:spPr bwMode="auto">
            <a:xfrm>
              <a:off x="4080429" y="2959364"/>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2</a:t>
              </a:r>
            </a:p>
          </p:txBody>
        </p:sp>
        <p:sp>
          <p:nvSpPr>
            <p:cNvPr id="45" name="Rectangle 44">
              <a:extLst>
                <a:ext uri="{FF2B5EF4-FFF2-40B4-BE49-F238E27FC236}">
                  <a16:creationId xmlns:a16="http://schemas.microsoft.com/office/drawing/2014/main" id="{8FC3157F-8032-4ECD-8B93-E6995A6C115C}"/>
                </a:ext>
              </a:extLst>
            </p:cNvPr>
            <p:cNvSpPr/>
            <p:nvPr/>
          </p:nvSpPr>
          <p:spPr bwMode="auto">
            <a:xfrm>
              <a:off x="5499296" y="2959364"/>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3</a:t>
              </a:r>
            </a:p>
          </p:txBody>
        </p:sp>
        <p:sp>
          <p:nvSpPr>
            <p:cNvPr id="46" name="Rectangle 45">
              <a:extLst>
                <a:ext uri="{FF2B5EF4-FFF2-40B4-BE49-F238E27FC236}">
                  <a16:creationId xmlns:a16="http://schemas.microsoft.com/office/drawing/2014/main" id="{1A224A74-1332-4286-9C55-AFE8D1D455EC}"/>
                </a:ext>
              </a:extLst>
            </p:cNvPr>
            <p:cNvSpPr/>
            <p:nvPr/>
          </p:nvSpPr>
          <p:spPr bwMode="auto">
            <a:xfrm>
              <a:off x="7404959" y="2951856"/>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N</a:t>
              </a:r>
            </a:p>
          </p:txBody>
        </p:sp>
        <p:cxnSp>
          <p:nvCxnSpPr>
            <p:cNvPr id="47" name="Connector: Elbow 46">
              <a:extLst>
                <a:ext uri="{FF2B5EF4-FFF2-40B4-BE49-F238E27FC236}">
                  <a16:creationId xmlns:a16="http://schemas.microsoft.com/office/drawing/2014/main" id="{BA0E96F8-24E1-4EA0-966A-0B7E215EDDBB}"/>
                </a:ext>
              </a:extLst>
            </p:cNvPr>
            <p:cNvCxnSpPr>
              <a:cxnSpLocks/>
              <a:stCxn id="46" idx="2"/>
              <a:endCxn id="42" idx="0"/>
            </p:cNvCxnSpPr>
            <p:nvPr/>
          </p:nvCxnSpPr>
          <p:spPr bwMode="auto">
            <a:xfrm rot="5400000">
              <a:off x="6585832" y="2511373"/>
              <a:ext cx="427015" cy="2413214"/>
            </a:xfrm>
            <a:prstGeom prst="bentConnector3">
              <a:avLst/>
            </a:prstGeom>
            <a:solidFill>
              <a:schemeClr val="accent1"/>
            </a:solidFill>
            <a:ln w="19050" cap="flat" cmpd="sng" algn="ctr">
              <a:solidFill>
                <a:schemeClr val="tx1"/>
              </a:solidFill>
              <a:prstDash val="solid"/>
              <a:round/>
              <a:headEnd type="none" w="med" len="med"/>
              <a:tailEnd type="none" w="med" len="med"/>
            </a:ln>
            <a:effectLst/>
          </p:spPr>
        </p:cxnSp>
        <p:cxnSp>
          <p:nvCxnSpPr>
            <p:cNvPr id="48" name="Connector: Elbow 47">
              <a:extLst>
                <a:ext uri="{FF2B5EF4-FFF2-40B4-BE49-F238E27FC236}">
                  <a16:creationId xmlns:a16="http://schemas.microsoft.com/office/drawing/2014/main" id="{F5D3E195-7C5B-46D2-9609-2D7455B046C6}"/>
                </a:ext>
              </a:extLst>
            </p:cNvPr>
            <p:cNvCxnSpPr>
              <a:cxnSpLocks/>
              <a:stCxn id="45" idx="2"/>
              <a:endCxn id="42" idx="0"/>
            </p:cNvCxnSpPr>
            <p:nvPr/>
          </p:nvCxnSpPr>
          <p:spPr bwMode="auto">
            <a:xfrm rot="5400000">
              <a:off x="5636753" y="3467958"/>
              <a:ext cx="419507" cy="507551"/>
            </a:xfrm>
            <a:prstGeom prst="bentConnector3">
              <a:avLst/>
            </a:prstGeom>
            <a:solidFill>
              <a:schemeClr val="accent1"/>
            </a:solidFill>
            <a:ln w="19050" cap="flat" cmpd="sng" algn="ctr">
              <a:solidFill>
                <a:schemeClr val="tx1"/>
              </a:solidFill>
              <a:prstDash val="solid"/>
              <a:round/>
              <a:headEnd type="none" w="med" len="med"/>
              <a:tailEnd type="none" w="med" len="med"/>
            </a:ln>
            <a:effectLst/>
          </p:spPr>
        </p:cxnSp>
        <p:cxnSp>
          <p:nvCxnSpPr>
            <p:cNvPr id="49" name="Connector: Elbow 48">
              <a:extLst>
                <a:ext uri="{FF2B5EF4-FFF2-40B4-BE49-F238E27FC236}">
                  <a16:creationId xmlns:a16="http://schemas.microsoft.com/office/drawing/2014/main" id="{27697E04-CC29-48C2-96E5-D09162EB2D98}"/>
                </a:ext>
              </a:extLst>
            </p:cNvPr>
            <p:cNvCxnSpPr>
              <a:cxnSpLocks/>
              <a:stCxn id="44" idx="2"/>
              <a:endCxn id="42" idx="0"/>
            </p:cNvCxnSpPr>
            <p:nvPr/>
          </p:nvCxnSpPr>
          <p:spPr bwMode="auto">
            <a:xfrm rot="16200000" flipH="1">
              <a:off x="4927319" y="3266075"/>
              <a:ext cx="419507" cy="911316"/>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50" name="Connector: Elbow 49">
              <a:extLst>
                <a:ext uri="{FF2B5EF4-FFF2-40B4-BE49-F238E27FC236}">
                  <a16:creationId xmlns:a16="http://schemas.microsoft.com/office/drawing/2014/main" id="{388C932A-7219-41B7-8ED0-6F6674908681}"/>
                </a:ext>
              </a:extLst>
            </p:cNvPr>
            <p:cNvCxnSpPr>
              <a:cxnSpLocks/>
              <a:stCxn id="43" idx="2"/>
              <a:endCxn id="42" idx="0"/>
            </p:cNvCxnSpPr>
            <p:nvPr/>
          </p:nvCxnSpPr>
          <p:spPr bwMode="auto">
            <a:xfrm rot="16200000" flipH="1">
              <a:off x="4217886" y="2556642"/>
              <a:ext cx="419507" cy="2330181"/>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sp>
          <p:nvSpPr>
            <p:cNvPr id="51" name="TextBox 50">
              <a:extLst>
                <a:ext uri="{FF2B5EF4-FFF2-40B4-BE49-F238E27FC236}">
                  <a16:creationId xmlns:a16="http://schemas.microsoft.com/office/drawing/2014/main" id="{67E94ACD-A234-4077-BB9A-EE17F5052260}"/>
                </a:ext>
              </a:extLst>
            </p:cNvPr>
            <p:cNvSpPr txBox="1"/>
            <p:nvPr/>
          </p:nvSpPr>
          <p:spPr bwMode="ltGray">
            <a:xfrm>
              <a:off x="6691330" y="2951856"/>
              <a:ext cx="723568" cy="345882"/>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dirty="0">
                  <a:latin typeface="Calibri" pitchFamily="34" charset="0"/>
                </a:rPr>
                <a:t>…</a:t>
              </a:r>
              <a:endParaRPr lang="en-US" sz="2000" dirty="0">
                <a:latin typeface="Calibri" pitchFamily="34" charset="0"/>
              </a:endParaRPr>
            </a:p>
          </p:txBody>
        </p:sp>
        <p:sp>
          <p:nvSpPr>
            <p:cNvPr id="52" name="Rectangle 51">
              <a:extLst>
                <a:ext uri="{FF2B5EF4-FFF2-40B4-BE49-F238E27FC236}">
                  <a16:creationId xmlns:a16="http://schemas.microsoft.com/office/drawing/2014/main" id="{E6858F5D-367D-4328-90A7-E6AA605C847B}"/>
                </a:ext>
              </a:extLst>
            </p:cNvPr>
            <p:cNvSpPr/>
            <p:nvPr/>
          </p:nvSpPr>
          <p:spPr bwMode="auto">
            <a:xfrm>
              <a:off x="2661563" y="4904039"/>
              <a:ext cx="1201972"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1</a:t>
              </a:r>
            </a:p>
          </p:txBody>
        </p:sp>
        <p:sp>
          <p:nvSpPr>
            <p:cNvPr id="53" name="Rectangle 52">
              <a:extLst>
                <a:ext uri="{FF2B5EF4-FFF2-40B4-BE49-F238E27FC236}">
                  <a16:creationId xmlns:a16="http://schemas.microsoft.com/office/drawing/2014/main" id="{8DF09052-BA0E-402F-A218-195B768E3940}"/>
                </a:ext>
              </a:extLst>
            </p:cNvPr>
            <p:cNvSpPr/>
            <p:nvPr/>
          </p:nvSpPr>
          <p:spPr bwMode="auto">
            <a:xfrm>
              <a:off x="4080429" y="4904039"/>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2</a:t>
              </a:r>
            </a:p>
          </p:txBody>
        </p:sp>
        <p:sp>
          <p:nvSpPr>
            <p:cNvPr id="54" name="Rectangle 53">
              <a:extLst>
                <a:ext uri="{FF2B5EF4-FFF2-40B4-BE49-F238E27FC236}">
                  <a16:creationId xmlns:a16="http://schemas.microsoft.com/office/drawing/2014/main" id="{74729813-9CD1-4B33-A975-CDB097180BC0}"/>
                </a:ext>
              </a:extLst>
            </p:cNvPr>
            <p:cNvSpPr/>
            <p:nvPr/>
          </p:nvSpPr>
          <p:spPr bwMode="auto">
            <a:xfrm>
              <a:off x="5499296" y="4904039"/>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3</a:t>
              </a:r>
            </a:p>
          </p:txBody>
        </p:sp>
        <p:sp>
          <p:nvSpPr>
            <p:cNvPr id="55" name="Rectangle 54">
              <a:extLst>
                <a:ext uri="{FF2B5EF4-FFF2-40B4-BE49-F238E27FC236}">
                  <a16:creationId xmlns:a16="http://schemas.microsoft.com/office/drawing/2014/main" id="{9BB75B2D-973A-41A3-BB3D-85BD43EFFB57}"/>
                </a:ext>
              </a:extLst>
            </p:cNvPr>
            <p:cNvSpPr/>
            <p:nvPr/>
          </p:nvSpPr>
          <p:spPr bwMode="auto">
            <a:xfrm>
              <a:off x="7404959" y="4896531"/>
              <a:ext cx="1201973" cy="55261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600" i="0" u="none" strike="noStrike" cap="none" normalizeH="0" baseline="0" dirty="0">
                  <a:ln>
                    <a:noFill/>
                  </a:ln>
                  <a:effectLst/>
                  <a:latin typeface="Arial" panose="020B0604020202020204" pitchFamily="34" charset="0"/>
                  <a:cs typeface="Arial" panose="020B0604020202020204" pitchFamily="34" charset="0"/>
                </a:rPr>
                <a:t>User N</a:t>
              </a:r>
            </a:p>
          </p:txBody>
        </p:sp>
        <p:sp>
          <p:nvSpPr>
            <p:cNvPr id="56" name="TextBox 55">
              <a:extLst>
                <a:ext uri="{FF2B5EF4-FFF2-40B4-BE49-F238E27FC236}">
                  <a16:creationId xmlns:a16="http://schemas.microsoft.com/office/drawing/2014/main" id="{BEB0493F-B87D-475A-A6A3-F127530D2465}"/>
                </a:ext>
              </a:extLst>
            </p:cNvPr>
            <p:cNvSpPr txBox="1"/>
            <p:nvPr/>
          </p:nvSpPr>
          <p:spPr bwMode="ltGray">
            <a:xfrm>
              <a:off x="6691330" y="4896531"/>
              <a:ext cx="723568" cy="345882"/>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dirty="0">
                  <a:latin typeface="Calibri" pitchFamily="34" charset="0"/>
                </a:rPr>
                <a:t>…</a:t>
              </a:r>
              <a:endParaRPr lang="en-US" sz="2000" dirty="0">
                <a:latin typeface="Calibri" pitchFamily="34" charset="0"/>
              </a:endParaRPr>
            </a:p>
          </p:txBody>
        </p:sp>
        <p:cxnSp>
          <p:nvCxnSpPr>
            <p:cNvPr id="57" name="Connector: Elbow 56">
              <a:extLst>
                <a:ext uri="{FF2B5EF4-FFF2-40B4-BE49-F238E27FC236}">
                  <a16:creationId xmlns:a16="http://schemas.microsoft.com/office/drawing/2014/main" id="{687B3AE8-EF7B-4BA4-9E9B-73A7AA2353F0}"/>
                </a:ext>
              </a:extLst>
            </p:cNvPr>
            <p:cNvCxnSpPr>
              <a:cxnSpLocks/>
              <a:stCxn id="42" idx="2"/>
              <a:endCxn id="52" idx="0"/>
            </p:cNvCxnSpPr>
            <p:nvPr/>
          </p:nvCxnSpPr>
          <p:spPr bwMode="auto">
            <a:xfrm rot="5400000">
              <a:off x="4217675" y="3528980"/>
              <a:ext cx="419934" cy="2330181"/>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60" name="Connector: Elbow 59">
              <a:extLst>
                <a:ext uri="{FF2B5EF4-FFF2-40B4-BE49-F238E27FC236}">
                  <a16:creationId xmlns:a16="http://schemas.microsoft.com/office/drawing/2014/main" id="{DECD0978-D311-4A8E-940E-C84C39A8F18A}"/>
                </a:ext>
              </a:extLst>
            </p:cNvPr>
            <p:cNvCxnSpPr>
              <a:cxnSpLocks/>
              <a:stCxn id="42" idx="2"/>
              <a:endCxn id="53" idx="0"/>
            </p:cNvCxnSpPr>
            <p:nvPr/>
          </p:nvCxnSpPr>
          <p:spPr bwMode="auto">
            <a:xfrm rot="5400000">
              <a:off x="4927107" y="4238413"/>
              <a:ext cx="419934" cy="911316"/>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63" name="Connector: Elbow 62">
              <a:extLst>
                <a:ext uri="{FF2B5EF4-FFF2-40B4-BE49-F238E27FC236}">
                  <a16:creationId xmlns:a16="http://schemas.microsoft.com/office/drawing/2014/main" id="{686CFBC2-C15A-4BDD-B945-C2868870D69F}"/>
                </a:ext>
              </a:extLst>
            </p:cNvPr>
            <p:cNvCxnSpPr>
              <a:cxnSpLocks/>
              <a:stCxn id="42" idx="2"/>
              <a:endCxn id="54" idx="0"/>
            </p:cNvCxnSpPr>
            <p:nvPr/>
          </p:nvCxnSpPr>
          <p:spPr bwMode="auto">
            <a:xfrm rot="16200000" flipH="1">
              <a:off x="5636540" y="4440295"/>
              <a:ext cx="419934" cy="507551"/>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67" name="Connector: Elbow 66">
              <a:extLst>
                <a:ext uri="{FF2B5EF4-FFF2-40B4-BE49-F238E27FC236}">
                  <a16:creationId xmlns:a16="http://schemas.microsoft.com/office/drawing/2014/main" id="{41DE6176-97F1-47C8-ACB9-A3F1AE5C750E}"/>
                </a:ext>
              </a:extLst>
            </p:cNvPr>
            <p:cNvCxnSpPr>
              <a:cxnSpLocks/>
              <a:stCxn id="42" idx="2"/>
              <a:endCxn id="55" idx="0"/>
            </p:cNvCxnSpPr>
            <p:nvPr/>
          </p:nvCxnSpPr>
          <p:spPr bwMode="auto">
            <a:xfrm rot="16200000" flipH="1">
              <a:off x="6593124" y="3483709"/>
              <a:ext cx="412427" cy="2413214"/>
            </a:xfrm>
            <a:prstGeom prst="bent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grpSp>
      <p:sp>
        <p:nvSpPr>
          <p:cNvPr id="58" name="Content Placeholder 2">
            <a:extLst>
              <a:ext uri="{FF2B5EF4-FFF2-40B4-BE49-F238E27FC236}">
                <a16:creationId xmlns:a16="http://schemas.microsoft.com/office/drawing/2014/main" id="{7B5D8A88-39C5-453A-9968-E0D8F9C67C12}"/>
              </a:ext>
            </a:extLst>
          </p:cNvPr>
          <p:cNvSpPr txBox="1">
            <a:spLocks/>
          </p:cNvSpPr>
          <p:nvPr/>
        </p:nvSpPr>
        <p:spPr bwMode="auto">
          <a:xfrm>
            <a:off x="7509557" y="4112928"/>
            <a:ext cx="4174442" cy="186401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FontTx/>
              <a:buNone/>
            </a:pPr>
            <a:r>
              <a:rPr lang="en-US" kern="0" dirty="0"/>
              <a:t>Example Applications: </a:t>
            </a:r>
          </a:p>
          <a:p>
            <a:pPr marL="0" indent="0" algn="ctr">
              <a:buFontTx/>
              <a:buNone/>
            </a:pPr>
            <a:r>
              <a:rPr lang="en-US" sz="1800" kern="0" dirty="0"/>
              <a:t>360-degree feedback within a team</a:t>
            </a:r>
          </a:p>
          <a:p>
            <a:pPr marL="0" indent="0" algn="ctr">
              <a:buFontTx/>
              <a:buNone/>
            </a:pPr>
            <a:r>
              <a:rPr lang="en-US" sz="1800" kern="0" dirty="0"/>
              <a:t>Co-Executives responsible for giving each other feedback </a:t>
            </a:r>
          </a:p>
        </p:txBody>
      </p:sp>
      <p:sp>
        <p:nvSpPr>
          <p:cNvPr id="59" name="Content Placeholder 2">
            <a:extLst>
              <a:ext uri="{FF2B5EF4-FFF2-40B4-BE49-F238E27FC236}">
                <a16:creationId xmlns:a16="http://schemas.microsoft.com/office/drawing/2014/main" id="{B6030D31-9538-4328-9527-6B1AE85730DE}"/>
              </a:ext>
            </a:extLst>
          </p:cNvPr>
          <p:cNvSpPr txBox="1">
            <a:spLocks/>
          </p:cNvSpPr>
          <p:nvPr/>
        </p:nvSpPr>
        <p:spPr bwMode="auto">
          <a:xfrm>
            <a:off x="7509557" y="1267838"/>
            <a:ext cx="4174442" cy="2275461"/>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FontTx/>
              <a:buNone/>
            </a:pPr>
            <a:r>
              <a:rPr lang="en-US" kern="0" dirty="0"/>
              <a:t>Example Applications: </a:t>
            </a:r>
          </a:p>
          <a:p>
            <a:pPr marL="0" indent="0" algn="ctr">
              <a:buFontTx/>
              <a:buNone/>
            </a:pPr>
            <a:r>
              <a:rPr lang="en-US" sz="1800" kern="0" dirty="0"/>
              <a:t>Matrix Management</a:t>
            </a:r>
          </a:p>
          <a:p>
            <a:pPr marL="0" indent="0" algn="ctr">
              <a:buFontTx/>
              <a:buNone/>
            </a:pPr>
            <a:r>
              <a:rPr lang="en-US" sz="1800" kern="0" dirty="0"/>
              <a:t>Supervisors for various shifts</a:t>
            </a:r>
          </a:p>
          <a:p>
            <a:pPr marL="0" indent="0" algn="ctr">
              <a:buFontTx/>
              <a:buNone/>
            </a:pPr>
            <a:r>
              <a:rPr lang="en-US" sz="1800" kern="0" dirty="0"/>
              <a:t>Team Leaders who augment/replace traditional organization hierarchy for performance feedback</a:t>
            </a:r>
          </a:p>
          <a:p>
            <a:pPr marL="0" indent="0" algn="ctr">
              <a:buFontTx/>
              <a:buNone/>
            </a:pPr>
            <a:endParaRPr lang="en-US" kern="0" dirty="0"/>
          </a:p>
        </p:txBody>
      </p:sp>
      <p:sp>
        <p:nvSpPr>
          <p:cNvPr id="73" name="TextBox 72">
            <a:extLst>
              <a:ext uri="{FF2B5EF4-FFF2-40B4-BE49-F238E27FC236}">
                <a16:creationId xmlns:a16="http://schemas.microsoft.com/office/drawing/2014/main" id="{B2F100CB-37DE-4282-BD9D-1276B8FE7827}"/>
              </a:ext>
            </a:extLst>
          </p:cNvPr>
          <p:cNvSpPr txBox="1"/>
          <p:nvPr/>
        </p:nvSpPr>
        <p:spPr bwMode="ltGray">
          <a:xfrm>
            <a:off x="1109971" y="3941231"/>
            <a:ext cx="1209192" cy="336381"/>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latin typeface="Calibri" pitchFamily="34" charset="0"/>
              </a:rPr>
              <a:t>Managers</a:t>
            </a:r>
          </a:p>
        </p:txBody>
      </p:sp>
      <p:sp>
        <p:nvSpPr>
          <p:cNvPr id="74" name="TextBox 73">
            <a:extLst>
              <a:ext uri="{FF2B5EF4-FFF2-40B4-BE49-F238E27FC236}">
                <a16:creationId xmlns:a16="http://schemas.microsoft.com/office/drawing/2014/main" id="{8F19D1B1-3CF8-433C-8523-1651727856C8}"/>
              </a:ext>
            </a:extLst>
          </p:cNvPr>
          <p:cNvSpPr txBox="1"/>
          <p:nvPr/>
        </p:nvSpPr>
        <p:spPr bwMode="ltGray">
          <a:xfrm>
            <a:off x="1349164" y="5284985"/>
            <a:ext cx="999952" cy="336381"/>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a:latin typeface="Calibri" pitchFamily="34" charset="0"/>
              </a:rPr>
              <a:t>Reports</a:t>
            </a:r>
          </a:p>
        </p:txBody>
      </p:sp>
      <p:cxnSp>
        <p:nvCxnSpPr>
          <p:cNvPr id="61" name="Straight Connector 60">
            <a:extLst>
              <a:ext uri="{FF2B5EF4-FFF2-40B4-BE49-F238E27FC236}">
                <a16:creationId xmlns:a16="http://schemas.microsoft.com/office/drawing/2014/main" id="{10192895-9977-4B75-A3FB-170170B80E3E}"/>
              </a:ext>
            </a:extLst>
          </p:cNvPr>
          <p:cNvCxnSpPr>
            <a:cxnSpLocks/>
          </p:cNvCxnSpPr>
          <p:nvPr/>
        </p:nvCxnSpPr>
        <p:spPr bwMode="auto">
          <a:xfrm>
            <a:off x="567690" y="3785407"/>
            <a:ext cx="10854690" cy="0"/>
          </a:xfrm>
          <a:prstGeom prst="line">
            <a:avLst/>
          </a:prstGeom>
          <a:solidFill>
            <a:schemeClr val="accent1"/>
          </a:solidFill>
          <a:ln w="19050" cap="flat" cmpd="sng" algn="ctr">
            <a:solidFill>
              <a:srgbClr val="009900"/>
            </a:solidFill>
            <a:prstDash val="solid"/>
            <a:round/>
            <a:headEnd type="none" w="med" len="med"/>
            <a:tailEnd type="none" w="med" len="med"/>
          </a:ln>
          <a:effectLst/>
        </p:spPr>
      </p:cxnSp>
    </p:spTree>
    <p:extLst>
      <p:ext uri="{BB962C8B-B14F-4D97-AF65-F5344CB8AC3E}">
        <p14:creationId xmlns:p14="http://schemas.microsoft.com/office/powerpoint/2010/main" val="21899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500"/>
                                        <p:tgtEl>
                                          <p:spTgt spid="7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P spid="3" grpId="0" uiExpand="1" build="p"/>
      <p:bldP spid="24" grpId="0"/>
      <p:bldP spid="58" grpId="0"/>
      <p:bldP spid="59" grpId="0"/>
      <p:bldP spid="73" grpId="0"/>
      <p:bldP spid="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SnapEval Roles: In-Depth</a:t>
            </a:r>
          </a:p>
        </p:txBody>
      </p:sp>
      <p:graphicFrame>
        <p:nvGraphicFramePr>
          <p:cNvPr id="5" name="Content Placeholder 4">
            <a:extLst>
              <a:ext uri="{FF2B5EF4-FFF2-40B4-BE49-F238E27FC236}">
                <a16:creationId xmlns:a16="http://schemas.microsoft.com/office/drawing/2014/main" id="{01CB0875-3637-4ABE-9688-FF1C84F926A1}"/>
              </a:ext>
            </a:extLst>
          </p:cNvPr>
          <p:cNvGraphicFramePr>
            <a:graphicFrameLocks noGrp="1"/>
          </p:cNvGraphicFramePr>
          <p:nvPr>
            <p:ph idx="1"/>
            <p:extLst>
              <p:ext uri="{D42A27DB-BD31-4B8C-83A1-F6EECF244321}">
                <p14:modId xmlns:p14="http://schemas.microsoft.com/office/powerpoint/2010/main" val="1200266811"/>
              </p:ext>
            </p:extLst>
          </p:nvPr>
        </p:nvGraphicFramePr>
        <p:xfrm>
          <a:off x="507999" y="1219200"/>
          <a:ext cx="11366440" cy="4998720"/>
        </p:xfrm>
        <a:graphic>
          <a:graphicData uri="http://schemas.openxmlformats.org/drawingml/2006/table">
            <a:tbl>
              <a:tblPr firstRow="1" bandRow="1">
                <a:tableStyleId>{3B4B98B0-60AC-42C2-AFA5-B58CD77FA1E5}</a:tableStyleId>
              </a:tblPr>
              <a:tblGrid>
                <a:gridCol w="2273288">
                  <a:extLst>
                    <a:ext uri="{9D8B030D-6E8A-4147-A177-3AD203B41FA5}">
                      <a16:colId xmlns:a16="http://schemas.microsoft.com/office/drawing/2014/main" val="3789043762"/>
                    </a:ext>
                  </a:extLst>
                </a:gridCol>
                <a:gridCol w="2143714">
                  <a:extLst>
                    <a:ext uri="{9D8B030D-6E8A-4147-A177-3AD203B41FA5}">
                      <a16:colId xmlns:a16="http://schemas.microsoft.com/office/drawing/2014/main" val="1261671325"/>
                    </a:ext>
                  </a:extLst>
                </a:gridCol>
                <a:gridCol w="2203066">
                  <a:extLst>
                    <a:ext uri="{9D8B030D-6E8A-4147-A177-3AD203B41FA5}">
                      <a16:colId xmlns:a16="http://schemas.microsoft.com/office/drawing/2014/main" val="3593786918"/>
                    </a:ext>
                  </a:extLst>
                </a:gridCol>
                <a:gridCol w="2394452">
                  <a:extLst>
                    <a:ext uri="{9D8B030D-6E8A-4147-A177-3AD203B41FA5}">
                      <a16:colId xmlns:a16="http://schemas.microsoft.com/office/drawing/2014/main" val="709145640"/>
                    </a:ext>
                  </a:extLst>
                </a:gridCol>
                <a:gridCol w="2351920">
                  <a:extLst>
                    <a:ext uri="{9D8B030D-6E8A-4147-A177-3AD203B41FA5}">
                      <a16:colId xmlns:a16="http://schemas.microsoft.com/office/drawing/2014/main" val="3069523817"/>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Organization Administrator</a:t>
                      </a:r>
                    </a:p>
                  </a:txBody>
                  <a:tcPr/>
                </a:tc>
                <a:tc>
                  <a:txBody>
                    <a:bodyPr/>
                    <a:lstStyle/>
                    <a:p>
                      <a:pPr algn="ctr"/>
                      <a:r>
                        <a:rPr lang="en-US" sz="1400" dirty="0">
                          <a:latin typeface="Arial" panose="020B0604020202020204" pitchFamily="34" charset="0"/>
                          <a:cs typeface="Arial" panose="020B0604020202020204" pitchFamily="34" charset="0"/>
                        </a:rPr>
                        <a:t>Group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Administrator</a:t>
                      </a:r>
                    </a:p>
                  </a:txBody>
                  <a:tcPr/>
                </a:tc>
                <a:tc>
                  <a:txBody>
                    <a:bodyPr/>
                    <a:lstStyle/>
                    <a:p>
                      <a:pPr algn="ctr"/>
                      <a:r>
                        <a:rPr lang="en-US" sz="1400" dirty="0">
                          <a:latin typeface="Arial" panose="020B0604020202020204" pitchFamily="34" charset="0"/>
                          <a:cs typeface="Arial" panose="020B0604020202020204" pitchFamily="34" charset="0"/>
                        </a:rPr>
                        <a:t>Manager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(Supervisor)</a:t>
                      </a:r>
                    </a:p>
                  </a:txBody>
                  <a:tcPr/>
                </a:tc>
                <a:tc>
                  <a:txBody>
                    <a:bodyPr/>
                    <a:lstStyle/>
                    <a:p>
                      <a:pPr algn="ctr"/>
                      <a:r>
                        <a:rPr lang="en-US" sz="1400" dirty="0">
                          <a:latin typeface="Arial" panose="020B0604020202020204" pitchFamily="34" charset="0"/>
                          <a:cs typeface="Arial" panose="020B0604020202020204" pitchFamily="34" charset="0"/>
                        </a:rPr>
                        <a:t>User </a:t>
                      </a:r>
                    </a:p>
                    <a:p>
                      <a:pPr algn="ctr"/>
                      <a:r>
                        <a:rPr lang="en-US" sz="1400" dirty="0">
                          <a:latin typeface="Arial" panose="020B0604020202020204" pitchFamily="34" charset="0"/>
                          <a:cs typeface="Arial" panose="020B0604020202020204" pitchFamily="34" charset="0"/>
                        </a:rPr>
                        <a:t>(Employee)</a:t>
                      </a:r>
                    </a:p>
                  </a:txBody>
                  <a:tcPr/>
                </a:tc>
                <a:extLst>
                  <a:ext uri="{0D108BD9-81ED-4DB2-BD59-A6C34878D82A}">
                    <a16:rowId xmlns:a16="http://schemas.microsoft.com/office/drawing/2014/main" val="4146508109"/>
                  </a:ext>
                </a:extLst>
              </a:tr>
              <a:tr h="364964">
                <a:tc>
                  <a:txBody>
                    <a:bodyPr/>
                    <a:lstStyle/>
                    <a:p>
                      <a:r>
                        <a:rPr lang="en-US" sz="1200" dirty="0">
                          <a:latin typeface="Arial" panose="020B0604020202020204" pitchFamily="34" charset="0"/>
                          <a:cs typeface="Arial" panose="020B0604020202020204" pitchFamily="34" charset="0"/>
                        </a:rPr>
                        <a:t>Can capture and share feedback?</a:t>
                      </a:r>
                    </a:p>
                  </a:txBody>
                  <a:tcPr/>
                </a:tc>
                <a:tc>
                  <a:txBody>
                    <a:bodyPr/>
                    <a:lstStyle/>
                    <a:p>
                      <a:endParaRPr lang="en-US" sz="1400" dirty="0">
                        <a:latin typeface="Arial" panose="020B0604020202020204" pitchFamily="34" charset="0"/>
                        <a:cs typeface="Arial" panose="020B0604020202020204" pitchFamily="34" charset="0"/>
                      </a:endParaRPr>
                    </a:p>
                  </a:txBody>
                  <a:tcPr/>
                </a:tc>
                <a:tc>
                  <a:txBody>
                    <a:bodyPr/>
                    <a:lstStyle/>
                    <a:p>
                      <a:endParaRPr lang="en-US" sz="1400" dirty="0">
                        <a:latin typeface="Arial" panose="020B0604020202020204" pitchFamily="34" charset="0"/>
                        <a:cs typeface="Arial" panose="020B0604020202020204" pitchFamily="34" charset="0"/>
                      </a:endParaRPr>
                    </a:p>
                  </a:txBody>
                  <a:tcPr/>
                </a:tc>
                <a:tc>
                  <a:txBody>
                    <a:bodyPr/>
                    <a:lstStyle/>
                    <a:p>
                      <a:endParaRPr lang="en-US" sz="1400" dirty="0">
                        <a:latin typeface="Arial" panose="020B0604020202020204" pitchFamily="34" charset="0"/>
                        <a:cs typeface="Arial" panose="020B0604020202020204" pitchFamily="34" charset="0"/>
                      </a:endParaRPr>
                    </a:p>
                  </a:txBody>
                  <a:tcPr/>
                </a:tc>
                <a:tc>
                  <a:txBody>
                    <a:bodyPr/>
                    <a:lstStyle/>
                    <a:p>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30876020"/>
                  </a:ext>
                </a:extLst>
              </a:tr>
              <a:tr h="418102">
                <a:tc>
                  <a:txBody>
                    <a:bodyPr/>
                    <a:lstStyle/>
                    <a:p>
                      <a:r>
                        <a:rPr lang="en-US" sz="1200" dirty="0">
                          <a:latin typeface="Arial" panose="020B0604020202020204" pitchFamily="34" charset="0"/>
                          <a:cs typeface="Arial" panose="020B0604020202020204" pitchFamily="34" charset="0"/>
                        </a:rPr>
                        <a:t>Can request feedback from others?</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58691102"/>
                  </a:ext>
                </a:extLst>
              </a:tr>
              <a:tr h="168113">
                <a:tc>
                  <a:txBody>
                    <a:bodyPr/>
                    <a:lstStyle/>
                    <a:p>
                      <a:r>
                        <a:rPr lang="en-US" sz="1200" dirty="0">
                          <a:latin typeface="Arial" panose="020B0604020202020204" pitchFamily="34" charset="0"/>
                          <a:cs typeface="Arial" panose="020B0604020202020204" pitchFamily="34" charset="0"/>
                        </a:rPr>
                        <a:t>Visibility to employee feedback?</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390569"/>
                  </a:ext>
                </a:extLst>
              </a:tr>
              <a:tr h="378888">
                <a:tc>
                  <a:txBody>
                    <a:bodyPr/>
                    <a:lstStyle/>
                    <a:p>
                      <a:r>
                        <a:rPr lang="en-US" sz="1200" dirty="0">
                          <a:latin typeface="Arial" panose="020B0604020202020204" pitchFamily="34" charset="0"/>
                          <a:cs typeface="Arial" panose="020B0604020202020204" pitchFamily="34" charset="0"/>
                        </a:rPr>
                        <a:t>Can view unshared Snaps for oneself?</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17086396"/>
                  </a:ext>
                </a:extLst>
              </a:tr>
              <a:tr h="403328">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Can view/edit queued Snaps for oneself?</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19251278"/>
                  </a:ext>
                </a:extLst>
              </a:tr>
              <a:tr h="349969">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Can create a Performance Summary?</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40037287"/>
                  </a:ext>
                </a:extLst>
              </a:tr>
              <a:tr h="314623">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Can add users and configure settings?</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8480303"/>
                  </a:ext>
                </a:extLst>
              </a:tr>
              <a:tr h="267649">
                <a:tc>
                  <a:txBody>
                    <a:bodyPr/>
                    <a:lstStyle/>
                    <a:p>
                      <a:r>
                        <a:rPr lang="en-US" sz="1200" dirty="0">
                          <a:latin typeface="Arial" panose="020B0604020202020204" pitchFamily="34" charset="0"/>
                          <a:cs typeface="Arial" panose="020B0604020202020204" pitchFamily="34" charset="0"/>
                        </a:rPr>
                        <a:t>Can add groups and assign group admins?</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93389224"/>
                  </a:ext>
                </a:extLst>
              </a:tr>
              <a:tr h="276829">
                <a:tc>
                  <a:txBody>
                    <a:bodyPr/>
                    <a:lstStyle/>
                    <a:p>
                      <a:r>
                        <a:rPr lang="en-US" sz="1200" dirty="0">
                          <a:latin typeface="Arial" panose="020B0604020202020204" pitchFamily="34" charset="0"/>
                          <a:cs typeface="Arial" panose="020B0604020202020204" pitchFamily="34" charset="0"/>
                        </a:rPr>
                        <a:t>Can manage group goals?</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78290966"/>
                  </a:ext>
                </a:extLst>
              </a:tr>
              <a:tr h="370840">
                <a:tc>
                  <a:txBody>
                    <a:bodyPr/>
                    <a:lstStyle/>
                    <a:p>
                      <a:r>
                        <a:rPr lang="en-US" sz="1200" dirty="0">
                          <a:latin typeface="Arial" panose="020B0604020202020204" pitchFamily="34" charset="0"/>
                          <a:cs typeface="Arial" panose="020B0604020202020204" pitchFamily="34" charset="0"/>
                        </a:rPr>
                        <a:t>Can send custom push notifications?</a:t>
                      </a: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05288134"/>
                  </a:ext>
                </a:extLst>
              </a:tr>
            </a:tbl>
          </a:graphicData>
        </a:graphic>
      </p:graphicFrame>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a:xfrm>
            <a:off x="11217356" y="6774006"/>
            <a:ext cx="205184" cy="153888"/>
          </a:xfrm>
        </p:spPr>
        <p:txBody>
          <a:bodyPr/>
          <a:lstStyle/>
          <a:p>
            <a:pPr>
              <a:defRPr/>
            </a:pPr>
            <a:fld id="{446C9BED-6FD4-4BA4-B6B0-4A26058AC9EF}" type="slidenum">
              <a:rPr lang="en-US" sz="1100" smtClean="0"/>
              <a:pPr>
                <a:defRPr/>
              </a:pPr>
              <a:t>22</a:t>
            </a:fld>
            <a:endParaRPr lang="en-US" sz="1100" dirty="0"/>
          </a:p>
        </p:txBody>
      </p:sp>
      <p:sp>
        <p:nvSpPr>
          <p:cNvPr id="6" name="Rectangle 5">
            <a:extLst>
              <a:ext uri="{FF2B5EF4-FFF2-40B4-BE49-F238E27FC236}">
                <a16:creationId xmlns:a16="http://schemas.microsoft.com/office/drawing/2014/main" id="{B238970F-F323-4D50-98E3-38AFE64486FC}"/>
              </a:ext>
            </a:extLst>
          </p:cNvPr>
          <p:cNvSpPr/>
          <p:nvPr/>
        </p:nvSpPr>
        <p:spPr bwMode="auto">
          <a:xfrm>
            <a:off x="2807095" y="1770936"/>
            <a:ext cx="2046377" cy="400995"/>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effectLst/>
                <a:latin typeface="Arial" panose="020B0604020202020204" pitchFamily="34" charset="0"/>
                <a:cs typeface="Arial" panose="020B0604020202020204" pitchFamily="34" charset="0"/>
              </a:rPr>
              <a:t>Based on User and/or Manager role</a:t>
            </a:r>
          </a:p>
        </p:txBody>
      </p:sp>
      <p:sp>
        <p:nvSpPr>
          <p:cNvPr id="7" name="Rectangle 6">
            <a:extLst>
              <a:ext uri="{FF2B5EF4-FFF2-40B4-BE49-F238E27FC236}">
                <a16:creationId xmlns:a16="http://schemas.microsoft.com/office/drawing/2014/main" id="{B7218054-DCB9-4E1B-959F-66037A0AE5D5}"/>
              </a:ext>
            </a:extLst>
          </p:cNvPr>
          <p:cNvSpPr/>
          <p:nvPr/>
        </p:nvSpPr>
        <p:spPr bwMode="auto">
          <a:xfrm>
            <a:off x="5002471" y="1768583"/>
            <a:ext cx="2053734" cy="400722"/>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effectLst/>
                <a:latin typeface="Arial" panose="020B0604020202020204" pitchFamily="34" charset="0"/>
                <a:cs typeface="Arial" panose="020B0604020202020204" pitchFamily="34" charset="0"/>
              </a:rPr>
              <a:t>Based on User and/or Manager role</a:t>
            </a:r>
          </a:p>
        </p:txBody>
      </p:sp>
      <p:sp>
        <p:nvSpPr>
          <p:cNvPr id="8" name="Rectangle 7">
            <a:extLst>
              <a:ext uri="{FF2B5EF4-FFF2-40B4-BE49-F238E27FC236}">
                <a16:creationId xmlns:a16="http://schemas.microsoft.com/office/drawing/2014/main" id="{776C57C3-25ED-4C5D-8322-C2B474606B9A}"/>
              </a:ext>
            </a:extLst>
          </p:cNvPr>
          <p:cNvSpPr/>
          <p:nvPr/>
        </p:nvSpPr>
        <p:spPr bwMode="auto">
          <a:xfrm>
            <a:off x="7205204" y="1763947"/>
            <a:ext cx="2257289" cy="405358"/>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r>
              <a:rPr kumimoji="0" lang="en-US" sz="1100" i="0" u="none" strike="noStrike" cap="none" normalizeH="0" baseline="0" dirty="0">
                <a:ln>
                  <a:noFill/>
                </a:ln>
                <a:effectLst/>
                <a:latin typeface="Arial" panose="020B0604020202020204" pitchFamily="34" charset="0"/>
                <a:cs typeface="Arial" panose="020B0604020202020204" pitchFamily="34" charset="0"/>
              </a:rPr>
              <a:t>, to assigne</a:t>
            </a:r>
            <a:r>
              <a:rPr lang="en-US" sz="1100" dirty="0">
                <a:latin typeface="Arial" panose="020B0604020202020204" pitchFamily="34" charset="0"/>
                <a:cs typeface="Arial" panose="020B0604020202020204" pitchFamily="34" charset="0"/>
              </a:rPr>
              <a:t>d employee(s)</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0779D1F-0F5A-40AF-B2C8-0D243D6AEBC4}"/>
              </a:ext>
            </a:extLst>
          </p:cNvPr>
          <p:cNvSpPr/>
          <p:nvPr/>
        </p:nvSpPr>
        <p:spPr bwMode="auto">
          <a:xfrm>
            <a:off x="9596795" y="1763947"/>
            <a:ext cx="2196838" cy="405358"/>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r>
              <a:rPr kumimoji="0" lang="en-US" sz="1100" i="0" u="none" strike="noStrike" cap="none" normalizeH="0" baseline="0" dirty="0">
                <a:ln>
                  <a:noFill/>
                </a:ln>
                <a:effectLst/>
                <a:latin typeface="Arial" panose="020B0604020202020204" pitchFamily="34" charset="0"/>
                <a:cs typeface="Arial" panose="020B0604020202020204" pitchFamily="34" charset="0"/>
              </a:rPr>
              <a:t>, Self-Snaps only.</a:t>
            </a:r>
            <a:r>
              <a:rPr kumimoji="0" lang="en-US" sz="1100" i="0" u="none" strike="noStrike" cap="none" normalizeH="0" dirty="0">
                <a:ln>
                  <a:noFill/>
                </a:ln>
                <a:effectLst/>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Also, others if 360</a:t>
            </a:r>
            <a:r>
              <a:rPr lang="en-US" sz="1100" baseline="30000" dirty="0">
                <a:latin typeface="Arial" panose="020B0604020202020204" pitchFamily="34" charset="0"/>
                <a:cs typeface="Arial" panose="020B0604020202020204" pitchFamily="34" charset="0"/>
              </a:rPr>
              <a:t>o</a:t>
            </a:r>
            <a:r>
              <a:rPr lang="en-US" sz="1100" dirty="0">
                <a:latin typeface="Arial" panose="020B0604020202020204" pitchFamily="34" charset="0"/>
                <a:cs typeface="Arial" panose="020B0604020202020204" pitchFamily="34" charset="0"/>
              </a:rPr>
              <a:t> feedback is enabled</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4E654EC-9D8D-4C72-824B-41FC1E272213}"/>
              </a:ext>
            </a:extLst>
          </p:cNvPr>
          <p:cNvSpPr/>
          <p:nvPr/>
        </p:nvSpPr>
        <p:spPr bwMode="auto">
          <a:xfrm>
            <a:off x="2810767" y="2219525"/>
            <a:ext cx="2053726" cy="400995"/>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effectLst/>
                <a:latin typeface="Arial" panose="020B0604020202020204" pitchFamily="34" charset="0"/>
                <a:cs typeface="Arial" panose="020B0604020202020204" pitchFamily="34" charset="0"/>
              </a:rPr>
              <a:t>Based on User and/or Manager role</a:t>
            </a:r>
          </a:p>
        </p:txBody>
      </p:sp>
      <p:sp>
        <p:nvSpPr>
          <p:cNvPr id="20" name="Rectangle 19">
            <a:extLst>
              <a:ext uri="{FF2B5EF4-FFF2-40B4-BE49-F238E27FC236}">
                <a16:creationId xmlns:a16="http://schemas.microsoft.com/office/drawing/2014/main" id="{B806A541-DEBB-4CB1-8FBF-61372282B779}"/>
              </a:ext>
            </a:extLst>
          </p:cNvPr>
          <p:cNvSpPr/>
          <p:nvPr/>
        </p:nvSpPr>
        <p:spPr bwMode="auto">
          <a:xfrm>
            <a:off x="2814436" y="4514882"/>
            <a:ext cx="2039035" cy="400864"/>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p>
        </p:txBody>
      </p:sp>
      <p:sp>
        <p:nvSpPr>
          <p:cNvPr id="21" name="Rectangle 20">
            <a:extLst>
              <a:ext uri="{FF2B5EF4-FFF2-40B4-BE49-F238E27FC236}">
                <a16:creationId xmlns:a16="http://schemas.microsoft.com/office/drawing/2014/main" id="{0A89E196-3038-4D03-BBAD-2892F7B0B94D}"/>
              </a:ext>
            </a:extLst>
          </p:cNvPr>
          <p:cNvSpPr/>
          <p:nvPr/>
        </p:nvSpPr>
        <p:spPr bwMode="auto">
          <a:xfrm>
            <a:off x="5009816" y="4508586"/>
            <a:ext cx="2046389" cy="398268"/>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22" name="Rectangle 21">
            <a:extLst>
              <a:ext uri="{FF2B5EF4-FFF2-40B4-BE49-F238E27FC236}">
                <a16:creationId xmlns:a16="http://schemas.microsoft.com/office/drawing/2014/main" id="{4ACE1DCB-818F-4340-9391-DC5F5A417B37}"/>
              </a:ext>
            </a:extLst>
          </p:cNvPr>
          <p:cNvSpPr/>
          <p:nvPr/>
        </p:nvSpPr>
        <p:spPr bwMode="auto">
          <a:xfrm>
            <a:off x="7183822" y="4508586"/>
            <a:ext cx="2263979" cy="398268"/>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23" name="Rectangle 22">
            <a:extLst>
              <a:ext uri="{FF2B5EF4-FFF2-40B4-BE49-F238E27FC236}">
                <a16:creationId xmlns:a16="http://schemas.microsoft.com/office/drawing/2014/main" id="{A3B9AE10-05D5-4AA6-BE21-E0140E3F3ECC}"/>
              </a:ext>
            </a:extLst>
          </p:cNvPr>
          <p:cNvSpPr/>
          <p:nvPr/>
        </p:nvSpPr>
        <p:spPr bwMode="auto">
          <a:xfrm>
            <a:off x="9600471" y="4502697"/>
            <a:ext cx="2196837" cy="398268"/>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28" name="Rectangle 27">
            <a:extLst>
              <a:ext uri="{FF2B5EF4-FFF2-40B4-BE49-F238E27FC236}">
                <a16:creationId xmlns:a16="http://schemas.microsoft.com/office/drawing/2014/main" id="{6413BF82-8844-4D48-B951-E21C7AD79492}"/>
              </a:ext>
            </a:extLst>
          </p:cNvPr>
          <p:cNvSpPr/>
          <p:nvPr/>
        </p:nvSpPr>
        <p:spPr bwMode="auto">
          <a:xfrm>
            <a:off x="2810960" y="2672595"/>
            <a:ext cx="2049863" cy="411244"/>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effectLst/>
                <a:latin typeface="Arial" panose="020B0604020202020204" pitchFamily="34" charset="0"/>
                <a:cs typeface="Arial" panose="020B0604020202020204" pitchFamily="34" charset="0"/>
              </a:rPr>
              <a:t>All feedback for all Users</a:t>
            </a:r>
          </a:p>
        </p:txBody>
      </p:sp>
      <p:sp>
        <p:nvSpPr>
          <p:cNvPr id="29" name="Rectangle 28">
            <a:extLst>
              <a:ext uri="{FF2B5EF4-FFF2-40B4-BE49-F238E27FC236}">
                <a16:creationId xmlns:a16="http://schemas.microsoft.com/office/drawing/2014/main" id="{13395E38-610D-49AA-BB58-89B3C1460D64}"/>
              </a:ext>
            </a:extLst>
          </p:cNvPr>
          <p:cNvSpPr/>
          <p:nvPr/>
        </p:nvSpPr>
        <p:spPr bwMode="auto">
          <a:xfrm>
            <a:off x="5003387" y="2670164"/>
            <a:ext cx="2052818" cy="410683"/>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effectLst/>
                <a:latin typeface="Arial" panose="020B0604020202020204" pitchFamily="34" charset="0"/>
                <a:cs typeface="Arial" panose="020B0604020202020204" pitchFamily="34" charset="0"/>
              </a:rPr>
              <a:t>All feedback to/from any User in assigned group(s)</a:t>
            </a:r>
          </a:p>
        </p:txBody>
      </p:sp>
      <p:sp>
        <p:nvSpPr>
          <p:cNvPr id="30" name="Rectangle 29">
            <a:extLst>
              <a:ext uri="{FF2B5EF4-FFF2-40B4-BE49-F238E27FC236}">
                <a16:creationId xmlns:a16="http://schemas.microsoft.com/office/drawing/2014/main" id="{B34D8A6B-E664-4809-B74A-798C9EAEFB5F}"/>
              </a:ext>
            </a:extLst>
          </p:cNvPr>
          <p:cNvSpPr/>
          <p:nvPr/>
        </p:nvSpPr>
        <p:spPr bwMode="auto">
          <a:xfrm>
            <a:off x="7208874" y="2670162"/>
            <a:ext cx="2249943" cy="416149"/>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effectLst/>
                <a:latin typeface="Arial" panose="020B0604020202020204" pitchFamily="34" charset="0"/>
                <a:cs typeface="Arial" panose="020B0604020202020204" pitchFamily="34" charset="0"/>
              </a:rPr>
              <a:t>Only feedback given by manager to assigned employee(s)</a:t>
            </a:r>
          </a:p>
        </p:txBody>
      </p:sp>
      <p:sp>
        <p:nvSpPr>
          <p:cNvPr id="31" name="Rectangle 30">
            <a:extLst>
              <a:ext uri="{FF2B5EF4-FFF2-40B4-BE49-F238E27FC236}">
                <a16:creationId xmlns:a16="http://schemas.microsoft.com/office/drawing/2014/main" id="{2098C1D8-AB23-493B-975D-1DDBFF85ADB0}"/>
              </a:ext>
            </a:extLst>
          </p:cNvPr>
          <p:cNvSpPr/>
          <p:nvPr/>
        </p:nvSpPr>
        <p:spPr bwMode="auto">
          <a:xfrm>
            <a:off x="9596795" y="2670162"/>
            <a:ext cx="2196837" cy="416149"/>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effectLst/>
                <a:latin typeface="Arial" panose="020B0604020202020204" pitchFamily="34" charset="0"/>
                <a:cs typeface="Arial" panose="020B0604020202020204" pitchFamily="34" charset="0"/>
              </a:rPr>
              <a:t>Only shared feedback received for own performance</a:t>
            </a:r>
          </a:p>
        </p:txBody>
      </p:sp>
      <p:sp>
        <p:nvSpPr>
          <p:cNvPr id="32" name="Rectangle 31">
            <a:extLst>
              <a:ext uri="{FF2B5EF4-FFF2-40B4-BE49-F238E27FC236}">
                <a16:creationId xmlns:a16="http://schemas.microsoft.com/office/drawing/2014/main" id="{C672E1F3-D4FB-4EBA-8F80-BB7DE61DE843}"/>
              </a:ext>
            </a:extLst>
          </p:cNvPr>
          <p:cNvSpPr/>
          <p:nvPr/>
        </p:nvSpPr>
        <p:spPr bwMode="auto">
          <a:xfrm>
            <a:off x="5002471" y="2221697"/>
            <a:ext cx="2053734" cy="400722"/>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effectLst/>
                <a:latin typeface="Arial" panose="020B0604020202020204" pitchFamily="34" charset="0"/>
                <a:cs typeface="Arial" panose="020B0604020202020204" pitchFamily="34" charset="0"/>
              </a:rPr>
              <a:t>Based on User and/or Manager role</a:t>
            </a:r>
          </a:p>
        </p:txBody>
      </p:sp>
      <p:sp>
        <p:nvSpPr>
          <p:cNvPr id="33" name="Rectangle 32">
            <a:extLst>
              <a:ext uri="{FF2B5EF4-FFF2-40B4-BE49-F238E27FC236}">
                <a16:creationId xmlns:a16="http://schemas.microsoft.com/office/drawing/2014/main" id="{B111A78B-4C78-4385-B9A5-95491525DE0F}"/>
              </a:ext>
            </a:extLst>
          </p:cNvPr>
          <p:cNvSpPr/>
          <p:nvPr/>
        </p:nvSpPr>
        <p:spPr bwMode="auto">
          <a:xfrm>
            <a:off x="7212550" y="2217683"/>
            <a:ext cx="2249943" cy="410664"/>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r>
              <a:rPr kumimoji="0" lang="en-US" sz="1100" i="0" u="none" strike="noStrike" cap="none" normalizeH="0" baseline="0" dirty="0">
                <a:ln>
                  <a:noFill/>
                </a:ln>
                <a:effectLst/>
                <a:latin typeface="Arial" panose="020B0604020202020204" pitchFamily="34" charset="0"/>
                <a:cs typeface="Arial" panose="020B0604020202020204" pitchFamily="34" charset="0"/>
              </a:rPr>
              <a:t>, for assigned employee(s)</a:t>
            </a:r>
          </a:p>
        </p:txBody>
      </p:sp>
      <p:sp>
        <p:nvSpPr>
          <p:cNvPr id="34" name="Rectangle 33">
            <a:extLst>
              <a:ext uri="{FF2B5EF4-FFF2-40B4-BE49-F238E27FC236}">
                <a16:creationId xmlns:a16="http://schemas.microsoft.com/office/drawing/2014/main" id="{1DE815F2-2DB1-4FEC-8017-74144FD203BD}"/>
              </a:ext>
            </a:extLst>
          </p:cNvPr>
          <p:cNvSpPr/>
          <p:nvPr/>
        </p:nvSpPr>
        <p:spPr bwMode="auto">
          <a:xfrm>
            <a:off x="9596795" y="2219450"/>
            <a:ext cx="2196838" cy="410664"/>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r>
              <a:rPr kumimoji="0" lang="en-US" sz="1100" i="0" u="none" strike="noStrike" cap="none" normalizeH="0" baseline="0" dirty="0">
                <a:ln>
                  <a:noFill/>
                </a:ln>
                <a:effectLst/>
                <a:latin typeface="Arial" panose="020B0604020202020204" pitchFamily="34" charset="0"/>
                <a:cs typeface="Arial" panose="020B0604020202020204" pitchFamily="34" charset="0"/>
              </a:rPr>
              <a:t>, for oneself</a:t>
            </a:r>
          </a:p>
        </p:txBody>
      </p:sp>
      <p:sp>
        <p:nvSpPr>
          <p:cNvPr id="35" name="Rectangle 34">
            <a:extLst>
              <a:ext uri="{FF2B5EF4-FFF2-40B4-BE49-F238E27FC236}">
                <a16:creationId xmlns:a16="http://schemas.microsoft.com/office/drawing/2014/main" id="{59E67731-E6A8-4B32-89B0-2049530ECD72}"/>
              </a:ext>
            </a:extLst>
          </p:cNvPr>
          <p:cNvSpPr/>
          <p:nvPr/>
        </p:nvSpPr>
        <p:spPr bwMode="auto">
          <a:xfrm>
            <a:off x="2810766" y="3140938"/>
            <a:ext cx="2050057" cy="400995"/>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75F8BF3-D289-41DA-B3DA-C1E488386FF5}"/>
              </a:ext>
            </a:extLst>
          </p:cNvPr>
          <p:cNvSpPr/>
          <p:nvPr/>
        </p:nvSpPr>
        <p:spPr bwMode="auto">
          <a:xfrm>
            <a:off x="5002471" y="3136959"/>
            <a:ext cx="2053734" cy="400113"/>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FF0000"/>
                </a:solidFill>
                <a:latin typeface="Arial" panose="020B0604020202020204" pitchFamily="34" charset="0"/>
                <a:cs typeface="Arial" panose="020B0604020202020204" pitchFamily="34" charset="0"/>
              </a:rPr>
              <a:t>No</a:t>
            </a:r>
          </a:p>
        </p:txBody>
      </p:sp>
      <p:sp>
        <p:nvSpPr>
          <p:cNvPr id="37" name="Rectangle 36">
            <a:extLst>
              <a:ext uri="{FF2B5EF4-FFF2-40B4-BE49-F238E27FC236}">
                <a16:creationId xmlns:a16="http://schemas.microsoft.com/office/drawing/2014/main" id="{63005B6A-2277-47A5-9E03-311F36AE87F0}"/>
              </a:ext>
            </a:extLst>
          </p:cNvPr>
          <p:cNvSpPr/>
          <p:nvPr/>
        </p:nvSpPr>
        <p:spPr bwMode="auto">
          <a:xfrm>
            <a:off x="7201528" y="3136959"/>
            <a:ext cx="2249943" cy="400113"/>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FF0000"/>
                </a:solidFill>
                <a:latin typeface="Arial" panose="020B0604020202020204" pitchFamily="34" charset="0"/>
                <a:cs typeface="Arial" panose="020B0604020202020204" pitchFamily="34" charset="0"/>
              </a:rPr>
              <a:t>No</a:t>
            </a:r>
          </a:p>
        </p:txBody>
      </p:sp>
      <p:sp>
        <p:nvSpPr>
          <p:cNvPr id="38" name="Rectangle 37">
            <a:extLst>
              <a:ext uri="{FF2B5EF4-FFF2-40B4-BE49-F238E27FC236}">
                <a16:creationId xmlns:a16="http://schemas.microsoft.com/office/drawing/2014/main" id="{0EB59F81-7F43-443C-A397-6D6DB097129B}"/>
              </a:ext>
            </a:extLst>
          </p:cNvPr>
          <p:cNvSpPr/>
          <p:nvPr/>
        </p:nvSpPr>
        <p:spPr bwMode="auto">
          <a:xfrm>
            <a:off x="9593119" y="3136867"/>
            <a:ext cx="2196837" cy="398268"/>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FF0000"/>
                </a:solidFill>
                <a:latin typeface="Arial" panose="020B0604020202020204" pitchFamily="34" charset="0"/>
                <a:cs typeface="Arial" panose="020B0604020202020204" pitchFamily="34" charset="0"/>
              </a:rPr>
              <a:t>No</a:t>
            </a:r>
          </a:p>
        </p:txBody>
      </p:sp>
      <p:sp>
        <p:nvSpPr>
          <p:cNvPr id="39" name="Rectangle 38">
            <a:extLst>
              <a:ext uri="{FF2B5EF4-FFF2-40B4-BE49-F238E27FC236}">
                <a16:creationId xmlns:a16="http://schemas.microsoft.com/office/drawing/2014/main" id="{6925A806-7CCD-4E91-A6F8-9EE32E11CF02}"/>
              </a:ext>
            </a:extLst>
          </p:cNvPr>
          <p:cNvSpPr/>
          <p:nvPr/>
        </p:nvSpPr>
        <p:spPr bwMode="auto">
          <a:xfrm>
            <a:off x="2814436" y="3597148"/>
            <a:ext cx="2053734" cy="397854"/>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2131A550-27F6-493B-87FA-0B00B9D4D80A}"/>
              </a:ext>
            </a:extLst>
          </p:cNvPr>
          <p:cNvSpPr/>
          <p:nvPr/>
        </p:nvSpPr>
        <p:spPr bwMode="auto">
          <a:xfrm>
            <a:off x="5002471" y="3588840"/>
            <a:ext cx="2053734" cy="406161"/>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FF0000"/>
                </a:solidFill>
                <a:latin typeface="Arial" panose="020B0604020202020204" pitchFamily="34" charset="0"/>
                <a:cs typeface="Arial" panose="020B0604020202020204" pitchFamily="34" charset="0"/>
              </a:rPr>
              <a:t>No</a:t>
            </a:r>
          </a:p>
        </p:txBody>
      </p:sp>
      <p:sp>
        <p:nvSpPr>
          <p:cNvPr id="41" name="Rectangle 40">
            <a:extLst>
              <a:ext uri="{FF2B5EF4-FFF2-40B4-BE49-F238E27FC236}">
                <a16:creationId xmlns:a16="http://schemas.microsoft.com/office/drawing/2014/main" id="{1A063E47-1E95-4CDB-B8FB-3E8589CAAFFC}"/>
              </a:ext>
            </a:extLst>
          </p:cNvPr>
          <p:cNvSpPr/>
          <p:nvPr/>
        </p:nvSpPr>
        <p:spPr bwMode="auto">
          <a:xfrm>
            <a:off x="7197857" y="3587720"/>
            <a:ext cx="2249944" cy="403974"/>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FF0000"/>
                </a:solidFill>
                <a:latin typeface="Arial" panose="020B0604020202020204" pitchFamily="34" charset="0"/>
                <a:cs typeface="Arial" panose="020B0604020202020204" pitchFamily="34" charset="0"/>
              </a:rPr>
              <a:t>No</a:t>
            </a:r>
          </a:p>
        </p:txBody>
      </p:sp>
      <p:sp>
        <p:nvSpPr>
          <p:cNvPr id="42" name="Rectangle 41">
            <a:extLst>
              <a:ext uri="{FF2B5EF4-FFF2-40B4-BE49-F238E27FC236}">
                <a16:creationId xmlns:a16="http://schemas.microsoft.com/office/drawing/2014/main" id="{62D5BCAA-F1B5-4164-88DF-44CB2D7084E7}"/>
              </a:ext>
            </a:extLst>
          </p:cNvPr>
          <p:cNvSpPr/>
          <p:nvPr/>
        </p:nvSpPr>
        <p:spPr bwMode="auto">
          <a:xfrm>
            <a:off x="9594956" y="3596733"/>
            <a:ext cx="2193161" cy="394962"/>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FF0000"/>
                </a:solidFill>
                <a:latin typeface="Arial" panose="020B0604020202020204" pitchFamily="34" charset="0"/>
                <a:cs typeface="Arial" panose="020B0604020202020204" pitchFamily="34" charset="0"/>
              </a:rPr>
              <a:t>No</a:t>
            </a:r>
          </a:p>
        </p:txBody>
      </p:sp>
      <p:sp>
        <p:nvSpPr>
          <p:cNvPr id="43" name="Rectangle 42">
            <a:extLst>
              <a:ext uri="{FF2B5EF4-FFF2-40B4-BE49-F238E27FC236}">
                <a16:creationId xmlns:a16="http://schemas.microsoft.com/office/drawing/2014/main" id="{B698E5FC-E942-451E-BD06-BD1533466C4A}"/>
              </a:ext>
            </a:extLst>
          </p:cNvPr>
          <p:cNvSpPr/>
          <p:nvPr/>
        </p:nvSpPr>
        <p:spPr bwMode="auto">
          <a:xfrm>
            <a:off x="2814436" y="4050217"/>
            <a:ext cx="2050057" cy="400995"/>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009900"/>
                </a:solidFill>
                <a:latin typeface="Arial" panose="020B0604020202020204" pitchFamily="34" charset="0"/>
                <a:cs typeface="Arial" panose="020B0604020202020204" pitchFamily="34" charset="0"/>
              </a:rPr>
              <a:t>Yes</a:t>
            </a:r>
            <a:r>
              <a:rPr lang="en-US" sz="1100" dirty="0">
                <a:latin typeface="Arial" panose="020B0604020202020204" pitchFamily="34" charset="0"/>
                <a:cs typeface="Arial" panose="020B0604020202020204" pitchFamily="34" charset="0"/>
              </a:rPr>
              <a:t>, for anyone in the organization</a:t>
            </a:r>
          </a:p>
        </p:txBody>
      </p:sp>
      <p:sp>
        <p:nvSpPr>
          <p:cNvPr id="44" name="Rectangle 43">
            <a:extLst>
              <a:ext uri="{FF2B5EF4-FFF2-40B4-BE49-F238E27FC236}">
                <a16:creationId xmlns:a16="http://schemas.microsoft.com/office/drawing/2014/main" id="{E2F8359F-D04B-408F-8251-600D13675F98}"/>
              </a:ext>
            </a:extLst>
          </p:cNvPr>
          <p:cNvSpPr/>
          <p:nvPr/>
        </p:nvSpPr>
        <p:spPr bwMode="auto">
          <a:xfrm>
            <a:off x="5009816" y="4050657"/>
            <a:ext cx="2046389" cy="400113"/>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009900"/>
                </a:solidFill>
                <a:latin typeface="Arial" panose="020B0604020202020204" pitchFamily="34" charset="0"/>
                <a:cs typeface="Arial" panose="020B0604020202020204" pitchFamily="34" charset="0"/>
              </a:rPr>
              <a:t>Yes</a:t>
            </a:r>
            <a:r>
              <a:rPr lang="en-US" sz="1100" dirty="0">
                <a:latin typeface="Arial" panose="020B0604020202020204" pitchFamily="34" charset="0"/>
                <a:cs typeface="Arial" panose="020B0604020202020204" pitchFamily="34" charset="0"/>
              </a:rPr>
              <a:t>, for any user in assigned group(s)</a:t>
            </a:r>
          </a:p>
        </p:txBody>
      </p:sp>
      <p:sp>
        <p:nvSpPr>
          <p:cNvPr id="45" name="Rectangle 44">
            <a:extLst>
              <a:ext uri="{FF2B5EF4-FFF2-40B4-BE49-F238E27FC236}">
                <a16:creationId xmlns:a16="http://schemas.microsoft.com/office/drawing/2014/main" id="{8EC7BE17-59AA-468B-9994-C65B7A2329E4}"/>
              </a:ext>
            </a:extLst>
          </p:cNvPr>
          <p:cNvSpPr/>
          <p:nvPr/>
        </p:nvSpPr>
        <p:spPr bwMode="auto">
          <a:xfrm>
            <a:off x="7197858" y="4050657"/>
            <a:ext cx="2249943" cy="400113"/>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009900"/>
                </a:solidFill>
                <a:latin typeface="Arial" panose="020B0604020202020204" pitchFamily="34" charset="0"/>
                <a:cs typeface="Arial" panose="020B0604020202020204" pitchFamily="34" charset="0"/>
              </a:rPr>
              <a:t>Yes</a:t>
            </a:r>
            <a:r>
              <a:rPr lang="en-US" sz="1100" dirty="0">
                <a:latin typeface="Arial" panose="020B0604020202020204" pitchFamily="34" charset="0"/>
                <a:cs typeface="Arial" panose="020B0604020202020204" pitchFamily="34" charset="0"/>
              </a:rPr>
              <a:t>, for assigned employee(s)</a:t>
            </a:r>
          </a:p>
        </p:txBody>
      </p:sp>
      <p:sp>
        <p:nvSpPr>
          <p:cNvPr id="46" name="Rectangle 45">
            <a:extLst>
              <a:ext uri="{FF2B5EF4-FFF2-40B4-BE49-F238E27FC236}">
                <a16:creationId xmlns:a16="http://schemas.microsoft.com/office/drawing/2014/main" id="{872C42A9-2731-4B2A-9DF8-A4DBBE84A822}"/>
              </a:ext>
            </a:extLst>
          </p:cNvPr>
          <p:cNvSpPr/>
          <p:nvPr/>
        </p:nvSpPr>
        <p:spPr bwMode="auto">
          <a:xfrm>
            <a:off x="9604141" y="4050217"/>
            <a:ext cx="2196837" cy="400995"/>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sz="1100" dirty="0">
                <a:solidFill>
                  <a:srgbClr val="009900"/>
                </a:solidFill>
                <a:latin typeface="Arial" panose="020B0604020202020204" pitchFamily="34" charset="0"/>
                <a:cs typeface="Arial" panose="020B0604020202020204" pitchFamily="34" charset="0"/>
              </a:rPr>
              <a:t>Yes</a:t>
            </a:r>
            <a:r>
              <a:rPr lang="en-US" sz="1100" dirty="0">
                <a:latin typeface="Arial" panose="020B0604020202020204" pitchFamily="34" charset="0"/>
                <a:cs typeface="Arial" panose="020B0604020202020204" pitchFamily="34" charset="0"/>
              </a:rPr>
              <a:t>, for oneself</a:t>
            </a:r>
          </a:p>
        </p:txBody>
      </p:sp>
      <p:sp>
        <p:nvSpPr>
          <p:cNvPr id="47" name="Rectangle 46">
            <a:extLst>
              <a:ext uri="{FF2B5EF4-FFF2-40B4-BE49-F238E27FC236}">
                <a16:creationId xmlns:a16="http://schemas.microsoft.com/office/drawing/2014/main" id="{ADF2BAFB-0786-4DEB-8E66-1991E02829BC}"/>
              </a:ext>
            </a:extLst>
          </p:cNvPr>
          <p:cNvSpPr/>
          <p:nvPr/>
        </p:nvSpPr>
        <p:spPr bwMode="auto">
          <a:xfrm>
            <a:off x="2814436" y="4971630"/>
            <a:ext cx="2050057" cy="400995"/>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p>
        </p:txBody>
      </p:sp>
      <p:sp>
        <p:nvSpPr>
          <p:cNvPr id="48" name="Rectangle 47">
            <a:extLst>
              <a:ext uri="{FF2B5EF4-FFF2-40B4-BE49-F238E27FC236}">
                <a16:creationId xmlns:a16="http://schemas.microsoft.com/office/drawing/2014/main" id="{C5845443-2CE4-4FD1-890D-EFCA1F6C7B87}"/>
              </a:ext>
            </a:extLst>
          </p:cNvPr>
          <p:cNvSpPr/>
          <p:nvPr/>
        </p:nvSpPr>
        <p:spPr bwMode="auto">
          <a:xfrm>
            <a:off x="5009816" y="4972512"/>
            <a:ext cx="2050057" cy="400113"/>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49" name="Rectangle 48">
            <a:extLst>
              <a:ext uri="{FF2B5EF4-FFF2-40B4-BE49-F238E27FC236}">
                <a16:creationId xmlns:a16="http://schemas.microsoft.com/office/drawing/2014/main" id="{127A3C05-08BE-436D-B53F-C1D29D81EC41}"/>
              </a:ext>
            </a:extLst>
          </p:cNvPr>
          <p:cNvSpPr/>
          <p:nvPr/>
        </p:nvSpPr>
        <p:spPr bwMode="auto">
          <a:xfrm>
            <a:off x="7183822" y="4972512"/>
            <a:ext cx="2249943" cy="400113"/>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50" name="Rectangle 49">
            <a:extLst>
              <a:ext uri="{FF2B5EF4-FFF2-40B4-BE49-F238E27FC236}">
                <a16:creationId xmlns:a16="http://schemas.microsoft.com/office/drawing/2014/main" id="{B6769515-908F-428B-9052-F6D9887E16A7}"/>
              </a:ext>
            </a:extLst>
          </p:cNvPr>
          <p:cNvSpPr/>
          <p:nvPr/>
        </p:nvSpPr>
        <p:spPr bwMode="auto">
          <a:xfrm>
            <a:off x="9600471" y="4971630"/>
            <a:ext cx="2196837" cy="398268"/>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51" name="Rectangle 50">
            <a:extLst>
              <a:ext uri="{FF2B5EF4-FFF2-40B4-BE49-F238E27FC236}">
                <a16:creationId xmlns:a16="http://schemas.microsoft.com/office/drawing/2014/main" id="{1ACAEC02-4D19-493A-B2E4-8B8142287901}"/>
              </a:ext>
            </a:extLst>
          </p:cNvPr>
          <p:cNvSpPr/>
          <p:nvPr/>
        </p:nvSpPr>
        <p:spPr bwMode="auto">
          <a:xfrm>
            <a:off x="2818112" y="5431588"/>
            <a:ext cx="2039035" cy="400864"/>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r>
              <a:rPr kumimoji="0" lang="en-US" sz="1100" i="0" u="none" strike="noStrike" cap="none" normalizeH="0" baseline="0" dirty="0">
                <a:ln>
                  <a:noFill/>
                </a:ln>
                <a:effectLst/>
                <a:latin typeface="Arial" panose="020B0604020202020204" pitchFamily="34" charset="0"/>
                <a:cs typeface="Arial" panose="020B0604020202020204" pitchFamily="34" charset="0"/>
              </a:rPr>
              <a:t>, for all groups</a:t>
            </a:r>
          </a:p>
        </p:txBody>
      </p:sp>
      <p:sp>
        <p:nvSpPr>
          <p:cNvPr id="52" name="Rectangle 51">
            <a:extLst>
              <a:ext uri="{FF2B5EF4-FFF2-40B4-BE49-F238E27FC236}">
                <a16:creationId xmlns:a16="http://schemas.microsoft.com/office/drawing/2014/main" id="{EB49812E-8DB4-412E-A1CE-984B428A59AB}"/>
              </a:ext>
            </a:extLst>
          </p:cNvPr>
          <p:cNvSpPr/>
          <p:nvPr/>
        </p:nvSpPr>
        <p:spPr bwMode="auto">
          <a:xfrm>
            <a:off x="5008179" y="5432886"/>
            <a:ext cx="2048026" cy="398268"/>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r>
              <a:rPr kumimoji="0" lang="en-US" sz="1100" i="0" u="none" strike="noStrike" cap="none" normalizeH="0" baseline="0" dirty="0">
                <a:ln>
                  <a:noFill/>
                </a:ln>
                <a:effectLst/>
                <a:latin typeface="Arial" panose="020B0604020202020204" pitchFamily="34" charset="0"/>
                <a:cs typeface="Arial" panose="020B0604020202020204" pitchFamily="34" charset="0"/>
              </a:rPr>
              <a:t>, for assigned groups only</a:t>
            </a:r>
          </a:p>
        </p:txBody>
      </p:sp>
      <p:sp>
        <p:nvSpPr>
          <p:cNvPr id="53" name="Rectangle 52">
            <a:extLst>
              <a:ext uri="{FF2B5EF4-FFF2-40B4-BE49-F238E27FC236}">
                <a16:creationId xmlns:a16="http://schemas.microsoft.com/office/drawing/2014/main" id="{AD44A899-2346-4752-A6E4-609944CFF55C}"/>
              </a:ext>
            </a:extLst>
          </p:cNvPr>
          <p:cNvSpPr/>
          <p:nvPr/>
        </p:nvSpPr>
        <p:spPr bwMode="auto">
          <a:xfrm>
            <a:off x="7183822" y="5431588"/>
            <a:ext cx="2263979" cy="398268"/>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54" name="Rectangle 53">
            <a:extLst>
              <a:ext uri="{FF2B5EF4-FFF2-40B4-BE49-F238E27FC236}">
                <a16:creationId xmlns:a16="http://schemas.microsoft.com/office/drawing/2014/main" id="{8FAE2622-E3DB-44FF-9E98-C72A0DC11000}"/>
              </a:ext>
            </a:extLst>
          </p:cNvPr>
          <p:cNvSpPr/>
          <p:nvPr/>
        </p:nvSpPr>
        <p:spPr bwMode="auto">
          <a:xfrm>
            <a:off x="9593119" y="5431588"/>
            <a:ext cx="2196837" cy="398268"/>
          </a:xfrm>
          <a:prstGeom prst="rect">
            <a:avLst/>
          </a:prstGeom>
          <a:solidFill>
            <a:srgbClr val="DFE4F0"/>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55" name="Rectangle 54">
            <a:extLst>
              <a:ext uri="{FF2B5EF4-FFF2-40B4-BE49-F238E27FC236}">
                <a16:creationId xmlns:a16="http://schemas.microsoft.com/office/drawing/2014/main" id="{8790EB24-FE28-4B6C-942C-46FBFA6F5B54}"/>
              </a:ext>
            </a:extLst>
          </p:cNvPr>
          <p:cNvSpPr/>
          <p:nvPr/>
        </p:nvSpPr>
        <p:spPr bwMode="auto">
          <a:xfrm>
            <a:off x="2814436" y="5883248"/>
            <a:ext cx="2050057" cy="400995"/>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p>
        </p:txBody>
      </p:sp>
      <p:sp>
        <p:nvSpPr>
          <p:cNvPr id="56" name="Rectangle 55">
            <a:extLst>
              <a:ext uri="{FF2B5EF4-FFF2-40B4-BE49-F238E27FC236}">
                <a16:creationId xmlns:a16="http://schemas.microsoft.com/office/drawing/2014/main" id="{C1EBEF6E-EFEF-441E-8332-4DC1BBD11542}"/>
              </a:ext>
            </a:extLst>
          </p:cNvPr>
          <p:cNvSpPr/>
          <p:nvPr/>
        </p:nvSpPr>
        <p:spPr bwMode="auto">
          <a:xfrm>
            <a:off x="5002471" y="5883248"/>
            <a:ext cx="2053734" cy="400113"/>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009900"/>
                </a:solidFill>
                <a:effectLst/>
                <a:latin typeface="Arial" panose="020B0604020202020204" pitchFamily="34" charset="0"/>
                <a:cs typeface="Arial" panose="020B0604020202020204" pitchFamily="34" charset="0"/>
              </a:rPr>
              <a:t>Yes</a:t>
            </a:r>
          </a:p>
        </p:txBody>
      </p:sp>
      <p:sp>
        <p:nvSpPr>
          <p:cNvPr id="57" name="Rectangle 56">
            <a:extLst>
              <a:ext uri="{FF2B5EF4-FFF2-40B4-BE49-F238E27FC236}">
                <a16:creationId xmlns:a16="http://schemas.microsoft.com/office/drawing/2014/main" id="{CB2127CE-8525-4461-9E51-54880981C264}"/>
              </a:ext>
            </a:extLst>
          </p:cNvPr>
          <p:cNvSpPr/>
          <p:nvPr/>
        </p:nvSpPr>
        <p:spPr bwMode="auto">
          <a:xfrm>
            <a:off x="7183822" y="5883248"/>
            <a:ext cx="2249943" cy="400113"/>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
        <p:nvSpPr>
          <p:cNvPr id="58" name="Rectangle 57">
            <a:extLst>
              <a:ext uri="{FF2B5EF4-FFF2-40B4-BE49-F238E27FC236}">
                <a16:creationId xmlns:a16="http://schemas.microsoft.com/office/drawing/2014/main" id="{8B3992A6-3D5A-4099-9B1E-D0AB9F7643A3}"/>
              </a:ext>
            </a:extLst>
          </p:cNvPr>
          <p:cNvSpPr/>
          <p:nvPr/>
        </p:nvSpPr>
        <p:spPr bwMode="auto">
          <a:xfrm>
            <a:off x="9591280" y="5881341"/>
            <a:ext cx="2196837" cy="398268"/>
          </a:xfrm>
          <a:prstGeom prst="rect">
            <a:avLst/>
          </a:prstGeom>
          <a:solidFill>
            <a:srgbClr val="FFFFFF"/>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100" i="0" u="none" strike="noStrike" cap="none" normalizeH="0" baseline="0" dirty="0">
                <a:ln>
                  <a:noFill/>
                </a:ln>
                <a:solidFill>
                  <a:srgbClr val="FF0000"/>
                </a:solidFill>
                <a:effectLst/>
                <a:latin typeface="Arial" panose="020B0604020202020204" pitchFamily="34" charset="0"/>
                <a:cs typeface="Arial" panose="020B0604020202020204" pitchFamily="34" charset="0"/>
              </a:rPr>
              <a:t>No</a:t>
            </a:r>
          </a:p>
        </p:txBody>
      </p:sp>
    </p:spTree>
    <p:extLst>
      <p:ext uri="{BB962C8B-B14F-4D97-AF65-F5344CB8AC3E}">
        <p14:creationId xmlns:p14="http://schemas.microsoft.com/office/powerpoint/2010/main" val="286341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500"/>
                                        <p:tgtEl>
                                          <p:spTgt spid="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500"/>
                                        <p:tgtEl>
                                          <p:spTgt spid="1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500"/>
                                        <p:tgtEl>
                                          <p:spTgt spid="2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500"/>
                                        <p:tgtEl>
                                          <p:spTgt spid="3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fade">
                                      <p:cBhvr>
                                        <p:cTn id="115" dur="500"/>
                                        <p:tgtEl>
                                          <p:spTgt spid="3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500"/>
                                        <p:tgtEl>
                                          <p:spTgt spid="2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500"/>
                                        <p:tgtEl>
                                          <p:spTgt spid="5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0" grpId="0" animBg="1"/>
      <p:bldP spid="21" grpId="0" animBg="1"/>
      <p:bldP spid="22" grpId="0" animBg="1"/>
      <p:bldP spid="23"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fontScale="92500"/>
          </a:bodyPr>
          <a:lstStyle/>
          <a:p>
            <a:pPr marL="0" indent="0" algn="ctr">
              <a:buNone/>
            </a:pPr>
            <a:r>
              <a:rPr lang="en-US" sz="3600" dirty="0">
                <a:solidFill>
                  <a:srgbClr val="577293"/>
                </a:solidFill>
                <a:latin typeface="Rockwell" panose="02060603020205020403" pitchFamily="18" charset="0"/>
              </a:rPr>
              <a:t>Configuring Groups, Goal Areas, and Achievement Levels</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23</a:t>
            </a:fld>
            <a:endParaRPr lang="en-US" dirty="0"/>
          </a:p>
        </p:txBody>
      </p:sp>
    </p:spTree>
    <p:extLst>
      <p:ext uri="{BB962C8B-B14F-4D97-AF65-F5344CB8AC3E}">
        <p14:creationId xmlns:p14="http://schemas.microsoft.com/office/powerpoint/2010/main" val="260026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507997" y="1236133"/>
            <a:ext cx="8383998" cy="4960435"/>
          </a:xfrm>
        </p:spPr>
        <p:txBody>
          <a:bodyPr>
            <a:normAutofit fontScale="62500" lnSpcReduction="20000"/>
          </a:bodyPr>
          <a:lstStyle/>
          <a:p>
            <a:r>
              <a:rPr lang="en-US" dirty="0"/>
              <a:t>A ‘Group’ is a collection of users (department, role, team, individual, etc.)</a:t>
            </a:r>
          </a:p>
          <a:p>
            <a:r>
              <a:rPr lang="en-US" dirty="0"/>
              <a:t>Group creation and membership</a:t>
            </a:r>
          </a:p>
          <a:p>
            <a:pPr lvl="1"/>
            <a:r>
              <a:rPr lang="en-US" dirty="0"/>
              <a:t>Groups can be manually created and populated by Organization Administrators</a:t>
            </a:r>
          </a:p>
          <a:p>
            <a:pPr lvl="1"/>
            <a:r>
              <a:rPr lang="en-US" dirty="0"/>
              <a:t>Groups can be automatically created and populated</a:t>
            </a:r>
          </a:p>
          <a:p>
            <a:pPr lvl="2"/>
            <a:r>
              <a:rPr lang="en-US" dirty="0"/>
              <a:t>Individual Groups</a:t>
            </a:r>
          </a:p>
          <a:p>
            <a:pPr lvl="2"/>
            <a:r>
              <a:rPr lang="en-US" dirty="0"/>
              <a:t>ADP Workforce Now: Role (job code/job title) and Department (department code/department name)</a:t>
            </a:r>
          </a:p>
          <a:p>
            <a:pPr lvl="2"/>
            <a:r>
              <a:rPr lang="en-US" dirty="0"/>
              <a:t>RUN Powered by ADP: Department (department code/department name)</a:t>
            </a:r>
          </a:p>
          <a:p>
            <a:pPr lvl="1"/>
            <a:r>
              <a:rPr lang="en-US" dirty="0"/>
              <a:t>A user can be a member of multiple groups</a:t>
            </a:r>
          </a:p>
          <a:p>
            <a:r>
              <a:rPr lang="en-US" dirty="0"/>
              <a:t>Group Administrators</a:t>
            </a:r>
          </a:p>
          <a:p>
            <a:pPr lvl="1"/>
            <a:r>
              <a:rPr lang="en-US" dirty="0"/>
              <a:t>Are assigned by Organization Administrators</a:t>
            </a:r>
          </a:p>
          <a:p>
            <a:pPr lvl="1"/>
            <a:r>
              <a:rPr lang="en-US" dirty="0"/>
              <a:t>A user can be a Group Administrator for multiple groups</a:t>
            </a:r>
          </a:p>
          <a:p>
            <a:pPr lvl="1"/>
            <a:r>
              <a:rPr lang="en-US" dirty="0"/>
              <a:t>A group can have multiple Group Administrators</a:t>
            </a:r>
          </a:p>
          <a:p>
            <a:pPr lvl="1"/>
            <a:r>
              <a:rPr lang="en-US" dirty="0"/>
              <a:t>A user can be both a Group Administrator and a member of a group</a:t>
            </a:r>
          </a:p>
          <a:p>
            <a:r>
              <a:rPr lang="en-US" dirty="0"/>
              <a:t>Group-level goals/competencies </a:t>
            </a:r>
          </a:p>
          <a:p>
            <a:pPr lvl="1"/>
            <a:r>
              <a:rPr lang="en-US" dirty="0"/>
              <a:t>Can be created for a group by Group Administrators and Organization Administrators</a:t>
            </a:r>
          </a:p>
          <a:p>
            <a:pPr lvl="1"/>
            <a:r>
              <a:rPr lang="en-US" dirty="0"/>
              <a:t>When a user joins a group, all group-level goals are automatically assigned to the user for new feedback</a:t>
            </a:r>
          </a:p>
          <a:p>
            <a:pPr lvl="1">
              <a:lnSpc>
                <a:spcPct val="120000"/>
              </a:lnSpc>
            </a:pPr>
            <a:r>
              <a:rPr lang="en-US" dirty="0"/>
              <a:t>When a user leaves a group, the user no longer has the group-level goals for new feedback, </a:t>
            </a:r>
            <a:br>
              <a:rPr lang="en-US" dirty="0"/>
            </a:br>
            <a:r>
              <a:rPr lang="en-US" dirty="0"/>
              <a:t>but all feedback received with these group-level goals is retained for the user</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24</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Grouping Concepts</a:t>
            </a:r>
          </a:p>
        </p:txBody>
      </p:sp>
      <p:sp>
        <p:nvSpPr>
          <p:cNvPr id="2" name="Rectangle 1">
            <a:extLst>
              <a:ext uri="{FF2B5EF4-FFF2-40B4-BE49-F238E27FC236}">
                <a16:creationId xmlns:a16="http://schemas.microsoft.com/office/drawing/2014/main" id="{C2270572-DEBA-499D-BB18-4DF3A50AAA66}"/>
              </a:ext>
            </a:extLst>
          </p:cNvPr>
          <p:cNvSpPr>
            <a:spLocks noChangeAspect="1"/>
          </p:cNvSpPr>
          <p:nvPr/>
        </p:nvSpPr>
        <p:spPr bwMode="auto">
          <a:xfrm>
            <a:off x="7730921" y="3090581"/>
            <a:ext cx="1134962" cy="1134802"/>
          </a:xfrm>
          <a:prstGeom prst="rect">
            <a:avLst/>
          </a:prstGeom>
          <a:noFill/>
          <a:ln w="22225" cap="flat" cmpd="sng" algn="ctr">
            <a:solidFill>
              <a:srgbClr val="7030A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29" name="Rectangle 28">
            <a:extLst>
              <a:ext uri="{FF2B5EF4-FFF2-40B4-BE49-F238E27FC236}">
                <a16:creationId xmlns:a16="http://schemas.microsoft.com/office/drawing/2014/main" id="{A41E1AFF-CB35-43D6-9F5C-53D76F9E6AD3}"/>
              </a:ext>
            </a:extLst>
          </p:cNvPr>
          <p:cNvSpPr>
            <a:spLocks noChangeAspect="1"/>
          </p:cNvSpPr>
          <p:nvPr/>
        </p:nvSpPr>
        <p:spPr bwMode="auto">
          <a:xfrm>
            <a:off x="9819318" y="3090581"/>
            <a:ext cx="1134962" cy="1134802"/>
          </a:xfrm>
          <a:prstGeom prst="rect">
            <a:avLst/>
          </a:prstGeom>
          <a:noFill/>
          <a:ln w="22225" cap="flat" cmpd="sng" algn="ctr">
            <a:solidFill>
              <a:srgbClr val="C00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30" name="Graphic 29" descr="List">
            <a:extLst>
              <a:ext uri="{FF2B5EF4-FFF2-40B4-BE49-F238E27FC236}">
                <a16:creationId xmlns:a16="http://schemas.microsoft.com/office/drawing/2014/main" id="{FCF9FDEC-FF17-4B03-8C8C-F72EF6033F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3673" y="3053655"/>
            <a:ext cx="490915" cy="490915"/>
          </a:xfrm>
          <a:prstGeom prst="rect">
            <a:avLst/>
          </a:prstGeom>
        </p:spPr>
      </p:pic>
      <p:pic>
        <p:nvPicPr>
          <p:cNvPr id="31" name="Graphic 30" descr="List">
            <a:extLst>
              <a:ext uri="{FF2B5EF4-FFF2-40B4-BE49-F238E27FC236}">
                <a16:creationId xmlns:a16="http://schemas.microsoft.com/office/drawing/2014/main" id="{33B91E1A-8A71-4492-AB10-4EC248DDEA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1604" y="3053655"/>
            <a:ext cx="490915" cy="490915"/>
          </a:xfrm>
          <a:prstGeom prst="rect">
            <a:avLst/>
          </a:prstGeom>
        </p:spPr>
      </p:pic>
      <p:pic>
        <p:nvPicPr>
          <p:cNvPr id="32" name="Graphic 31" descr="User">
            <a:extLst>
              <a:ext uri="{FF2B5EF4-FFF2-40B4-BE49-F238E27FC236}">
                <a16:creationId xmlns:a16="http://schemas.microsoft.com/office/drawing/2014/main" id="{72716EED-501D-463A-99AF-6EBCA712FF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5798" y="2513710"/>
            <a:ext cx="490915" cy="490915"/>
          </a:xfrm>
          <a:prstGeom prst="rect">
            <a:avLst/>
          </a:prstGeom>
        </p:spPr>
      </p:pic>
      <p:pic>
        <p:nvPicPr>
          <p:cNvPr id="37" name="Graphic 36" descr="Users">
            <a:extLst>
              <a:ext uri="{FF2B5EF4-FFF2-40B4-BE49-F238E27FC236}">
                <a16:creationId xmlns:a16="http://schemas.microsoft.com/office/drawing/2014/main" id="{99542ED9-DCA6-4F47-89A3-BA43C75729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45510" y="2240653"/>
            <a:ext cx="900658" cy="900658"/>
          </a:xfrm>
          <a:prstGeom prst="rect">
            <a:avLst/>
          </a:prstGeom>
        </p:spPr>
      </p:pic>
      <p:pic>
        <p:nvPicPr>
          <p:cNvPr id="38" name="Graphic 37" descr="User">
            <a:extLst>
              <a:ext uri="{FF2B5EF4-FFF2-40B4-BE49-F238E27FC236}">
                <a16:creationId xmlns:a16="http://schemas.microsoft.com/office/drawing/2014/main" id="{C4E002A0-8E98-4900-95BD-871AE3FE153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50382" y="3734468"/>
            <a:ext cx="490915" cy="490915"/>
          </a:xfrm>
          <a:prstGeom prst="rect">
            <a:avLst/>
          </a:prstGeom>
        </p:spPr>
      </p:pic>
      <p:pic>
        <p:nvPicPr>
          <p:cNvPr id="40" name="Graphic 39" descr="User">
            <a:extLst>
              <a:ext uri="{FF2B5EF4-FFF2-40B4-BE49-F238E27FC236}">
                <a16:creationId xmlns:a16="http://schemas.microsoft.com/office/drawing/2014/main" id="{D69E8EAA-9C77-4033-BFC3-9B281D61CE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50382" y="2513709"/>
            <a:ext cx="490915" cy="490915"/>
          </a:xfrm>
          <a:prstGeom prst="rect">
            <a:avLst/>
          </a:prstGeom>
        </p:spPr>
      </p:pic>
      <p:pic>
        <p:nvPicPr>
          <p:cNvPr id="41" name="Graphic 40" descr="User">
            <a:extLst>
              <a:ext uri="{FF2B5EF4-FFF2-40B4-BE49-F238E27FC236}">
                <a16:creationId xmlns:a16="http://schemas.microsoft.com/office/drawing/2014/main" id="{46CF574B-26F0-47EF-96B7-E87087D9DA0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60470" y="3416417"/>
            <a:ext cx="490915" cy="490915"/>
          </a:xfrm>
          <a:prstGeom prst="rect">
            <a:avLst/>
          </a:prstGeom>
        </p:spPr>
      </p:pic>
      <p:pic>
        <p:nvPicPr>
          <p:cNvPr id="42" name="Graphic 41" descr="User">
            <a:extLst>
              <a:ext uri="{FF2B5EF4-FFF2-40B4-BE49-F238E27FC236}">
                <a16:creationId xmlns:a16="http://schemas.microsoft.com/office/drawing/2014/main" id="{D76B12A9-08AA-4F48-82C7-039C7915F99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27812" y="3411424"/>
            <a:ext cx="490915" cy="490915"/>
          </a:xfrm>
          <a:prstGeom prst="rect">
            <a:avLst/>
          </a:prstGeom>
        </p:spPr>
      </p:pic>
      <p:pic>
        <p:nvPicPr>
          <p:cNvPr id="43" name="Graphic 42" descr="User">
            <a:extLst>
              <a:ext uri="{FF2B5EF4-FFF2-40B4-BE49-F238E27FC236}">
                <a16:creationId xmlns:a16="http://schemas.microsoft.com/office/drawing/2014/main" id="{74E023F1-008B-48F7-98D4-8625500929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47486" y="3090085"/>
            <a:ext cx="490915" cy="490915"/>
          </a:xfrm>
          <a:prstGeom prst="rect">
            <a:avLst/>
          </a:prstGeom>
        </p:spPr>
      </p:pic>
      <p:pic>
        <p:nvPicPr>
          <p:cNvPr id="44" name="Graphic 43" descr="User">
            <a:extLst>
              <a:ext uri="{FF2B5EF4-FFF2-40B4-BE49-F238E27FC236}">
                <a16:creationId xmlns:a16="http://schemas.microsoft.com/office/drawing/2014/main" id="{25DA4A3C-AFE5-4051-9FB6-CA058BC325C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41341" y="3087366"/>
            <a:ext cx="490915" cy="490915"/>
          </a:xfrm>
          <a:prstGeom prst="rect">
            <a:avLst/>
          </a:prstGeom>
        </p:spPr>
      </p:pic>
      <p:pic>
        <p:nvPicPr>
          <p:cNvPr id="45" name="Graphic 44" descr="User">
            <a:extLst>
              <a:ext uri="{FF2B5EF4-FFF2-40B4-BE49-F238E27FC236}">
                <a16:creationId xmlns:a16="http://schemas.microsoft.com/office/drawing/2014/main" id="{A0803CD8-595D-4EC8-B3A8-C2C581DE22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68983" y="3418779"/>
            <a:ext cx="490915" cy="490915"/>
          </a:xfrm>
          <a:prstGeom prst="rect">
            <a:avLst/>
          </a:prstGeom>
        </p:spPr>
      </p:pic>
      <p:pic>
        <p:nvPicPr>
          <p:cNvPr id="46" name="Graphic 45" descr="User">
            <a:extLst>
              <a:ext uri="{FF2B5EF4-FFF2-40B4-BE49-F238E27FC236}">
                <a16:creationId xmlns:a16="http://schemas.microsoft.com/office/drawing/2014/main" id="{1509842A-8219-47B7-8071-B8084A9DF03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20547" y="3418778"/>
            <a:ext cx="490915" cy="490915"/>
          </a:xfrm>
          <a:prstGeom prst="rect">
            <a:avLst/>
          </a:prstGeom>
        </p:spPr>
      </p:pic>
      <p:pic>
        <p:nvPicPr>
          <p:cNvPr id="47" name="Graphic 46" descr="User">
            <a:extLst>
              <a:ext uri="{FF2B5EF4-FFF2-40B4-BE49-F238E27FC236}">
                <a16:creationId xmlns:a16="http://schemas.microsoft.com/office/drawing/2014/main" id="{9B4C304A-2E6D-4062-8021-213C50789C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57647" y="3728177"/>
            <a:ext cx="490915" cy="490915"/>
          </a:xfrm>
          <a:prstGeom prst="rect">
            <a:avLst/>
          </a:prstGeom>
        </p:spPr>
      </p:pic>
      <p:cxnSp>
        <p:nvCxnSpPr>
          <p:cNvPr id="23" name="Connector: Curved 22">
            <a:extLst>
              <a:ext uri="{FF2B5EF4-FFF2-40B4-BE49-F238E27FC236}">
                <a16:creationId xmlns:a16="http://schemas.microsoft.com/office/drawing/2014/main" id="{C1D2BBF1-D917-4C55-A13B-52315C2AAC78}"/>
              </a:ext>
            </a:extLst>
          </p:cNvPr>
          <p:cNvCxnSpPr>
            <a:cxnSpLocks/>
            <a:stCxn id="41" idx="2"/>
            <a:endCxn id="45" idx="2"/>
          </p:cNvCxnSpPr>
          <p:nvPr/>
        </p:nvCxnSpPr>
        <p:spPr bwMode="auto">
          <a:xfrm rot="16200000" flipH="1">
            <a:off x="9659003" y="2854256"/>
            <a:ext cx="2362" cy="2108513"/>
          </a:xfrm>
          <a:prstGeom prst="curvedConnector3">
            <a:avLst>
              <a:gd name="adj1" fmla="val 30327307"/>
            </a:avLst>
          </a:prstGeom>
          <a:solidFill>
            <a:schemeClr val="accent1"/>
          </a:solidFill>
          <a:ln w="28575" cap="flat" cmpd="sng" algn="ctr">
            <a:solidFill>
              <a:srgbClr val="767676"/>
            </a:solidFill>
            <a:prstDash val="solid"/>
            <a:round/>
            <a:headEnd type="triangle"/>
            <a:tailEnd type="triangle"/>
          </a:ln>
          <a:effectLst/>
        </p:spPr>
      </p:cxnSp>
      <p:cxnSp>
        <p:nvCxnSpPr>
          <p:cNvPr id="57" name="Connector: Curved 56">
            <a:extLst>
              <a:ext uri="{FF2B5EF4-FFF2-40B4-BE49-F238E27FC236}">
                <a16:creationId xmlns:a16="http://schemas.microsoft.com/office/drawing/2014/main" id="{DF8E4E94-3516-4BC5-B7B0-446BA6F848AC}"/>
              </a:ext>
            </a:extLst>
          </p:cNvPr>
          <p:cNvCxnSpPr>
            <a:cxnSpLocks/>
            <a:stCxn id="32" idx="3"/>
            <a:endCxn id="40" idx="1"/>
          </p:cNvCxnSpPr>
          <p:nvPr/>
        </p:nvCxnSpPr>
        <p:spPr bwMode="auto">
          <a:xfrm flipV="1">
            <a:off x="8536713" y="2759167"/>
            <a:ext cx="1613669" cy="1"/>
          </a:xfrm>
          <a:prstGeom prst="curvedConnector3">
            <a:avLst>
              <a:gd name="adj1" fmla="val 50000"/>
            </a:avLst>
          </a:prstGeom>
          <a:solidFill>
            <a:schemeClr val="accent1"/>
          </a:solidFill>
          <a:ln w="28575" cap="flat" cmpd="sng" algn="ctr">
            <a:solidFill>
              <a:srgbClr val="767676"/>
            </a:solidFill>
            <a:prstDash val="solid"/>
            <a:round/>
            <a:headEnd type="triangle"/>
            <a:tailEnd type="triangle"/>
          </a:ln>
          <a:effectLst/>
        </p:spPr>
      </p:cxnSp>
      <p:cxnSp>
        <p:nvCxnSpPr>
          <p:cNvPr id="63" name="Connector: Curved 62">
            <a:extLst>
              <a:ext uri="{FF2B5EF4-FFF2-40B4-BE49-F238E27FC236}">
                <a16:creationId xmlns:a16="http://schemas.microsoft.com/office/drawing/2014/main" id="{DD43BD6A-407A-43E4-BDE5-FE393C4187D0}"/>
              </a:ext>
            </a:extLst>
          </p:cNvPr>
          <p:cNvCxnSpPr>
            <a:cxnSpLocks/>
            <a:stCxn id="32" idx="1"/>
            <a:endCxn id="47" idx="1"/>
          </p:cNvCxnSpPr>
          <p:nvPr/>
        </p:nvCxnSpPr>
        <p:spPr bwMode="auto">
          <a:xfrm rot="10800000" flipH="1" flipV="1">
            <a:off x="8045797" y="2759167"/>
            <a:ext cx="11849" cy="1214467"/>
          </a:xfrm>
          <a:prstGeom prst="curvedConnector3">
            <a:avLst>
              <a:gd name="adj1" fmla="val -1929277"/>
            </a:avLst>
          </a:prstGeom>
          <a:solidFill>
            <a:schemeClr val="accent1"/>
          </a:solidFill>
          <a:ln w="28575" cap="flat" cmpd="sng" algn="ctr">
            <a:solidFill>
              <a:srgbClr val="767676"/>
            </a:solidFill>
            <a:prstDash val="solid"/>
            <a:round/>
            <a:headEnd type="triangle"/>
            <a:tailEnd type="triangle"/>
          </a:ln>
          <a:effectLst/>
        </p:spPr>
      </p:cxnSp>
    </p:spTree>
    <p:extLst>
      <p:ext uri="{BB962C8B-B14F-4D97-AF65-F5344CB8AC3E}">
        <p14:creationId xmlns:p14="http://schemas.microsoft.com/office/powerpoint/2010/main" val="31780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500"/>
                                        <p:tgtEl>
                                          <p:spTgt spid="3">
                                            <p:txEl>
                                              <p:pRg st="5" end="5"/>
                                            </p:txEl>
                                          </p:spTgt>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500"/>
                                        <p:tgtEl>
                                          <p:spTgt spid="3">
                                            <p:txEl>
                                              <p:pRg st="7" end="7"/>
                                            </p:txEl>
                                          </p:spTgt>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par>
                          <p:cTn id="71" fill="hold">
                            <p:stCondLst>
                              <p:cond delay="1500"/>
                            </p:stCondLst>
                            <p:childTnLst>
                              <p:par>
                                <p:cTn id="72" presetID="10" presetClass="entr" presetSubtype="0" fill="hold" nodeType="after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par>
                          <p:cTn id="75" fill="hold">
                            <p:stCondLst>
                              <p:cond delay="2000"/>
                            </p:stCondLst>
                            <p:childTnLst>
                              <p:par>
                                <p:cTn id="76" presetID="10" presetClass="exit" presetSubtype="0" fill="hold" nodeType="after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
                                            <p:txEl>
                                              <p:pRg st="8" end="8"/>
                                            </p:txEl>
                                          </p:spTgt>
                                        </p:tgtEl>
                                        <p:attrNameLst>
                                          <p:attrName>style.visibility</p:attrName>
                                        </p:attrNameLst>
                                      </p:cBhvr>
                                      <p:to>
                                        <p:strVal val="visible"/>
                                      </p:to>
                                    </p:set>
                                    <p:animEffect transition="in" filter="fade">
                                      <p:cBhvr>
                                        <p:cTn id="83" dur="500"/>
                                        <p:tgtEl>
                                          <p:spTgt spid="3">
                                            <p:txEl>
                                              <p:pRg st="8" end="8"/>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3">
                                            <p:txEl>
                                              <p:pRg st="9" end="9"/>
                                            </p:txEl>
                                          </p:spTgt>
                                        </p:tgtEl>
                                        <p:attrNameLst>
                                          <p:attrName>style.visibility</p:attrName>
                                        </p:attrNameLst>
                                      </p:cBhvr>
                                      <p:to>
                                        <p:strVal val="visible"/>
                                      </p:to>
                                    </p:set>
                                    <p:animEffect transition="in" filter="fade">
                                      <p:cBhvr>
                                        <p:cTn id="86" dur="500"/>
                                        <p:tgtEl>
                                          <p:spTgt spid="3">
                                            <p:txEl>
                                              <p:pRg st="9" end="9"/>
                                            </p:txEl>
                                          </p:spTgt>
                                        </p:tgtEl>
                                      </p:cBhvr>
                                    </p:animEffec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
                                            <p:txEl>
                                              <p:pRg st="10" end="10"/>
                                            </p:txEl>
                                          </p:spTgt>
                                        </p:tgtEl>
                                        <p:attrNameLst>
                                          <p:attrName>style.visibility</p:attrName>
                                        </p:attrNameLst>
                                      </p:cBhvr>
                                      <p:to>
                                        <p:strVal val="visible"/>
                                      </p:to>
                                    </p:set>
                                    <p:animEffect transition="in" filter="fade">
                                      <p:cBhvr>
                                        <p:cTn id="95" dur="500"/>
                                        <p:tgtEl>
                                          <p:spTgt spid="3">
                                            <p:txEl>
                                              <p:pRg st="10" end="10"/>
                                            </p:txEl>
                                          </p:spTgt>
                                        </p:tgtEl>
                                      </p:cBhvr>
                                    </p:animEffec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fade">
                                      <p:cBhvr>
                                        <p:cTn id="99" dur="500"/>
                                        <p:tgtEl>
                                          <p:spTgt spid="57"/>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childTnLst>
                          </p:cTn>
                        </p:par>
                        <p:par>
                          <p:cTn id="104" fill="hold">
                            <p:stCondLst>
                              <p:cond delay="1500"/>
                            </p:stCondLst>
                            <p:childTnLst>
                              <p:par>
                                <p:cTn id="105" presetID="10" presetClass="exit" presetSubtype="0" fill="hold" nodeType="afterEffect">
                                  <p:stCondLst>
                                    <p:cond delay="0"/>
                                  </p:stCondLst>
                                  <p:childTnLst>
                                    <p:animEffect transition="out" filter="fade">
                                      <p:cBhvr>
                                        <p:cTn id="106" dur="500"/>
                                        <p:tgtEl>
                                          <p:spTgt spid="57"/>
                                        </p:tgtEl>
                                      </p:cBhvr>
                                    </p:animEffect>
                                    <p:set>
                                      <p:cBhvr>
                                        <p:cTn id="107" dur="1" fill="hold">
                                          <p:stCondLst>
                                            <p:cond delay="499"/>
                                          </p:stCondLst>
                                        </p:cTn>
                                        <p:tgtEl>
                                          <p:spTgt spid="5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
                                            <p:txEl>
                                              <p:pRg st="11" end="11"/>
                                            </p:txEl>
                                          </p:spTgt>
                                        </p:tgtEl>
                                        <p:attrNameLst>
                                          <p:attrName>style.visibility</p:attrName>
                                        </p:attrNameLst>
                                      </p:cBhvr>
                                      <p:to>
                                        <p:strVal val="visible"/>
                                      </p:to>
                                    </p:set>
                                    <p:animEffect transition="in" filter="fade">
                                      <p:cBhvr>
                                        <p:cTn id="112" dur="500"/>
                                        <p:tgtEl>
                                          <p:spTgt spid="3">
                                            <p:txEl>
                                              <p:pRg st="11" end="11"/>
                                            </p:txEl>
                                          </p:spTgt>
                                        </p:tgtEl>
                                      </p:cBhvr>
                                    </p:animEffect>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500"/>
                                        <p:tgtEl>
                                          <p:spTgt spid="3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3">
                                            <p:txEl>
                                              <p:pRg st="12" end="12"/>
                                            </p:txEl>
                                          </p:spTgt>
                                        </p:tgtEl>
                                        <p:attrNameLst>
                                          <p:attrName>style.visibility</p:attrName>
                                        </p:attrNameLst>
                                      </p:cBhvr>
                                      <p:to>
                                        <p:strVal val="visible"/>
                                      </p:to>
                                    </p:set>
                                    <p:animEffect transition="in" filter="fade">
                                      <p:cBhvr>
                                        <p:cTn id="121" dur="500"/>
                                        <p:tgtEl>
                                          <p:spTgt spid="3">
                                            <p:txEl>
                                              <p:pRg st="12" end="12"/>
                                            </p:txEl>
                                          </p:spTgt>
                                        </p:tgtEl>
                                      </p:cBhvr>
                                    </p:animEffect>
                                  </p:childTnLst>
                                </p:cTn>
                              </p:par>
                            </p:childTnLst>
                          </p:cTn>
                        </p:par>
                        <p:par>
                          <p:cTn id="122" fill="hold">
                            <p:stCondLst>
                              <p:cond delay="500"/>
                            </p:stCondLst>
                            <p:childTnLst>
                              <p:par>
                                <p:cTn id="123" presetID="10" presetClass="entr" presetSubtype="0" fill="hold" nodeType="after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500"/>
                                        <p:tgtEl>
                                          <p:spTgt spid="63"/>
                                        </p:tgtEl>
                                      </p:cBhvr>
                                    </p:animEffect>
                                  </p:childTnLst>
                                </p:cTn>
                              </p:par>
                            </p:childTnLst>
                          </p:cTn>
                        </p:par>
                        <p:par>
                          <p:cTn id="126" fill="hold">
                            <p:stCondLst>
                              <p:cond delay="1000"/>
                            </p:stCondLst>
                            <p:childTnLst>
                              <p:par>
                                <p:cTn id="127" presetID="10" presetClass="entr" presetSubtype="0" fill="hold" nodeType="after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fade">
                                      <p:cBhvr>
                                        <p:cTn id="129" dur="500"/>
                                        <p:tgtEl>
                                          <p:spTgt spid="47"/>
                                        </p:tgtEl>
                                      </p:cBhvr>
                                    </p:animEffect>
                                  </p:childTnLst>
                                </p:cTn>
                              </p:par>
                            </p:childTnLst>
                          </p:cTn>
                        </p:par>
                        <p:par>
                          <p:cTn id="130" fill="hold">
                            <p:stCondLst>
                              <p:cond delay="1500"/>
                            </p:stCondLst>
                            <p:childTnLst>
                              <p:par>
                                <p:cTn id="131" presetID="10" presetClass="exit" presetSubtype="0" fill="hold" nodeType="afterEffect">
                                  <p:stCondLst>
                                    <p:cond delay="0"/>
                                  </p:stCondLst>
                                  <p:childTnLst>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3">
                                            <p:txEl>
                                              <p:pRg st="13" end="13"/>
                                            </p:txEl>
                                          </p:spTgt>
                                        </p:tgtEl>
                                        <p:attrNameLst>
                                          <p:attrName>style.visibility</p:attrName>
                                        </p:attrNameLst>
                                      </p:cBhvr>
                                      <p:to>
                                        <p:strVal val="visible"/>
                                      </p:to>
                                    </p:set>
                                    <p:animEffect transition="in" filter="fade">
                                      <p:cBhvr>
                                        <p:cTn id="138" dur="500"/>
                                        <p:tgtEl>
                                          <p:spTgt spid="3">
                                            <p:txEl>
                                              <p:pRg st="13" end="13"/>
                                            </p:txEl>
                                          </p:spTgt>
                                        </p:tgtEl>
                                      </p:cBhvr>
                                    </p:animEffect>
                                  </p:childTnLst>
                                </p:cTn>
                              </p:par>
                              <p:par>
                                <p:cTn id="139" presetID="10" presetClass="entr" presetSubtype="0" fill="hold" nodeType="withEffect">
                                  <p:stCondLst>
                                    <p:cond delay="0"/>
                                  </p:stCondLst>
                                  <p:childTnLst>
                                    <p:set>
                                      <p:cBhvr>
                                        <p:cTn id="140" dur="1" fill="hold">
                                          <p:stCondLst>
                                            <p:cond delay="0"/>
                                          </p:stCondLst>
                                        </p:cTn>
                                        <p:tgtEl>
                                          <p:spTgt spid="3">
                                            <p:txEl>
                                              <p:pRg st="14" end="14"/>
                                            </p:txEl>
                                          </p:spTgt>
                                        </p:tgtEl>
                                        <p:attrNameLst>
                                          <p:attrName>style.visibility</p:attrName>
                                        </p:attrNameLst>
                                      </p:cBhvr>
                                      <p:to>
                                        <p:strVal val="visible"/>
                                      </p:to>
                                    </p:set>
                                    <p:animEffect transition="in" filter="fade">
                                      <p:cBhvr>
                                        <p:cTn id="141" dur="500"/>
                                        <p:tgtEl>
                                          <p:spTgt spid="3">
                                            <p:txEl>
                                              <p:pRg st="14" end="14"/>
                                            </p:txEl>
                                          </p:spTgt>
                                        </p:tgtEl>
                                      </p:cBhvr>
                                    </p:animEffect>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fade">
                                      <p:cBhvr>
                                        <p:cTn id="145" dur="500"/>
                                        <p:tgtEl>
                                          <p:spTgt spid="30"/>
                                        </p:tgtEl>
                                      </p:cBhvr>
                                    </p:animEffect>
                                  </p:childTnLst>
                                </p:cTn>
                              </p:par>
                            </p:childTnLst>
                          </p:cTn>
                        </p:par>
                        <p:par>
                          <p:cTn id="146" fill="hold">
                            <p:stCondLst>
                              <p:cond delay="1000"/>
                            </p:stCondLst>
                            <p:childTnLst>
                              <p:par>
                                <p:cTn id="147" presetID="10" presetClass="entr" presetSubtype="0" fill="hold" nodeType="after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fade">
                                      <p:cBhvr>
                                        <p:cTn id="149" dur="500"/>
                                        <p:tgtEl>
                                          <p:spTgt spid="31"/>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3">
                                            <p:txEl>
                                              <p:pRg st="15" end="15"/>
                                            </p:txEl>
                                          </p:spTgt>
                                        </p:tgtEl>
                                        <p:attrNameLst>
                                          <p:attrName>style.visibility</p:attrName>
                                        </p:attrNameLst>
                                      </p:cBhvr>
                                      <p:to>
                                        <p:strVal val="visible"/>
                                      </p:to>
                                    </p:set>
                                    <p:animEffect transition="in" filter="fade">
                                      <p:cBhvr>
                                        <p:cTn id="154" dur="500"/>
                                        <p:tgtEl>
                                          <p:spTgt spid="3">
                                            <p:txEl>
                                              <p:pRg st="15" end="15"/>
                                            </p:txEl>
                                          </p:spTgt>
                                        </p:tgtEl>
                                      </p:cBhvr>
                                    </p:animEffect>
                                  </p:childTnLst>
                                </p:cTn>
                              </p:par>
                            </p:childTnLst>
                          </p:cTn>
                        </p:par>
                        <p:par>
                          <p:cTn id="155" fill="hold">
                            <p:stCondLst>
                              <p:cond delay="500"/>
                            </p:stCondLst>
                            <p:childTnLst>
                              <p:par>
                                <p:cTn id="156" presetID="10" presetClass="entr" presetSubtype="0" fill="hold" nodeType="afterEffect">
                                  <p:stCondLst>
                                    <p:cond delay="0"/>
                                  </p:stCondLst>
                                  <p:childTnLst>
                                    <p:set>
                                      <p:cBhvr>
                                        <p:cTn id="157" dur="1" fill="hold">
                                          <p:stCondLst>
                                            <p:cond delay="0"/>
                                          </p:stCondLst>
                                        </p:cTn>
                                        <p:tgtEl>
                                          <p:spTgt spid="38"/>
                                        </p:tgtEl>
                                        <p:attrNameLst>
                                          <p:attrName>style.visibility</p:attrName>
                                        </p:attrNameLst>
                                      </p:cBhvr>
                                      <p:to>
                                        <p:strVal val="visible"/>
                                      </p:to>
                                    </p:set>
                                    <p:animEffect transition="in" filter="fade">
                                      <p:cBhvr>
                                        <p:cTn id="158" dur="500"/>
                                        <p:tgtEl>
                                          <p:spTgt spid="3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3">
                                            <p:txEl>
                                              <p:pRg st="16" end="16"/>
                                            </p:txEl>
                                          </p:spTgt>
                                        </p:tgtEl>
                                        <p:attrNameLst>
                                          <p:attrName>style.visibility</p:attrName>
                                        </p:attrNameLst>
                                      </p:cBhvr>
                                      <p:to>
                                        <p:strVal val="visible"/>
                                      </p:to>
                                    </p:set>
                                    <p:animEffect transition="in" filter="fade">
                                      <p:cBhvr>
                                        <p:cTn id="163" dur="500"/>
                                        <p:tgtEl>
                                          <p:spTgt spid="3">
                                            <p:txEl>
                                              <p:pRg st="16" end="16"/>
                                            </p:txEl>
                                          </p:spTgt>
                                        </p:tgtEl>
                                      </p:cBhvr>
                                    </p:animEffect>
                                  </p:childTnLst>
                                </p:cTn>
                              </p:par>
                            </p:childTnLst>
                          </p:cTn>
                        </p:par>
                        <p:par>
                          <p:cTn id="164" fill="hold">
                            <p:stCondLst>
                              <p:cond delay="500"/>
                            </p:stCondLst>
                            <p:childTnLst>
                              <p:par>
                                <p:cTn id="165" presetID="10" presetClass="exit" presetSubtype="0" fill="hold" nodeType="afterEffect">
                                  <p:stCondLst>
                                    <p:cond delay="0"/>
                                  </p:stCondLst>
                                  <p:childTnLst>
                                    <p:animEffect transition="out" filter="fade">
                                      <p:cBhvr>
                                        <p:cTn id="166" dur="500"/>
                                        <p:tgtEl>
                                          <p:spTgt spid="38"/>
                                        </p:tgtEl>
                                      </p:cBhvr>
                                    </p:animEffect>
                                    <p:set>
                                      <p:cBhvr>
                                        <p:cTn id="167"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06E39-A36C-4C33-A8EB-2D036CC275EA}"/>
              </a:ext>
            </a:extLst>
          </p:cNvPr>
          <p:cNvPicPr>
            <a:picLocks noChangeAspect="1"/>
          </p:cNvPicPr>
          <p:nvPr/>
        </p:nvPicPr>
        <p:blipFill>
          <a:blip r:embed="rId3"/>
          <a:stretch>
            <a:fillRect/>
          </a:stretch>
        </p:blipFill>
        <p:spPr>
          <a:xfrm>
            <a:off x="4502614" y="599589"/>
            <a:ext cx="7413063" cy="5485953"/>
          </a:xfrm>
          <a:prstGeom prst="rect">
            <a:avLst/>
          </a:prstGeom>
          <a:ln>
            <a:noFill/>
          </a:ln>
          <a:effectLst>
            <a:softEdge rad="112500"/>
          </a:effectLst>
        </p:spPr>
      </p:pic>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SnapEval Grouping</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25</a:t>
            </a:fld>
            <a:endParaRPr lang="en-US" dirty="0"/>
          </a:p>
        </p:txBody>
      </p:sp>
      <p:sp>
        <p:nvSpPr>
          <p:cNvPr id="36" name="Rectangle 35">
            <a:extLst>
              <a:ext uri="{FF2B5EF4-FFF2-40B4-BE49-F238E27FC236}">
                <a16:creationId xmlns:a16="http://schemas.microsoft.com/office/drawing/2014/main" id="{58F543D1-732E-4800-A774-B7630965758A}"/>
              </a:ext>
            </a:extLst>
          </p:cNvPr>
          <p:cNvSpPr/>
          <p:nvPr/>
        </p:nvSpPr>
        <p:spPr bwMode="auto">
          <a:xfrm>
            <a:off x="4533900" y="2810937"/>
            <a:ext cx="2432050" cy="3481913"/>
          </a:xfrm>
          <a:prstGeom prst="rect">
            <a:avLst/>
          </a:prstGeom>
          <a:noFill/>
          <a:ln w="12700" cap="flat" cmpd="sng" algn="ctr">
            <a:solidFill>
              <a:srgbClr val="C00000"/>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C00000"/>
                </a:solidFill>
                <a:latin typeface="+mn-lt"/>
              </a:rPr>
              <a:t>Department: Audit</a:t>
            </a:r>
            <a:endParaRPr lang="en-US" sz="1600" dirty="0">
              <a:solidFill>
                <a:srgbClr val="C00000"/>
              </a:solidFill>
              <a:latin typeface="+mn-lt"/>
            </a:endParaRPr>
          </a:p>
        </p:txBody>
      </p:sp>
      <p:sp>
        <p:nvSpPr>
          <p:cNvPr id="37" name="Rectangle 36">
            <a:extLst>
              <a:ext uri="{FF2B5EF4-FFF2-40B4-BE49-F238E27FC236}">
                <a16:creationId xmlns:a16="http://schemas.microsoft.com/office/drawing/2014/main" id="{BA9D8977-4E85-45AF-A3B6-B6EAD601D82E}"/>
              </a:ext>
            </a:extLst>
          </p:cNvPr>
          <p:cNvSpPr/>
          <p:nvPr/>
        </p:nvSpPr>
        <p:spPr bwMode="auto">
          <a:xfrm>
            <a:off x="4616450" y="3829050"/>
            <a:ext cx="2254250" cy="2263211"/>
          </a:xfrm>
          <a:prstGeom prst="rect">
            <a:avLst/>
          </a:prstGeom>
          <a:noFill/>
          <a:ln w="12700" cap="flat" cmpd="sng" algn="ctr">
            <a:solidFill>
              <a:srgbClr val="6092C0"/>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6092C0"/>
                </a:solidFill>
                <a:latin typeface="+mn-lt"/>
              </a:rPr>
              <a:t>Team Leader: Bill Wheeler</a:t>
            </a:r>
            <a:endParaRPr lang="en-US" sz="1600" dirty="0">
              <a:solidFill>
                <a:srgbClr val="6092C0"/>
              </a:solidFill>
              <a:latin typeface="+mn-lt"/>
            </a:endParaRPr>
          </a:p>
        </p:txBody>
      </p:sp>
      <p:sp>
        <p:nvSpPr>
          <p:cNvPr id="38" name="Rectangle 37">
            <a:extLst>
              <a:ext uri="{FF2B5EF4-FFF2-40B4-BE49-F238E27FC236}">
                <a16:creationId xmlns:a16="http://schemas.microsoft.com/office/drawing/2014/main" id="{A239790E-4C3E-474E-AED6-6B990212E12E}"/>
              </a:ext>
            </a:extLst>
          </p:cNvPr>
          <p:cNvSpPr/>
          <p:nvPr/>
        </p:nvSpPr>
        <p:spPr bwMode="auto">
          <a:xfrm>
            <a:off x="3721101" y="5140326"/>
            <a:ext cx="5610224" cy="762944"/>
          </a:xfrm>
          <a:prstGeom prst="rect">
            <a:avLst/>
          </a:prstGeom>
          <a:noFill/>
          <a:ln w="12700" cap="flat" cmpd="sng" algn="ctr">
            <a:solidFill>
              <a:srgbClr val="008000"/>
            </a:solidFill>
            <a:prstDash val="sysDot"/>
            <a:round/>
            <a:headEnd type="none" w="med" len="med"/>
            <a:tailEnd type="none" w="med" len="med"/>
          </a:ln>
          <a:effectLst/>
        </p:spPr>
        <p:txBody>
          <a:bodyPr vert="horz" wrap="square" lIns="0" tIns="45720" rIns="0" bIns="45720" numCol="7" rtlCol="0" anchor="ctr" anchorCtr="0" compatLnSpc="1">
            <a:prstTxWarp prst="textNoShape">
              <a:avLst/>
            </a:prstTxWarp>
          </a:bodyPr>
          <a:lstStyle/>
          <a:p>
            <a:pPr>
              <a:lnSpc>
                <a:spcPct val="90000"/>
              </a:lnSpc>
            </a:pPr>
            <a:r>
              <a:rPr lang="en-US" sz="900" dirty="0">
                <a:solidFill>
                  <a:srgbClr val="008000"/>
                </a:solidFill>
                <a:latin typeface="+mn-lt"/>
              </a:rPr>
              <a:t>Role: Staff Accountant</a:t>
            </a:r>
            <a:endParaRPr lang="en-US" sz="1600" dirty="0">
              <a:solidFill>
                <a:srgbClr val="008000"/>
              </a:solidFill>
              <a:latin typeface="+mn-lt"/>
            </a:endParaRPr>
          </a:p>
        </p:txBody>
      </p:sp>
      <p:sp>
        <p:nvSpPr>
          <p:cNvPr id="39" name="Rectangle 38">
            <a:extLst>
              <a:ext uri="{FF2B5EF4-FFF2-40B4-BE49-F238E27FC236}">
                <a16:creationId xmlns:a16="http://schemas.microsoft.com/office/drawing/2014/main" id="{E670F96C-43DD-4558-B72E-A980F0E1E14E}"/>
              </a:ext>
            </a:extLst>
          </p:cNvPr>
          <p:cNvSpPr/>
          <p:nvPr/>
        </p:nvSpPr>
        <p:spPr bwMode="auto">
          <a:xfrm>
            <a:off x="3721098" y="3981450"/>
            <a:ext cx="5610225" cy="1066800"/>
          </a:xfrm>
          <a:prstGeom prst="rect">
            <a:avLst/>
          </a:prstGeom>
          <a:noFill/>
          <a:ln w="12700" cap="flat" cmpd="sng" algn="ctr">
            <a:solidFill>
              <a:srgbClr val="002060"/>
            </a:solidFill>
            <a:prstDash val="sysDot"/>
            <a:round/>
            <a:headEnd type="none" w="med" len="med"/>
            <a:tailEnd type="none" w="med" len="med"/>
          </a:ln>
          <a:effectLst/>
        </p:spPr>
        <p:txBody>
          <a:bodyPr vert="horz" wrap="square" lIns="0" tIns="45720" rIns="0" bIns="45720" numCol="7" rtlCol="0" anchor="ctr" anchorCtr="0" compatLnSpc="1">
            <a:prstTxWarp prst="textNoShape">
              <a:avLst/>
            </a:prstTxWarp>
          </a:bodyPr>
          <a:lstStyle/>
          <a:p>
            <a:pPr>
              <a:lnSpc>
                <a:spcPct val="90000"/>
              </a:lnSpc>
            </a:pPr>
            <a:r>
              <a:rPr lang="en-US" sz="900" dirty="0">
                <a:solidFill>
                  <a:srgbClr val="002060"/>
                </a:solidFill>
                <a:latin typeface="+mn-lt"/>
              </a:rPr>
              <a:t>Role: Senior Accountant</a:t>
            </a:r>
            <a:endParaRPr lang="en-US" sz="1600" dirty="0">
              <a:solidFill>
                <a:srgbClr val="002060"/>
              </a:solidFill>
              <a:latin typeface="+mn-lt"/>
            </a:endParaRPr>
          </a:p>
        </p:txBody>
      </p:sp>
      <p:sp>
        <p:nvSpPr>
          <p:cNvPr id="40" name="Rectangle 39">
            <a:extLst>
              <a:ext uri="{FF2B5EF4-FFF2-40B4-BE49-F238E27FC236}">
                <a16:creationId xmlns:a16="http://schemas.microsoft.com/office/drawing/2014/main" id="{058D6F59-836E-4ED0-8293-056BE2D3AE39}"/>
              </a:ext>
            </a:extLst>
          </p:cNvPr>
          <p:cNvSpPr/>
          <p:nvPr/>
        </p:nvSpPr>
        <p:spPr bwMode="auto">
          <a:xfrm>
            <a:off x="3721099" y="2925493"/>
            <a:ext cx="5610223" cy="762943"/>
          </a:xfrm>
          <a:prstGeom prst="rect">
            <a:avLst/>
          </a:prstGeom>
          <a:noFill/>
          <a:ln w="12700" cap="flat" cmpd="sng" algn="ctr">
            <a:solidFill>
              <a:srgbClr val="00B0F0"/>
            </a:solidFill>
            <a:prstDash val="sysDot"/>
            <a:round/>
            <a:headEnd type="none" w="med" len="med"/>
            <a:tailEnd type="none" w="med" len="med"/>
          </a:ln>
          <a:effectLst/>
        </p:spPr>
        <p:txBody>
          <a:bodyPr vert="horz" wrap="square" lIns="0" tIns="45720" rIns="0" bIns="45720" numCol="7" rtlCol="0" anchor="ctr" anchorCtr="0" compatLnSpc="1">
            <a:prstTxWarp prst="textNoShape">
              <a:avLst/>
            </a:prstTxWarp>
          </a:bodyPr>
          <a:lstStyle/>
          <a:p>
            <a:pPr>
              <a:lnSpc>
                <a:spcPct val="90000"/>
              </a:lnSpc>
            </a:pPr>
            <a:r>
              <a:rPr lang="en-US" sz="900" dirty="0">
                <a:solidFill>
                  <a:srgbClr val="00B0F0"/>
                </a:solidFill>
                <a:latin typeface="+mn-lt"/>
              </a:rPr>
              <a:t>Role: Manager</a:t>
            </a:r>
            <a:endParaRPr lang="en-US" sz="1600" dirty="0">
              <a:solidFill>
                <a:srgbClr val="00B0F0"/>
              </a:solidFill>
              <a:latin typeface="+mn-lt"/>
            </a:endParaRPr>
          </a:p>
        </p:txBody>
      </p:sp>
      <p:sp>
        <p:nvSpPr>
          <p:cNvPr id="41" name="Rectangle 40">
            <a:extLst>
              <a:ext uri="{FF2B5EF4-FFF2-40B4-BE49-F238E27FC236}">
                <a16:creationId xmlns:a16="http://schemas.microsoft.com/office/drawing/2014/main" id="{DA2673E8-A37E-427A-93C3-27D51CC32FE3}"/>
              </a:ext>
            </a:extLst>
          </p:cNvPr>
          <p:cNvSpPr/>
          <p:nvPr/>
        </p:nvSpPr>
        <p:spPr bwMode="auto">
          <a:xfrm>
            <a:off x="7430614" y="3829051"/>
            <a:ext cx="1953989" cy="2263210"/>
          </a:xfrm>
          <a:prstGeom prst="rect">
            <a:avLst/>
          </a:prstGeom>
          <a:noFill/>
          <a:ln w="12700" cap="flat" cmpd="sng" algn="ctr">
            <a:solidFill>
              <a:srgbClr val="7030A0"/>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7030A0"/>
                </a:solidFill>
                <a:latin typeface="+mn-lt"/>
              </a:rPr>
              <a:t>Team Leader: Kelly Jordan</a:t>
            </a:r>
            <a:endParaRPr lang="en-US" sz="1600" dirty="0">
              <a:solidFill>
                <a:srgbClr val="7030A0"/>
              </a:solidFill>
              <a:latin typeface="+mn-lt"/>
            </a:endParaRPr>
          </a:p>
        </p:txBody>
      </p:sp>
      <p:sp>
        <p:nvSpPr>
          <p:cNvPr id="42" name="Rectangle 41">
            <a:extLst>
              <a:ext uri="{FF2B5EF4-FFF2-40B4-BE49-F238E27FC236}">
                <a16:creationId xmlns:a16="http://schemas.microsoft.com/office/drawing/2014/main" id="{79078B79-B83D-405D-B8EB-0E2BCFB3D29E}"/>
              </a:ext>
            </a:extLst>
          </p:cNvPr>
          <p:cNvSpPr/>
          <p:nvPr/>
        </p:nvSpPr>
        <p:spPr bwMode="auto">
          <a:xfrm>
            <a:off x="7358926" y="2814111"/>
            <a:ext cx="2093049" cy="3478739"/>
          </a:xfrm>
          <a:prstGeom prst="rect">
            <a:avLst/>
          </a:prstGeom>
          <a:noFill/>
          <a:ln w="12700" cap="flat" cmpd="sng" algn="ctr">
            <a:solidFill>
              <a:srgbClr val="00B050"/>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00B050"/>
                </a:solidFill>
                <a:latin typeface="+mn-lt"/>
              </a:rPr>
              <a:t>Department: Tax</a:t>
            </a:r>
            <a:endParaRPr lang="en-US" sz="1600" dirty="0">
              <a:solidFill>
                <a:srgbClr val="00B050"/>
              </a:solidFill>
              <a:latin typeface="+mn-lt"/>
            </a:endParaRPr>
          </a:p>
        </p:txBody>
      </p:sp>
      <p:sp>
        <p:nvSpPr>
          <p:cNvPr id="49" name="Callout: Double Bent Line with Accent Bar 48">
            <a:extLst>
              <a:ext uri="{FF2B5EF4-FFF2-40B4-BE49-F238E27FC236}">
                <a16:creationId xmlns:a16="http://schemas.microsoft.com/office/drawing/2014/main" id="{6E02A7BE-3033-4256-91E5-09CF14BFF8C4}"/>
              </a:ext>
            </a:extLst>
          </p:cNvPr>
          <p:cNvSpPr/>
          <p:nvPr/>
        </p:nvSpPr>
        <p:spPr bwMode="auto">
          <a:xfrm flipH="1">
            <a:off x="860656" y="3857955"/>
            <a:ext cx="1540282" cy="502703"/>
          </a:xfrm>
          <a:prstGeom prst="accentCallout3">
            <a:avLst>
              <a:gd name="adj1" fmla="val 18750"/>
              <a:gd name="adj2" fmla="val -8333"/>
              <a:gd name="adj3" fmla="val 18750"/>
              <a:gd name="adj4" fmla="val -16667"/>
              <a:gd name="adj5" fmla="val 13571"/>
              <a:gd name="adj6" fmla="val -37814"/>
              <a:gd name="adj7" fmla="val -8618"/>
              <a:gd name="adj8" fmla="val -136815"/>
            </a:avLst>
          </a:prstGeom>
          <a:noFill/>
          <a:ln w="9525" cap="flat" cmpd="sng" algn="ctr">
            <a:solidFill>
              <a:srgbClr val="C00000"/>
            </a:solidFill>
            <a:prstDash val="sys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solidFill>
                  <a:srgbClr val="C00000"/>
                </a:solidFill>
                <a:effectLst/>
                <a:latin typeface="+mn-lt"/>
              </a:rPr>
              <a:t>Department-specific goals or skills</a:t>
            </a:r>
            <a:endParaRPr kumimoji="0" lang="en-US" sz="2400" i="0" u="none" strike="noStrike" cap="none" normalizeH="0" baseline="0" dirty="0">
              <a:ln>
                <a:noFill/>
              </a:ln>
              <a:solidFill>
                <a:srgbClr val="C00000"/>
              </a:solidFill>
              <a:effectLst/>
              <a:latin typeface="+mn-lt"/>
            </a:endParaRPr>
          </a:p>
        </p:txBody>
      </p:sp>
      <p:sp>
        <p:nvSpPr>
          <p:cNvPr id="50" name="Callout: Double Bent Line with Accent Bar 49">
            <a:extLst>
              <a:ext uri="{FF2B5EF4-FFF2-40B4-BE49-F238E27FC236}">
                <a16:creationId xmlns:a16="http://schemas.microsoft.com/office/drawing/2014/main" id="{A67523FF-1C56-456F-B56A-169EAEE447EF}"/>
              </a:ext>
            </a:extLst>
          </p:cNvPr>
          <p:cNvSpPr/>
          <p:nvPr/>
        </p:nvSpPr>
        <p:spPr bwMode="auto">
          <a:xfrm flipH="1">
            <a:off x="1193223" y="4596525"/>
            <a:ext cx="1235996" cy="489406"/>
          </a:xfrm>
          <a:prstGeom prst="accentCallout3">
            <a:avLst>
              <a:gd name="adj1" fmla="val 18750"/>
              <a:gd name="adj2" fmla="val -8333"/>
              <a:gd name="adj3" fmla="val 18750"/>
              <a:gd name="adj4" fmla="val -16667"/>
              <a:gd name="adj5" fmla="val 14366"/>
              <a:gd name="adj6" fmla="val -33649"/>
              <a:gd name="adj7" fmla="val -25163"/>
              <a:gd name="adj8" fmla="val -102237"/>
            </a:avLst>
          </a:prstGeom>
          <a:noFill/>
          <a:ln w="9525" cap="flat" cmpd="sng" algn="ctr">
            <a:solidFill>
              <a:srgbClr val="002060"/>
            </a:solidFill>
            <a:prstDash val="sysDot"/>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solidFill>
                  <a:srgbClr val="002060"/>
                </a:solidFill>
                <a:effectLst/>
                <a:latin typeface="+mn-lt"/>
              </a:rPr>
              <a:t>Role-specific goals or competencies</a:t>
            </a:r>
            <a:endParaRPr kumimoji="0" lang="en-US" sz="2400" i="0" u="none" strike="noStrike" cap="none" normalizeH="0" baseline="0" dirty="0">
              <a:ln>
                <a:noFill/>
              </a:ln>
              <a:solidFill>
                <a:srgbClr val="002060"/>
              </a:solidFill>
              <a:effectLst/>
              <a:latin typeface="+mn-lt"/>
            </a:endParaRPr>
          </a:p>
        </p:txBody>
      </p:sp>
      <p:sp>
        <p:nvSpPr>
          <p:cNvPr id="51" name="Rectangle 50">
            <a:extLst>
              <a:ext uri="{FF2B5EF4-FFF2-40B4-BE49-F238E27FC236}">
                <a16:creationId xmlns:a16="http://schemas.microsoft.com/office/drawing/2014/main" id="{251C6F83-412C-4C4A-ABF8-5AD54D6D9694}"/>
              </a:ext>
            </a:extLst>
          </p:cNvPr>
          <p:cNvSpPr/>
          <p:nvPr/>
        </p:nvSpPr>
        <p:spPr bwMode="auto">
          <a:xfrm>
            <a:off x="4768850" y="4032250"/>
            <a:ext cx="2019300" cy="967462"/>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George Thompson</a:t>
            </a:r>
            <a:endParaRPr lang="en-US" sz="1600" dirty="0">
              <a:solidFill>
                <a:schemeClr val="accent3"/>
              </a:solidFill>
              <a:latin typeface="+mn-lt"/>
            </a:endParaRPr>
          </a:p>
        </p:txBody>
      </p:sp>
      <p:sp>
        <p:nvSpPr>
          <p:cNvPr id="52" name="Callout: Double Bent Line with Accent Bar 51">
            <a:extLst>
              <a:ext uri="{FF2B5EF4-FFF2-40B4-BE49-F238E27FC236}">
                <a16:creationId xmlns:a16="http://schemas.microsoft.com/office/drawing/2014/main" id="{D3B95590-D8BB-4737-81E1-23E1AE297B9A}"/>
              </a:ext>
            </a:extLst>
          </p:cNvPr>
          <p:cNvSpPr/>
          <p:nvPr/>
        </p:nvSpPr>
        <p:spPr bwMode="auto">
          <a:xfrm flipH="1">
            <a:off x="1148955" y="5321798"/>
            <a:ext cx="1280264" cy="502703"/>
          </a:xfrm>
          <a:prstGeom prst="accentCallout3">
            <a:avLst>
              <a:gd name="adj1" fmla="val 18750"/>
              <a:gd name="adj2" fmla="val -8333"/>
              <a:gd name="adj3" fmla="val 1066"/>
              <a:gd name="adj4" fmla="val -14683"/>
              <a:gd name="adj5" fmla="val -4019"/>
              <a:gd name="adj6" fmla="val -16507"/>
              <a:gd name="adj7" fmla="val -100248"/>
              <a:gd name="adj8" fmla="val -181371"/>
            </a:avLst>
          </a:prstGeom>
          <a:noFill/>
          <a:ln w="9525" cap="flat" cmpd="sng" algn="ctr">
            <a:solidFill>
              <a:schemeClr val="accent3"/>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solidFill>
                  <a:schemeClr val="accent3"/>
                </a:solidFill>
                <a:effectLst/>
                <a:latin typeface="+mn-lt"/>
              </a:rPr>
              <a:t>Individual goals or skills</a:t>
            </a:r>
            <a:endParaRPr kumimoji="0" lang="en-US" sz="2400" i="0" u="none" strike="noStrike" cap="none" normalizeH="0" baseline="0" dirty="0">
              <a:ln>
                <a:noFill/>
              </a:ln>
              <a:solidFill>
                <a:schemeClr val="accent3"/>
              </a:solidFill>
              <a:effectLst/>
              <a:latin typeface="+mn-lt"/>
            </a:endParaRPr>
          </a:p>
        </p:txBody>
      </p:sp>
      <p:sp>
        <p:nvSpPr>
          <p:cNvPr id="53" name="TextBox 52">
            <a:extLst>
              <a:ext uri="{FF2B5EF4-FFF2-40B4-BE49-F238E27FC236}">
                <a16:creationId xmlns:a16="http://schemas.microsoft.com/office/drawing/2014/main" id="{7A7DD811-5455-413B-AE6A-52B054A30DCC}"/>
              </a:ext>
            </a:extLst>
          </p:cNvPr>
          <p:cNvSpPr txBox="1"/>
          <p:nvPr/>
        </p:nvSpPr>
        <p:spPr bwMode="ltGray">
          <a:xfrm>
            <a:off x="542930" y="1463867"/>
            <a:ext cx="2222500" cy="1712708"/>
          </a:xfrm>
          <a:prstGeom prst="rect">
            <a:avLst/>
          </a:prstGeom>
          <a:noFill/>
          <a:ln w="9525">
            <a:solidFill>
              <a:schemeClr val="tx1"/>
            </a:solid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u="sng" dirty="0">
                <a:latin typeface="Calibri" pitchFamily="34" charset="0"/>
              </a:rPr>
              <a:t>George Thompson</a:t>
            </a:r>
          </a:p>
        </p:txBody>
      </p:sp>
      <p:sp>
        <p:nvSpPr>
          <p:cNvPr id="54" name="TextBox 53">
            <a:extLst>
              <a:ext uri="{FF2B5EF4-FFF2-40B4-BE49-F238E27FC236}">
                <a16:creationId xmlns:a16="http://schemas.microsoft.com/office/drawing/2014/main" id="{FE7DA7C5-DE08-4073-921B-892BCB56A499}"/>
              </a:ext>
            </a:extLst>
          </p:cNvPr>
          <p:cNvSpPr txBox="1"/>
          <p:nvPr/>
        </p:nvSpPr>
        <p:spPr bwMode="ltGray">
          <a:xfrm>
            <a:off x="546104" y="1736918"/>
            <a:ext cx="2169388" cy="27305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200" dirty="0">
                <a:latin typeface="Calibri" pitchFamily="34" charset="0"/>
              </a:rPr>
              <a:t>Organization-wide Values/Goals</a:t>
            </a:r>
          </a:p>
        </p:txBody>
      </p:sp>
      <p:sp>
        <p:nvSpPr>
          <p:cNvPr id="55" name="TextBox 54">
            <a:extLst>
              <a:ext uri="{FF2B5EF4-FFF2-40B4-BE49-F238E27FC236}">
                <a16:creationId xmlns:a16="http://schemas.microsoft.com/office/drawing/2014/main" id="{D0B4C143-F30C-4140-969E-C7EFF298DC03}"/>
              </a:ext>
            </a:extLst>
          </p:cNvPr>
          <p:cNvSpPr txBox="1"/>
          <p:nvPr/>
        </p:nvSpPr>
        <p:spPr bwMode="ltGray">
          <a:xfrm>
            <a:off x="521135" y="1907497"/>
            <a:ext cx="2219325" cy="419100"/>
          </a:xfrm>
          <a:prstGeom prst="rect">
            <a:avLst/>
          </a:prstGeom>
          <a:noFill/>
          <a:ln w="9525">
            <a:noFill/>
            <a:miter lim="800000"/>
            <a:headEnd/>
            <a:tailEnd/>
          </a:ln>
        </p:spPr>
        <p:txBody>
          <a:bodyPr wrap="square" lIns="91419" tIns="45710" rIns="91419" bIns="45710" rtlCol="0" anchor="t" anchorCtr="0">
            <a:noAutofit/>
          </a:bodyPr>
          <a:lstStyle/>
          <a:p>
            <a:pPr>
              <a:spcBef>
                <a:spcPts val="0"/>
              </a:spcBef>
              <a:spcAft>
                <a:spcPts val="0"/>
              </a:spcAft>
            </a:pPr>
            <a:r>
              <a:rPr lang="en-US" sz="1200" dirty="0">
                <a:solidFill>
                  <a:srgbClr val="C00000"/>
                </a:solidFill>
                <a:latin typeface="Calibri" pitchFamily="34" charset="0"/>
              </a:rPr>
              <a:t>+</a:t>
            </a:r>
          </a:p>
          <a:p>
            <a:pPr>
              <a:spcBef>
                <a:spcPts val="0"/>
              </a:spcBef>
              <a:spcAft>
                <a:spcPts val="0"/>
              </a:spcAft>
            </a:pPr>
            <a:r>
              <a:rPr lang="en-US" sz="1200" dirty="0">
                <a:solidFill>
                  <a:srgbClr val="C00000"/>
                </a:solidFill>
                <a:latin typeface="Calibri" pitchFamily="34" charset="0"/>
              </a:rPr>
              <a:t>Department-specific Goals/Skills</a:t>
            </a:r>
          </a:p>
        </p:txBody>
      </p:sp>
      <p:sp>
        <p:nvSpPr>
          <p:cNvPr id="56" name="TextBox 55">
            <a:extLst>
              <a:ext uri="{FF2B5EF4-FFF2-40B4-BE49-F238E27FC236}">
                <a16:creationId xmlns:a16="http://schemas.microsoft.com/office/drawing/2014/main" id="{A96415BD-4A2A-4EF9-B061-01C220185E2A}"/>
              </a:ext>
            </a:extLst>
          </p:cNvPr>
          <p:cNvSpPr txBox="1"/>
          <p:nvPr/>
        </p:nvSpPr>
        <p:spPr bwMode="ltGray">
          <a:xfrm>
            <a:off x="467591" y="2276905"/>
            <a:ext cx="2326412" cy="419100"/>
          </a:xfrm>
          <a:prstGeom prst="rect">
            <a:avLst/>
          </a:prstGeom>
          <a:noFill/>
          <a:ln w="9525">
            <a:noFill/>
            <a:miter lim="800000"/>
            <a:headEnd/>
            <a:tailEnd/>
          </a:ln>
        </p:spPr>
        <p:txBody>
          <a:bodyPr wrap="square" lIns="91419" tIns="45710" rIns="91419" bIns="45710" rtlCol="0" anchor="t" anchorCtr="0">
            <a:noAutofit/>
          </a:bodyPr>
          <a:lstStyle/>
          <a:p>
            <a:pPr>
              <a:spcBef>
                <a:spcPts val="0"/>
              </a:spcBef>
              <a:spcAft>
                <a:spcPts val="0"/>
              </a:spcAft>
            </a:pPr>
            <a:r>
              <a:rPr lang="en-US" sz="1200" dirty="0">
                <a:solidFill>
                  <a:srgbClr val="002060"/>
                </a:solidFill>
                <a:latin typeface="Calibri" pitchFamily="34" charset="0"/>
              </a:rPr>
              <a:t>+</a:t>
            </a:r>
          </a:p>
          <a:p>
            <a:pPr>
              <a:spcBef>
                <a:spcPts val="0"/>
              </a:spcBef>
              <a:spcAft>
                <a:spcPts val="0"/>
              </a:spcAft>
            </a:pPr>
            <a:r>
              <a:rPr lang="en-US" sz="1200" dirty="0">
                <a:solidFill>
                  <a:srgbClr val="002060"/>
                </a:solidFill>
                <a:latin typeface="Calibri" pitchFamily="34" charset="0"/>
              </a:rPr>
              <a:t>Role-specific Goals/Competencies</a:t>
            </a:r>
          </a:p>
        </p:txBody>
      </p:sp>
      <p:sp>
        <p:nvSpPr>
          <p:cNvPr id="57" name="TextBox 56">
            <a:extLst>
              <a:ext uri="{FF2B5EF4-FFF2-40B4-BE49-F238E27FC236}">
                <a16:creationId xmlns:a16="http://schemas.microsoft.com/office/drawing/2014/main" id="{40C91F9A-BDAD-4438-A221-73567945BF99}"/>
              </a:ext>
            </a:extLst>
          </p:cNvPr>
          <p:cNvSpPr txBox="1"/>
          <p:nvPr/>
        </p:nvSpPr>
        <p:spPr bwMode="ltGray">
          <a:xfrm>
            <a:off x="467591" y="2646313"/>
            <a:ext cx="2326412" cy="419100"/>
          </a:xfrm>
          <a:prstGeom prst="rect">
            <a:avLst/>
          </a:prstGeom>
          <a:noFill/>
          <a:ln w="9525">
            <a:noFill/>
            <a:miter lim="800000"/>
            <a:headEnd/>
            <a:tailEnd/>
          </a:ln>
        </p:spPr>
        <p:txBody>
          <a:bodyPr wrap="square" lIns="91419" tIns="45710" rIns="91419" bIns="45710" rtlCol="0" anchor="t" anchorCtr="0">
            <a:noAutofit/>
          </a:bodyPr>
          <a:lstStyle/>
          <a:p>
            <a:pPr>
              <a:spcBef>
                <a:spcPts val="0"/>
              </a:spcBef>
              <a:spcAft>
                <a:spcPts val="0"/>
              </a:spcAft>
            </a:pPr>
            <a:r>
              <a:rPr lang="en-US" sz="1200" dirty="0">
                <a:solidFill>
                  <a:schemeClr val="accent3"/>
                </a:solidFill>
                <a:latin typeface="Calibri" pitchFamily="34" charset="0"/>
              </a:rPr>
              <a:t>+</a:t>
            </a:r>
          </a:p>
          <a:p>
            <a:pPr>
              <a:spcBef>
                <a:spcPts val="0"/>
              </a:spcBef>
              <a:spcAft>
                <a:spcPts val="0"/>
              </a:spcAft>
            </a:pPr>
            <a:r>
              <a:rPr lang="en-US" sz="1200" dirty="0">
                <a:solidFill>
                  <a:schemeClr val="accent3"/>
                </a:solidFill>
                <a:latin typeface="Calibri" pitchFamily="34" charset="0"/>
              </a:rPr>
              <a:t>Individual Goals/Skills</a:t>
            </a:r>
          </a:p>
        </p:txBody>
      </p:sp>
      <p:sp>
        <p:nvSpPr>
          <p:cNvPr id="22" name="Callout: Double Bent Line with Accent Bar 21">
            <a:extLst>
              <a:ext uri="{FF2B5EF4-FFF2-40B4-BE49-F238E27FC236}">
                <a16:creationId xmlns:a16="http://schemas.microsoft.com/office/drawing/2014/main" id="{D9AAFD38-F337-48F5-8742-54804C7F8AF2}"/>
              </a:ext>
            </a:extLst>
          </p:cNvPr>
          <p:cNvSpPr/>
          <p:nvPr/>
        </p:nvSpPr>
        <p:spPr bwMode="auto">
          <a:xfrm>
            <a:off x="8475987" y="1697740"/>
            <a:ext cx="1412745" cy="502703"/>
          </a:xfrm>
          <a:prstGeom prst="accentCallout3">
            <a:avLst>
              <a:gd name="adj1" fmla="val 18750"/>
              <a:gd name="adj2" fmla="val -8333"/>
              <a:gd name="adj3" fmla="val 18750"/>
              <a:gd name="adj4" fmla="val -16667"/>
              <a:gd name="adj5" fmla="val 134559"/>
              <a:gd name="adj6" fmla="val -14947"/>
              <a:gd name="adj7" fmla="val 281855"/>
              <a:gd name="adj8" fmla="val 38984"/>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assigned Team group</a:t>
            </a:r>
            <a:endParaRPr kumimoji="0" lang="en-US" sz="2400" i="0" u="none" strike="noStrike" cap="none" normalizeH="0" baseline="0" dirty="0">
              <a:ln>
                <a:noFill/>
              </a:ln>
              <a:effectLst/>
              <a:latin typeface="+mn-lt"/>
            </a:endParaRPr>
          </a:p>
        </p:txBody>
      </p:sp>
      <p:sp>
        <p:nvSpPr>
          <p:cNvPr id="23" name="Callout: Double Bent Line with Accent Bar 22">
            <a:extLst>
              <a:ext uri="{FF2B5EF4-FFF2-40B4-BE49-F238E27FC236}">
                <a16:creationId xmlns:a16="http://schemas.microsoft.com/office/drawing/2014/main" id="{243B9BB9-4EFE-4F1D-BCCD-77A6836A04FC}"/>
              </a:ext>
            </a:extLst>
          </p:cNvPr>
          <p:cNvSpPr/>
          <p:nvPr/>
        </p:nvSpPr>
        <p:spPr bwMode="auto">
          <a:xfrm>
            <a:off x="10279490" y="1998475"/>
            <a:ext cx="1586928" cy="502703"/>
          </a:xfrm>
          <a:prstGeom prst="accentCallout3">
            <a:avLst>
              <a:gd name="adj1" fmla="val 18750"/>
              <a:gd name="adj2" fmla="val -8333"/>
              <a:gd name="adj3" fmla="val 18750"/>
              <a:gd name="adj4" fmla="val -16667"/>
              <a:gd name="adj5" fmla="val 117871"/>
              <a:gd name="adj6" fmla="val -22820"/>
              <a:gd name="adj7" fmla="val 210103"/>
              <a:gd name="adj8" fmla="val 9739"/>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t>
            </a:r>
            <a:br>
              <a:rPr kumimoji="0" lang="en-US" sz="1200" i="0" u="none" strike="noStrike" cap="none" normalizeH="0" baseline="0" dirty="0">
                <a:ln>
                  <a:noFill/>
                </a:ln>
                <a:effectLst/>
                <a:latin typeface="+mn-lt"/>
              </a:rPr>
            </a:br>
            <a:r>
              <a:rPr kumimoji="0" lang="en-US" sz="1200" i="0" u="none" strike="noStrike" cap="none" normalizeH="0" baseline="0" dirty="0">
                <a:ln>
                  <a:noFill/>
                </a:ln>
                <a:effectLst/>
                <a:latin typeface="+mn-lt"/>
              </a:rPr>
              <a:t>all </a:t>
            </a:r>
            <a:r>
              <a:rPr lang="en-US" sz="1200" dirty="0">
                <a:latin typeface="+mn-lt"/>
              </a:rPr>
              <a:t>g</a:t>
            </a:r>
            <a:r>
              <a:rPr kumimoji="0" lang="en-US" sz="1200" i="0" u="none" strike="noStrike" cap="none" normalizeH="0" baseline="0" dirty="0">
                <a:ln>
                  <a:noFill/>
                </a:ln>
                <a:effectLst/>
                <a:latin typeface="+mn-lt"/>
              </a:rPr>
              <a:t>roups</a:t>
            </a:r>
            <a:endParaRPr kumimoji="0" lang="en-US" sz="2400" i="0" u="none" strike="noStrike" cap="none" normalizeH="0" baseline="0" dirty="0">
              <a:ln>
                <a:noFill/>
              </a:ln>
              <a:effectLst/>
              <a:latin typeface="+mn-lt"/>
            </a:endParaRPr>
          </a:p>
        </p:txBody>
      </p:sp>
      <p:sp>
        <p:nvSpPr>
          <p:cNvPr id="24" name="Callout: Double Bent Line with Accent Bar 23">
            <a:extLst>
              <a:ext uri="{FF2B5EF4-FFF2-40B4-BE49-F238E27FC236}">
                <a16:creationId xmlns:a16="http://schemas.microsoft.com/office/drawing/2014/main" id="{22CC92A6-7C4E-4806-8E92-87A46B2002E9}"/>
              </a:ext>
            </a:extLst>
          </p:cNvPr>
          <p:cNvSpPr/>
          <p:nvPr/>
        </p:nvSpPr>
        <p:spPr bwMode="auto">
          <a:xfrm flipH="1">
            <a:off x="2840769" y="1722571"/>
            <a:ext cx="1775681" cy="502703"/>
          </a:xfrm>
          <a:prstGeom prst="accentCallout3">
            <a:avLst>
              <a:gd name="adj1" fmla="val 18750"/>
              <a:gd name="adj2" fmla="val -8333"/>
              <a:gd name="adj3" fmla="val 18750"/>
              <a:gd name="adj4" fmla="val -16667"/>
              <a:gd name="adj5" fmla="val 24856"/>
              <a:gd name="adj6" fmla="val -31987"/>
              <a:gd name="adj7" fmla="val 57144"/>
              <a:gd name="adj8" fmla="val -119817"/>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all assigned Department, Team,</a:t>
            </a:r>
            <a:r>
              <a:rPr kumimoji="0" lang="en-US" sz="1200" i="0" u="none" strike="noStrike" cap="none" normalizeH="0" dirty="0">
                <a:ln>
                  <a:noFill/>
                </a:ln>
                <a:effectLst/>
                <a:latin typeface="+mn-lt"/>
              </a:rPr>
              <a:t> &amp; Role groups</a:t>
            </a:r>
            <a:endParaRPr kumimoji="0" lang="en-US" sz="2400" i="0" u="none" strike="noStrike" cap="none" normalizeH="0" baseline="0" dirty="0">
              <a:ln>
                <a:noFill/>
              </a:ln>
              <a:effectLst/>
              <a:latin typeface="+mn-lt"/>
            </a:endParaRPr>
          </a:p>
        </p:txBody>
      </p:sp>
      <p:sp>
        <p:nvSpPr>
          <p:cNvPr id="25" name="Callout: Double Bent Line with Accent Bar 24">
            <a:extLst>
              <a:ext uri="{FF2B5EF4-FFF2-40B4-BE49-F238E27FC236}">
                <a16:creationId xmlns:a16="http://schemas.microsoft.com/office/drawing/2014/main" id="{B22FEEE4-3976-42FD-B2BC-396F1490F282}"/>
              </a:ext>
            </a:extLst>
          </p:cNvPr>
          <p:cNvSpPr/>
          <p:nvPr/>
        </p:nvSpPr>
        <p:spPr bwMode="auto">
          <a:xfrm flipH="1">
            <a:off x="2842509" y="1147604"/>
            <a:ext cx="1775681" cy="502703"/>
          </a:xfrm>
          <a:prstGeom prst="accentCallout3">
            <a:avLst>
              <a:gd name="adj1" fmla="val 18750"/>
              <a:gd name="adj2" fmla="val -8333"/>
              <a:gd name="adj3" fmla="val 18750"/>
              <a:gd name="adj4" fmla="val -16667"/>
              <a:gd name="adj5" fmla="val 8320"/>
              <a:gd name="adj6" fmla="val -33450"/>
              <a:gd name="adj7" fmla="val -47240"/>
              <a:gd name="adj8" fmla="val -121279"/>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all Department</a:t>
            </a:r>
            <a:r>
              <a:rPr kumimoji="0" lang="en-US" sz="1200" i="0" u="none" strike="noStrike" cap="none" normalizeH="0" dirty="0">
                <a:ln>
                  <a:noFill/>
                </a:ln>
                <a:effectLst/>
                <a:latin typeface="+mn-lt"/>
              </a:rPr>
              <a:t> groups</a:t>
            </a:r>
            <a:endParaRPr kumimoji="0" lang="en-US" sz="2400" i="0" u="none" strike="noStrike" cap="none" normalizeH="0" baseline="0" dirty="0">
              <a:ln>
                <a:noFill/>
              </a:ln>
              <a:effectLst/>
              <a:latin typeface="+mn-lt"/>
            </a:endParaRPr>
          </a:p>
        </p:txBody>
      </p:sp>
      <p:sp>
        <p:nvSpPr>
          <p:cNvPr id="26" name="Callout: Double Bent Line with Accent Bar 25">
            <a:extLst>
              <a:ext uri="{FF2B5EF4-FFF2-40B4-BE49-F238E27FC236}">
                <a16:creationId xmlns:a16="http://schemas.microsoft.com/office/drawing/2014/main" id="{DCA65D84-32C3-4CE2-B171-D8AEF7009D1A}"/>
              </a:ext>
            </a:extLst>
          </p:cNvPr>
          <p:cNvSpPr/>
          <p:nvPr/>
        </p:nvSpPr>
        <p:spPr bwMode="auto">
          <a:xfrm flipH="1">
            <a:off x="2842504" y="2285400"/>
            <a:ext cx="1775681" cy="502703"/>
          </a:xfrm>
          <a:prstGeom prst="accentCallout3">
            <a:avLst>
              <a:gd name="adj1" fmla="val 18750"/>
              <a:gd name="adj2" fmla="val -8333"/>
              <a:gd name="adj3" fmla="val 18750"/>
              <a:gd name="adj4" fmla="val -16667"/>
              <a:gd name="adj5" fmla="val 24856"/>
              <a:gd name="adj6" fmla="val -31987"/>
              <a:gd name="adj7" fmla="val 164628"/>
              <a:gd name="adj8" fmla="val -44621"/>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assigned Team</a:t>
            </a:r>
            <a:r>
              <a:rPr kumimoji="0" lang="en-US" sz="1200" i="0" u="none" strike="noStrike" cap="none" normalizeH="0" dirty="0">
                <a:ln>
                  <a:noFill/>
                </a:ln>
                <a:effectLst/>
                <a:latin typeface="+mn-lt"/>
              </a:rPr>
              <a:t> and Individual groups</a:t>
            </a:r>
            <a:endParaRPr kumimoji="0" lang="en-US" sz="2400" i="0" u="none" strike="noStrike" cap="none" normalizeH="0" baseline="0" dirty="0">
              <a:ln>
                <a:noFill/>
              </a:ln>
              <a:effectLst/>
              <a:latin typeface="+mn-lt"/>
            </a:endParaRPr>
          </a:p>
        </p:txBody>
      </p:sp>
      <p:sp>
        <p:nvSpPr>
          <p:cNvPr id="27" name="Rectangle 26">
            <a:extLst>
              <a:ext uri="{FF2B5EF4-FFF2-40B4-BE49-F238E27FC236}">
                <a16:creationId xmlns:a16="http://schemas.microsoft.com/office/drawing/2014/main" id="{A6E91715-1E30-48AD-A517-03C216D85327}"/>
              </a:ext>
            </a:extLst>
          </p:cNvPr>
          <p:cNvSpPr/>
          <p:nvPr/>
        </p:nvSpPr>
        <p:spPr bwMode="auto">
          <a:xfrm>
            <a:off x="9820121" y="2810937"/>
            <a:ext cx="2117880" cy="2579929"/>
          </a:xfrm>
          <a:prstGeom prst="rect">
            <a:avLst/>
          </a:prstGeom>
          <a:noFill/>
          <a:ln w="12700" cap="flat" cmpd="sng" algn="ctr">
            <a:solidFill>
              <a:srgbClr val="867C50"/>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867C50"/>
                </a:solidFill>
                <a:latin typeface="+mn-lt"/>
              </a:rPr>
              <a:t>Department: Human Resources</a:t>
            </a:r>
            <a:endParaRPr lang="en-US" sz="1600" dirty="0">
              <a:solidFill>
                <a:srgbClr val="867C50"/>
              </a:solidFill>
              <a:latin typeface="+mn-lt"/>
            </a:endParaRPr>
          </a:p>
        </p:txBody>
      </p:sp>
      <p:sp>
        <p:nvSpPr>
          <p:cNvPr id="28" name="Rectangle 27">
            <a:extLst>
              <a:ext uri="{FF2B5EF4-FFF2-40B4-BE49-F238E27FC236}">
                <a16:creationId xmlns:a16="http://schemas.microsoft.com/office/drawing/2014/main" id="{FCFE9E9F-6624-4555-9B4C-752982C14D56}"/>
              </a:ext>
            </a:extLst>
          </p:cNvPr>
          <p:cNvSpPr/>
          <p:nvPr/>
        </p:nvSpPr>
        <p:spPr bwMode="auto">
          <a:xfrm>
            <a:off x="9597788" y="4109306"/>
            <a:ext cx="2289412" cy="1031020"/>
          </a:xfrm>
          <a:prstGeom prst="rect">
            <a:avLst/>
          </a:prstGeom>
          <a:noFill/>
          <a:ln w="12700" cap="flat" cmpd="sng" algn="ctr">
            <a:solidFill>
              <a:srgbClr val="31565D"/>
            </a:solidFill>
            <a:prstDash val="sysDot"/>
            <a:round/>
            <a:headEnd type="none" w="med" len="med"/>
            <a:tailEnd type="none" w="med" len="med"/>
          </a:ln>
          <a:effectLst/>
        </p:spPr>
        <p:txBody>
          <a:bodyPr vert="vert270" wrap="square" lIns="0" tIns="0" rIns="2103120" bIns="0" numCol="1" rtlCol="0" anchor="ctr" anchorCtr="1" compatLnSpc="1">
            <a:prstTxWarp prst="textNoShape">
              <a:avLst/>
            </a:prstTxWarp>
            <a:noAutofit/>
          </a:bodyPr>
          <a:lstStyle/>
          <a:p>
            <a:pPr>
              <a:lnSpc>
                <a:spcPct val="90000"/>
              </a:lnSpc>
            </a:pPr>
            <a:r>
              <a:rPr lang="en-US" sz="900" dirty="0">
                <a:solidFill>
                  <a:srgbClr val="31565D"/>
                </a:solidFill>
                <a:latin typeface="+mn-lt"/>
              </a:rPr>
              <a:t>Role: HR Generalist</a:t>
            </a:r>
            <a:endParaRPr lang="en-US" sz="1600" dirty="0">
              <a:solidFill>
                <a:srgbClr val="31565D"/>
              </a:solidFill>
              <a:latin typeface="+mn-lt"/>
            </a:endParaRPr>
          </a:p>
        </p:txBody>
      </p:sp>
      <p:sp>
        <p:nvSpPr>
          <p:cNvPr id="29" name="Rectangle 28">
            <a:extLst>
              <a:ext uri="{FF2B5EF4-FFF2-40B4-BE49-F238E27FC236}">
                <a16:creationId xmlns:a16="http://schemas.microsoft.com/office/drawing/2014/main" id="{BFB2C800-777F-4C7C-873C-9B841FDA2157}"/>
              </a:ext>
            </a:extLst>
          </p:cNvPr>
          <p:cNvSpPr/>
          <p:nvPr/>
        </p:nvSpPr>
        <p:spPr bwMode="auto">
          <a:xfrm>
            <a:off x="9596648" y="2917397"/>
            <a:ext cx="2289412" cy="1031020"/>
          </a:xfrm>
          <a:prstGeom prst="rect">
            <a:avLst/>
          </a:prstGeom>
          <a:noFill/>
          <a:ln w="12700" cap="flat" cmpd="sng" algn="ctr">
            <a:solidFill>
              <a:schemeClr val="accent1"/>
            </a:solidFill>
            <a:prstDash val="sysDot"/>
            <a:round/>
            <a:headEnd type="none" w="med" len="med"/>
            <a:tailEnd type="none" w="med" len="med"/>
          </a:ln>
          <a:effectLst/>
        </p:spPr>
        <p:txBody>
          <a:bodyPr vert="vert270" wrap="square" lIns="0" tIns="0" rIns="2103120" bIns="0" numCol="1" rtlCol="0" anchor="ctr" anchorCtr="1" compatLnSpc="1">
            <a:prstTxWarp prst="textNoShape">
              <a:avLst/>
            </a:prstTxWarp>
            <a:noAutofit/>
          </a:bodyPr>
          <a:lstStyle/>
          <a:p>
            <a:pPr>
              <a:lnSpc>
                <a:spcPct val="90000"/>
              </a:lnSpc>
            </a:pPr>
            <a:r>
              <a:rPr lang="en-US" sz="900" dirty="0">
                <a:solidFill>
                  <a:schemeClr val="accent1"/>
                </a:solidFill>
                <a:latin typeface="+mn-lt"/>
              </a:rPr>
              <a:t>Role: Director of HR</a:t>
            </a:r>
            <a:endParaRPr lang="en-US" sz="1600" dirty="0">
              <a:solidFill>
                <a:schemeClr val="accent1"/>
              </a:solidFill>
              <a:latin typeface="+mn-lt"/>
            </a:endParaRPr>
          </a:p>
        </p:txBody>
      </p:sp>
    </p:spTree>
    <p:extLst>
      <p:ext uri="{BB962C8B-B14F-4D97-AF65-F5344CB8AC3E}">
        <p14:creationId xmlns:p14="http://schemas.microsoft.com/office/powerpoint/2010/main" val="232180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p:cTn id="53" dur="500" fill="hold"/>
                                        <p:tgtEl>
                                          <p:spTgt spid="51"/>
                                        </p:tgtEl>
                                        <p:attrNameLst>
                                          <p:attrName>ppt_w</p:attrName>
                                        </p:attrNameLst>
                                      </p:cBhvr>
                                      <p:tavLst>
                                        <p:tav tm="0">
                                          <p:val>
                                            <p:fltVal val="0"/>
                                          </p:val>
                                        </p:tav>
                                        <p:tav tm="100000">
                                          <p:val>
                                            <p:strVal val="#ppt_w"/>
                                          </p:val>
                                        </p:tav>
                                      </p:tavLst>
                                    </p:anim>
                                    <p:anim calcmode="lin" valueType="num">
                                      <p:cBhvr>
                                        <p:cTn id="54"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500" fill="hold"/>
                                        <p:tgtEl>
                                          <p:spTgt spid="49"/>
                                        </p:tgtEl>
                                        <p:attrNameLst>
                                          <p:attrName>ppt_w</p:attrName>
                                        </p:attrNameLst>
                                      </p:cBhvr>
                                      <p:tavLst>
                                        <p:tav tm="0">
                                          <p:val>
                                            <p:fltVal val="0"/>
                                          </p:val>
                                        </p:tav>
                                        <p:tav tm="100000">
                                          <p:val>
                                            <p:strVal val="#ppt_w"/>
                                          </p:val>
                                        </p:tav>
                                      </p:tavLst>
                                    </p:anim>
                                    <p:anim calcmode="lin" valueType="num">
                                      <p:cBhvr>
                                        <p:cTn id="60" dur="500" fill="hold"/>
                                        <p:tgtEl>
                                          <p:spTgt spid="49"/>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p:cTn id="63" dur="500" fill="hold"/>
                                        <p:tgtEl>
                                          <p:spTgt spid="55"/>
                                        </p:tgtEl>
                                        <p:attrNameLst>
                                          <p:attrName>ppt_w</p:attrName>
                                        </p:attrNameLst>
                                      </p:cBhvr>
                                      <p:tavLst>
                                        <p:tav tm="0">
                                          <p:val>
                                            <p:fltVal val="0"/>
                                          </p:val>
                                        </p:tav>
                                        <p:tav tm="100000">
                                          <p:val>
                                            <p:strVal val="#ppt_w"/>
                                          </p:val>
                                        </p:tav>
                                      </p:tavLst>
                                    </p:anim>
                                    <p:anim calcmode="lin" valueType="num">
                                      <p:cBhvr>
                                        <p:cTn id="64"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fltVal val="0"/>
                                          </p:val>
                                        </p:tav>
                                        <p:tav tm="100000">
                                          <p:val>
                                            <p:strVal val="#ppt_w"/>
                                          </p:val>
                                        </p:tav>
                                      </p:tavLst>
                                    </p:anim>
                                    <p:anim calcmode="lin" valueType="num">
                                      <p:cBhvr>
                                        <p:cTn id="74" dur="500" fill="hold"/>
                                        <p:tgtEl>
                                          <p:spTgt spid="56"/>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p:cTn id="79" dur="500" fill="hold"/>
                                        <p:tgtEl>
                                          <p:spTgt spid="52"/>
                                        </p:tgtEl>
                                        <p:attrNameLst>
                                          <p:attrName>ppt_w</p:attrName>
                                        </p:attrNameLst>
                                      </p:cBhvr>
                                      <p:tavLst>
                                        <p:tav tm="0">
                                          <p:val>
                                            <p:fltVal val="0"/>
                                          </p:val>
                                        </p:tav>
                                        <p:tav tm="100000">
                                          <p:val>
                                            <p:strVal val="#ppt_w"/>
                                          </p:val>
                                        </p:tav>
                                      </p:tavLst>
                                    </p:anim>
                                    <p:anim calcmode="lin" valueType="num">
                                      <p:cBhvr>
                                        <p:cTn id="80" dur="500" fill="hold"/>
                                        <p:tgtEl>
                                          <p:spTgt spid="52"/>
                                        </p:tgtEl>
                                        <p:attrNameLst>
                                          <p:attrName>ppt_h</p:attrName>
                                        </p:attrNameLst>
                                      </p:cBhvr>
                                      <p:tavLst>
                                        <p:tav tm="0">
                                          <p:val>
                                            <p:fltVal val="0"/>
                                          </p:val>
                                        </p:tav>
                                        <p:tav tm="100000">
                                          <p:val>
                                            <p:strVal val="#ppt_h"/>
                                          </p:val>
                                        </p:tav>
                                      </p:tavLst>
                                    </p:anim>
                                  </p:childTnLst>
                                </p:cTn>
                              </p:par>
                              <p:par>
                                <p:cTn id="81" presetID="23" presetClass="entr" presetSubtype="16"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p:cTn id="83" dur="500" fill="hold"/>
                                        <p:tgtEl>
                                          <p:spTgt spid="57"/>
                                        </p:tgtEl>
                                        <p:attrNameLst>
                                          <p:attrName>ppt_w</p:attrName>
                                        </p:attrNameLst>
                                      </p:cBhvr>
                                      <p:tavLst>
                                        <p:tav tm="0">
                                          <p:val>
                                            <p:fltVal val="0"/>
                                          </p:val>
                                        </p:tav>
                                        <p:tav tm="100000">
                                          <p:val>
                                            <p:strVal val="#ppt_w"/>
                                          </p:val>
                                        </p:tav>
                                      </p:tavLst>
                                    </p:anim>
                                    <p:anim calcmode="lin" valueType="num">
                                      <p:cBhvr>
                                        <p:cTn id="84"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p:cTn id="95" dur="500" fill="hold"/>
                                        <p:tgtEl>
                                          <p:spTgt spid="22"/>
                                        </p:tgtEl>
                                        <p:attrNameLst>
                                          <p:attrName>ppt_w</p:attrName>
                                        </p:attrNameLst>
                                      </p:cBhvr>
                                      <p:tavLst>
                                        <p:tav tm="0">
                                          <p:val>
                                            <p:fltVal val="0"/>
                                          </p:val>
                                        </p:tav>
                                        <p:tav tm="100000">
                                          <p:val>
                                            <p:strVal val="#ppt_w"/>
                                          </p:val>
                                        </p:tav>
                                      </p:tavLst>
                                    </p:anim>
                                    <p:anim calcmode="lin" valueType="num">
                                      <p:cBhvr>
                                        <p:cTn id="96"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fltVal val="0"/>
                                          </p:val>
                                        </p:tav>
                                        <p:tav tm="100000">
                                          <p:val>
                                            <p:strVal val="#ppt_w"/>
                                          </p:val>
                                        </p:tav>
                                      </p:tavLst>
                                    </p:anim>
                                    <p:anim calcmode="lin" valueType="num">
                                      <p:cBhvr>
                                        <p:cTn id="102"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p:cTn id="107" dur="500" fill="hold"/>
                                        <p:tgtEl>
                                          <p:spTgt spid="24"/>
                                        </p:tgtEl>
                                        <p:attrNameLst>
                                          <p:attrName>ppt_w</p:attrName>
                                        </p:attrNameLst>
                                      </p:cBhvr>
                                      <p:tavLst>
                                        <p:tav tm="0">
                                          <p:val>
                                            <p:fltVal val="0"/>
                                          </p:val>
                                        </p:tav>
                                        <p:tav tm="100000">
                                          <p:val>
                                            <p:strVal val="#ppt_w"/>
                                          </p:val>
                                        </p:tav>
                                      </p:tavLst>
                                    </p:anim>
                                    <p:anim calcmode="lin" valueType="num">
                                      <p:cBhvr>
                                        <p:cTn id="10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9" grpId="0" animBg="1"/>
      <p:bldP spid="50" grpId="0" animBg="1"/>
      <p:bldP spid="51" grpId="0" animBg="1"/>
      <p:bldP spid="52" grpId="0" animBg="1"/>
      <p:bldP spid="55" grpId="0"/>
      <p:bldP spid="56" grpId="0"/>
      <p:bldP spid="57"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06E39-A36C-4C33-A8EB-2D036CC275EA}"/>
              </a:ext>
            </a:extLst>
          </p:cNvPr>
          <p:cNvPicPr>
            <a:picLocks noChangeAspect="1"/>
          </p:cNvPicPr>
          <p:nvPr/>
        </p:nvPicPr>
        <p:blipFill>
          <a:blip r:embed="rId3"/>
          <a:stretch>
            <a:fillRect/>
          </a:stretch>
        </p:blipFill>
        <p:spPr>
          <a:xfrm>
            <a:off x="4502614" y="599589"/>
            <a:ext cx="7413063" cy="5485953"/>
          </a:xfrm>
          <a:prstGeom prst="rect">
            <a:avLst/>
          </a:prstGeom>
          <a:ln>
            <a:noFill/>
          </a:ln>
          <a:effectLst>
            <a:softEdge rad="112500"/>
          </a:effectLst>
        </p:spPr>
      </p:pic>
      <p:sp>
        <p:nvSpPr>
          <p:cNvPr id="37" name="Callout: Double Bent Line with Accent Bar 36">
            <a:extLst>
              <a:ext uri="{FF2B5EF4-FFF2-40B4-BE49-F238E27FC236}">
                <a16:creationId xmlns:a16="http://schemas.microsoft.com/office/drawing/2014/main" id="{D6CE7D37-3C38-4F85-92DC-F23A7B3094A3}"/>
              </a:ext>
            </a:extLst>
          </p:cNvPr>
          <p:cNvSpPr/>
          <p:nvPr/>
        </p:nvSpPr>
        <p:spPr bwMode="auto">
          <a:xfrm flipH="1">
            <a:off x="3434492" y="1717270"/>
            <a:ext cx="1775681" cy="502703"/>
          </a:xfrm>
          <a:prstGeom prst="accentCallout3">
            <a:avLst>
              <a:gd name="adj1" fmla="val 18750"/>
              <a:gd name="adj2" fmla="val -8333"/>
              <a:gd name="adj3" fmla="val 18750"/>
              <a:gd name="adj4" fmla="val -16667"/>
              <a:gd name="adj5" fmla="val 24856"/>
              <a:gd name="adj6" fmla="val -31987"/>
              <a:gd name="adj7" fmla="val 59537"/>
              <a:gd name="adj8" fmla="val -87534"/>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assigned </a:t>
            </a:r>
            <a:r>
              <a:rPr kumimoji="0" lang="en-US" sz="1200" i="0" u="none" strike="noStrike" cap="none" normalizeH="0" dirty="0">
                <a:ln>
                  <a:noFill/>
                </a:ln>
                <a:effectLst/>
                <a:latin typeface="+mn-lt"/>
              </a:rPr>
              <a:t>Individuals</a:t>
            </a:r>
            <a:endParaRPr kumimoji="0" lang="en-US" sz="2400" i="0" u="none" strike="noStrike" cap="none" normalizeH="0" baseline="0" dirty="0">
              <a:ln>
                <a:noFill/>
              </a:ln>
              <a:effectLst/>
              <a:latin typeface="+mn-lt"/>
            </a:endParaRPr>
          </a:p>
        </p:txBody>
      </p:sp>
      <p:sp>
        <p:nvSpPr>
          <p:cNvPr id="41" name="Callout: Double Bent Line with Accent Bar 40">
            <a:extLst>
              <a:ext uri="{FF2B5EF4-FFF2-40B4-BE49-F238E27FC236}">
                <a16:creationId xmlns:a16="http://schemas.microsoft.com/office/drawing/2014/main" id="{086BD701-C625-4748-982D-FACEDDF9FA3D}"/>
              </a:ext>
            </a:extLst>
          </p:cNvPr>
          <p:cNvSpPr/>
          <p:nvPr/>
        </p:nvSpPr>
        <p:spPr bwMode="auto">
          <a:xfrm flipH="1">
            <a:off x="3432827" y="1144116"/>
            <a:ext cx="1775681" cy="502703"/>
          </a:xfrm>
          <a:prstGeom prst="accentCallout3">
            <a:avLst>
              <a:gd name="adj1" fmla="val 18750"/>
              <a:gd name="adj2" fmla="val -8333"/>
              <a:gd name="adj3" fmla="val 18750"/>
              <a:gd name="adj4" fmla="val -16667"/>
              <a:gd name="adj5" fmla="val 11016"/>
              <a:gd name="adj6" fmla="val -33107"/>
              <a:gd name="adj7" fmla="val -45251"/>
              <a:gd name="adj8" fmla="val -87254"/>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assigned </a:t>
            </a:r>
            <a:r>
              <a:rPr kumimoji="0" lang="en-US" sz="1200" i="0" u="none" strike="noStrike" cap="none" normalizeH="0" dirty="0">
                <a:ln>
                  <a:noFill/>
                </a:ln>
                <a:effectLst/>
                <a:latin typeface="+mn-lt"/>
              </a:rPr>
              <a:t>Individuals</a:t>
            </a:r>
            <a:endParaRPr kumimoji="0" lang="en-US" sz="2400" i="0" u="none" strike="noStrike" cap="none" normalizeH="0" baseline="0" dirty="0">
              <a:ln>
                <a:noFill/>
              </a:ln>
              <a:effectLst/>
              <a:latin typeface="+mn-lt"/>
            </a:endParaRPr>
          </a:p>
        </p:txBody>
      </p:sp>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Automatic Groups</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26</a:t>
            </a:fld>
            <a:endParaRPr lang="en-US" dirty="0"/>
          </a:p>
        </p:txBody>
      </p:sp>
      <p:sp>
        <p:nvSpPr>
          <p:cNvPr id="36" name="Rectangle 35">
            <a:extLst>
              <a:ext uri="{FF2B5EF4-FFF2-40B4-BE49-F238E27FC236}">
                <a16:creationId xmlns:a16="http://schemas.microsoft.com/office/drawing/2014/main" id="{58F543D1-732E-4800-A774-B7630965758A}"/>
              </a:ext>
            </a:extLst>
          </p:cNvPr>
          <p:cNvSpPr/>
          <p:nvPr/>
        </p:nvSpPr>
        <p:spPr bwMode="auto">
          <a:xfrm>
            <a:off x="4533900" y="2880011"/>
            <a:ext cx="2432050" cy="3412839"/>
          </a:xfrm>
          <a:prstGeom prst="rect">
            <a:avLst/>
          </a:prstGeom>
          <a:noFill/>
          <a:ln w="12700" cap="flat" cmpd="sng" algn="ctr">
            <a:solidFill>
              <a:srgbClr val="C00000"/>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C00000"/>
                </a:solidFill>
                <a:latin typeface="+mn-lt"/>
              </a:rPr>
              <a:t>Department: Audit</a:t>
            </a:r>
            <a:endParaRPr lang="en-US" sz="1600" dirty="0">
              <a:solidFill>
                <a:srgbClr val="C00000"/>
              </a:solidFill>
              <a:latin typeface="+mn-lt"/>
            </a:endParaRPr>
          </a:p>
        </p:txBody>
      </p:sp>
      <p:sp>
        <p:nvSpPr>
          <p:cNvPr id="38" name="Rectangle 37">
            <a:extLst>
              <a:ext uri="{FF2B5EF4-FFF2-40B4-BE49-F238E27FC236}">
                <a16:creationId xmlns:a16="http://schemas.microsoft.com/office/drawing/2014/main" id="{A239790E-4C3E-474E-AED6-6B990212E12E}"/>
              </a:ext>
            </a:extLst>
          </p:cNvPr>
          <p:cNvSpPr/>
          <p:nvPr/>
        </p:nvSpPr>
        <p:spPr bwMode="auto">
          <a:xfrm>
            <a:off x="3721101" y="5140326"/>
            <a:ext cx="5610224" cy="945216"/>
          </a:xfrm>
          <a:prstGeom prst="rect">
            <a:avLst/>
          </a:prstGeom>
          <a:noFill/>
          <a:ln w="12700" cap="flat" cmpd="sng" algn="ctr">
            <a:solidFill>
              <a:srgbClr val="008000"/>
            </a:solidFill>
            <a:prstDash val="sysDot"/>
            <a:round/>
            <a:headEnd type="none" w="med" len="med"/>
            <a:tailEnd type="none" w="med" len="med"/>
          </a:ln>
          <a:effectLst/>
        </p:spPr>
        <p:txBody>
          <a:bodyPr vert="horz" wrap="square" lIns="0" tIns="45720" rIns="0" bIns="45720" numCol="7" rtlCol="0" anchor="ctr" anchorCtr="0" compatLnSpc="1">
            <a:prstTxWarp prst="textNoShape">
              <a:avLst/>
            </a:prstTxWarp>
          </a:bodyPr>
          <a:lstStyle/>
          <a:p>
            <a:pPr>
              <a:lnSpc>
                <a:spcPct val="90000"/>
              </a:lnSpc>
            </a:pPr>
            <a:r>
              <a:rPr lang="en-US" sz="900" dirty="0">
                <a:solidFill>
                  <a:srgbClr val="008000"/>
                </a:solidFill>
                <a:latin typeface="+mn-lt"/>
              </a:rPr>
              <a:t>Role: Staff Accountant</a:t>
            </a:r>
            <a:endParaRPr lang="en-US" sz="1600" dirty="0">
              <a:solidFill>
                <a:srgbClr val="008000"/>
              </a:solidFill>
              <a:latin typeface="+mn-lt"/>
            </a:endParaRPr>
          </a:p>
        </p:txBody>
      </p:sp>
      <p:sp>
        <p:nvSpPr>
          <p:cNvPr id="39" name="Rectangle 38">
            <a:extLst>
              <a:ext uri="{FF2B5EF4-FFF2-40B4-BE49-F238E27FC236}">
                <a16:creationId xmlns:a16="http://schemas.microsoft.com/office/drawing/2014/main" id="{E670F96C-43DD-4558-B72E-A980F0E1E14E}"/>
              </a:ext>
            </a:extLst>
          </p:cNvPr>
          <p:cNvSpPr/>
          <p:nvPr/>
        </p:nvSpPr>
        <p:spPr bwMode="auto">
          <a:xfrm>
            <a:off x="3721098" y="4065822"/>
            <a:ext cx="5610225" cy="982427"/>
          </a:xfrm>
          <a:prstGeom prst="rect">
            <a:avLst/>
          </a:prstGeom>
          <a:noFill/>
          <a:ln w="12700" cap="flat" cmpd="sng" algn="ctr">
            <a:solidFill>
              <a:srgbClr val="002060"/>
            </a:solidFill>
            <a:prstDash val="sysDot"/>
            <a:round/>
            <a:headEnd type="none" w="med" len="med"/>
            <a:tailEnd type="none" w="med" len="med"/>
          </a:ln>
          <a:effectLst/>
        </p:spPr>
        <p:txBody>
          <a:bodyPr vert="horz" wrap="square" lIns="0" tIns="45720" rIns="0" bIns="45720" numCol="7" rtlCol="0" anchor="ctr" anchorCtr="0" compatLnSpc="1">
            <a:prstTxWarp prst="textNoShape">
              <a:avLst/>
            </a:prstTxWarp>
          </a:bodyPr>
          <a:lstStyle/>
          <a:p>
            <a:pPr>
              <a:lnSpc>
                <a:spcPct val="90000"/>
              </a:lnSpc>
            </a:pPr>
            <a:r>
              <a:rPr lang="en-US" sz="900" dirty="0">
                <a:solidFill>
                  <a:srgbClr val="002060"/>
                </a:solidFill>
                <a:latin typeface="+mn-lt"/>
              </a:rPr>
              <a:t>Role: Senior Accountant</a:t>
            </a:r>
            <a:endParaRPr lang="en-US" sz="1600" dirty="0">
              <a:solidFill>
                <a:srgbClr val="002060"/>
              </a:solidFill>
              <a:latin typeface="+mn-lt"/>
            </a:endParaRPr>
          </a:p>
        </p:txBody>
      </p:sp>
      <p:sp>
        <p:nvSpPr>
          <p:cNvPr id="40" name="Rectangle 39">
            <a:extLst>
              <a:ext uri="{FF2B5EF4-FFF2-40B4-BE49-F238E27FC236}">
                <a16:creationId xmlns:a16="http://schemas.microsoft.com/office/drawing/2014/main" id="{058D6F59-836E-4ED0-8293-056BE2D3AE39}"/>
              </a:ext>
            </a:extLst>
          </p:cNvPr>
          <p:cNvSpPr/>
          <p:nvPr/>
        </p:nvSpPr>
        <p:spPr bwMode="auto">
          <a:xfrm>
            <a:off x="3721099" y="2915609"/>
            <a:ext cx="5610223" cy="1065842"/>
          </a:xfrm>
          <a:prstGeom prst="rect">
            <a:avLst/>
          </a:prstGeom>
          <a:noFill/>
          <a:ln w="12700" cap="flat" cmpd="sng" algn="ctr">
            <a:solidFill>
              <a:srgbClr val="00B0F0"/>
            </a:solidFill>
            <a:prstDash val="sysDot"/>
            <a:round/>
            <a:headEnd type="none" w="med" len="med"/>
            <a:tailEnd type="none" w="med" len="med"/>
          </a:ln>
          <a:effectLst/>
        </p:spPr>
        <p:txBody>
          <a:bodyPr vert="horz" wrap="square" lIns="0" tIns="45720" rIns="0" bIns="45720" numCol="7" rtlCol="0" anchor="ctr" anchorCtr="0" compatLnSpc="1">
            <a:prstTxWarp prst="textNoShape">
              <a:avLst/>
            </a:prstTxWarp>
          </a:bodyPr>
          <a:lstStyle/>
          <a:p>
            <a:pPr>
              <a:lnSpc>
                <a:spcPct val="90000"/>
              </a:lnSpc>
            </a:pPr>
            <a:r>
              <a:rPr lang="en-US" sz="900" dirty="0">
                <a:solidFill>
                  <a:srgbClr val="00B0F0"/>
                </a:solidFill>
                <a:latin typeface="+mn-lt"/>
              </a:rPr>
              <a:t>Role: Manager</a:t>
            </a:r>
            <a:endParaRPr lang="en-US" sz="1600" dirty="0">
              <a:solidFill>
                <a:srgbClr val="00B0F0"/>
              </a:solidFill>
              <a:latin typeface="+mn-lt"/>
            </a:endParaRPr>
          </a:p>
        </p:txBody>
      </p:sp>
      <p:sp>
        <p:nvSpPr>
          <p:cNvPr id="42" name="Rectangle 41">
            <a:extLst>
              <a:ext uri="{FF2B5EF4-FFF2-40B4-BE49-F238E27FC236}">
                <a16:creationId xmlns:a16="http://schemas.microsoft.com/office/drawing/2014/main" id="{79078B79-B83D-405D-B8EB-0E2BCFB3D29E}"/>
              </a:ext>
            </a:extLst>
          </p:cNvPr>
          <p:cNvSpPr/>
          <p:nvPr/>
        </p:nvSpPr>
        <p:spPr bwMode="auto">
          <a:xfrm>
            <a:off x="7358926" y="2880011"/>
            <a:ext cx="2093049" cy="3412839"/>
          </a:xfrm>
          <a:prstGeom prst="rect">
            <a:avLst/>
          </a:prstGeom>
          <a:noFill/>
          <a:ln w="12700" cap="flat" cmpd="sng" algn="ctr">
            <a:solidFill>
              <a:srgbClr val="00B050"/>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00B050"/>
                </a:solidFill>
                <a:latin typeface="+mn-lt"/>
              </a:rPr>
              <a:t>Department: Tax</a:t>
            </a:r>
            <a:endParaRPr lang="en-US" sz="1600" dirty="0">
              <a:solidFill>
                <a:srgbClr val="00B050"/>
              </a:solidFill>
              <a:latin typeface="+mn-lt"/>
            </a:endParaRPr>
          </a:p>
        </p:txBody>
      </p:sp>
      <p:sp>
        <p:nvSpPr>
          <p:cNvPr id="49" name="Callout: Double Bent Line with Accent Bar 48">
            <a:extLst>
              <a:ext uri="{FF2B5EF4-FFF2-40B4-BE49-F238E27FC236}">
                <a16:creationId xmlns:a16="http://schemas.microsoft.com/office/drawing/2014/main" id="{6E02A7BE-3033-4256-91E5-09CF14BFF8C4}"/>
              </a:ext>
            </a:extLst>
          </p:cNvPr>
          <p:cNvSpPr/>
          <p:nvPr/>
        </p:nvSpPr>
        <p:spPr bwMode="auto">
          <a:xfrm flipH="1">
            <a:off x="860656" y="3962730"/>
            <a:ext cx="1540282" cy="502703"/>
          </a:xfrm>
          <a:prstGeom prst="accentCallout3">
            <a:avLst>
              <a:gd name="adj1" fmla="val 18750"/>
              <a:gd name="adj2" fmla="val -8333"/>
              <a:gd name="adj3" fmla="val 18750"/>
              <a:gd name="adj4" fmla="val -16667"/>
              <a:gd name="adj5" fmla="val 13571"/>
              <a:gd name="adj6" fmla="val -37814"/>
              <a:gd name="adj7" fmla="val 11593"/>
              <a:gd name="adj8" fmla="val -135784"/>
            </a:avLst>
          </a:prstGeom>
          <a:noFill/>
          <a:ln w="9525" cap="flat" cmpd="sng" algn="ctr">
            <a:solidFill>
              <a:srgbClr val="C00000"/>
            </a:solidFill>
            <a:prstDash val="sys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solidFill>
                  <a:srgbClr val="C00000"/>
                </a:solidFill>
                <a:effectLst/>
                <a:latin typeface="+mn-lt"/>
              </a:rPr>
              <a:t>Department-specific goals or skills</a:t>
            </a:r>
            <a:endParaRPr kumimoji="0" lang="en-US" sz="2400" i="0" u="none" strike="noStrike" cap="none" normalizeH="0" baseline="0" dirty="0">
              <a:ln>
                <a:noFill/>
              </a:ln>
              <a:solidFill>
                <a:srgbClr val="C00000"/>
              </a:solidFill>
              <a:effectLst/>
              <a:latin typeface="+mn-lt"/>
            </a:endParaRPr>
          </a:p>
        </p:txBody>
      </p:sp>
      <p:sp>
        <p:nvSpPr>
          <p:cNvPr id="50" name="Callout: Double Bent Line with Accent Bar 49">
            <a:extLst>
              <a:ext uri="{FF2B5EF4-FFF2-40B4-BE49-F238E27FC236}">
                <a16:creationId xmlns:a16="http://schemas.microsoft.com/office/drawing/2014/main" id="{A67523FF-1C56-456F-B56A-169EAEE447EF}"/>
              </a:ext>
            </a:extLst>
          </p:cNvPr>
          <p:cNvSpPr/>
          <p:nvPr/>
        </p:nvSpPr>
        <p:spPr bwMode="auto">
          <a:xfrm flipH="1">
            <a:off x="1193223" y="4596525"/>
            <a:ext cx="1235996" cy="489406"/>
          </a:xfrm>
          <a:prstGeom prst="accentCallout3">
            <a:avLst>
              <a:gd name="adj1" fmla="val 18750"/>
              <a:gd name="adj2" fmla="val -8333"/>
              <a:gd name="adj3" fmla="val 18750"/>
              <a:gd name="adj4" fmla="val -16667"/>
              <a:gd name="adj5" fmla="val 14366"/>
              <a:gd name="adj6" fmla="val -33649"/>
              <a:gd name="adj7" fmla="val -25163"/>
              <a:gd name="adj8" fmla="val -102237"/>
            </a:avLst>
          </a:prstGeom>
          <a:noFill/>
          <a:ln w="9525" cap="flat" cmpd="sng" algn="ctr">
            <a:solidFill>
              <a:srgbClr val="002060"/>
            </a:solidFill>
            <a:prstDash val="sysDot"/>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solidFill>
                  <a:srgbClr val="002060"/>
                </a:solidFill>
                <a:effectLst/>
                <a:latin typeface="+mn-lt"/>
              </a:rPr>
              <a:t>Role-specific goals or competencies</a:t>
            </a:r>
            <a:endParaRPr kumimoji="0" lang="en-US" sz="2400" i="0" u="none" strike="noStrike" cap="none" normalizeH="0" baseline="0" dirty="0">
              <a:ln>
                <a:noFill/>
              </a:ln>
              <a:solidFill>
                <a:srgbClr val="002060"/>
              </a:solidFill>
              <a:effectLst/>
              <a:latin typeface="+mn-lt"/>
            </a:endParaRPr>
          </a:p>
        </p:txBody>
      </p:sp>
      <p:sp>
        <p:nvSpPr>
          <p:cNvPr id="51" name="Rectangle 50">
            <a:extLst>
              <a:ext uri="{FF2B5EF4-FFF2-40B4-BE49-F238E27FC236}">
                <a16:creationId xmlns:a16="http://schemas.microsoft.com/office/drawing/2014/main" id="{251C6F83-412C-4C4A-ABF8-5AD54D6D9694}"/>
              </a:ext>
            </a:extLst>
          </p:cNvPr>
          <p:cNvSpPr/>
          <p:nvPr/>
        </p:nvSpPr>
        <p:spPr bwMode="auto">
          <a:xfrm>
            <a:off x="4768850" y="4108448"/>
            <a:ext cx="2019300" cy="891263"/>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George Thompson</a:t>
            </a:r>
            <a:endParaRPr lang="en-US" sz="1600" dirty="0">
              <a:solidFill>
                <a:schemeClr val="accent3"/>
              </a:solidFill>
              <a:latin typeface="+mn-lt"/>
            </a:endParaRPr>
          </a:p>
        </p:txBody>
      </p:sp>
      <p:sp>
        <p:nvSpPr>
          <p:cNvPr id="52" name="Callout: Double Bent Line with Accent Bar 51">
            <a:extLst>
              <a:ext uri="{FF2B5EF4-FFF2-40B4-BE49-F238E27FC236}">
                <a16:creationId xmlns:a16="http://schemas.microsoft.com/office/drawing/2014/main" id="{D3B95590-D8BB-4737-81E1-23E1AE297B9A}"/>
              </a:ext>
            </a:extLst>
          </p:cNvPr>
          <p:cNvSpPr/>
          <p:nvPr/>
        </p:nvSpPr>
        <p:spPr bwMode="auto">
          <a:xfrm flipH="1">
            <a:off x="1148955" y="5317060"/>
            <a:ext cx="1280264" cy="502703"/>
          </a:xfrm>
          <a:prstGeom prst="accentCallout3">
            <a:avLst>
              <a:gd name="adj1" fmla="val 18750"/>
              <a:gd name="adj2" fmla="val -8333"/>
              <a:gd name="adj3" fmla="val 1066"/>
              <a:gd name="adj4" fmla="val -14683"/>
              <a:gd name="adj5" fmla="val -4019"/>
              <a:gd name="adj6" fmla="val -16507"/>
              <a:gd name="adj7" fmla="val -100248"/>
              <a:gd name="adj8" fmla="val -181371"/>
            </a:avLst>
          </a:prstGeom>
          <a:noFill/>
          <a:ln w="9525" cap="flat" cmpd="sng" algn="ctr">
            <a:solidFill>
              <a:schemeClr val="accent3"/>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solidFill>
                  <a:schemeClr val="accent3"/>
                </a:solidFill>
                <a:effectLst/>
                <a:latin typeface="+mn-lt"/>
              </a:rPr>
              <a:t>Individual goals or skills</a:t>
            </a:r>
            <a:endParaRPr kumimoji="0" lang="en-US" sz="2400" i="0" u="none" strike="noStrike" cap="none" normalizeH="0" baseline="0" dirty="0">
              <a:ln>
                <a:noFill/>
              </a:ln>
              <a:solidFill>
                <a:schemeClr val="accent3"/>
              </a:solidFill>
              <a:effectLst/>
              <a:latin typeface="+mn-lt"/>
            </a:endParaRPr>
          </a:p>
        </p:txBody>
      </p:sp>
      <p:sp>
        <p:nvSpPr>
          <p:cNvPr id="53" name="TextBox 52">
            <a:extLst>
              <a:ext uri="{FF2B5EF4-FFF2-40B4-BE49-F238E27FC236}">
                <a16:creationId xmlns:a16="http://schemas.microsoft.com/office/drawing/2014/main" id="{7A7DD811-5455-413B-AE6A-52B054A30DCC}"/>
              </a:ext>
            </a:extLst>
          </p:cNvPr>
          <p:cNvSpPr txBox="1"/>
          <p:nvPr/>
        </p:nvSpPr>
        <p:spPr bwMode="ltGray">
          <a:xfrm>
            <a:off x="305940" y="1463867"/>
            <a:ext cx="2583310" cy="1702666"/>
          </a:xfrm>
          <a:prstGeom prst="rect">
            <a:avLst/>
          </a:prstGeom>
          <a:noFill/>
          <a:ln w="9525">
            <a:solidFill>
              <a:schemeClr val="tx1"/>
            </a:solid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a:latin typeface="Calibri" pitchFamily="34" charset="0"/>
              </a:rPr>
              <a:t>Automatic Individual Groups</a:t>
            </a:r>
          </a:p>
        </p:txBody>
      </p:sp>
      <p:sp>
        <p:nvSpPr>
          <p:cNvPr id="22" name="Callout: Double Bent Line with Accent Bar 21">
            <a:extLst>
              <a:ext uri="{FF2B5EF4-FFF2-40B4-BE49-F238E27FC236}">
                <a16:creationId xmlns:a16="http://schemas.microsoft.com/office/drawing/2014/main" id="{D9AAFD38-F337-48F5-8742-54804C7F8AF2}"/>
              </a:ext>
            </a:extLst>
          </p:cNvPr>
          <p:cNvSpPr/>
          <p:nvPr/>
        </p:nvSpPr>
        <p:spPr bwMode="auto">
          <a:xfrm>
            <a:off x="8874449" y="2245914"/>
            <a:ext cx="1282450" cy="502703"/>
          </a:xfrm>
          <a:prstGeom prst="accentCallout3">
            <a:avLst>
              <a:gd name="adj1" fmla="val 18750"/>
              <a:gd name="adj2" fmla="val -8333"/>
              <a:gd name="adj3" fmla="val 18750"/>
              <a:gd name="adj4" fmla="val -16667"/>
              <a:gd name="adj5" fmla="val 94769"/>
              <a:gd name="adj6" fmla="val -18768"/>
              <a:gd name="adj7" fmla="val 161854"/>
              <a:gd name="adj8" fmla="val -47764"/>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assigned Individuals</a:t>
            </a:r>
            <a:endParaRPr kumimoji="0" lang="en-US" sz="2400" i="0" u="none" strike="noStrike" cap="none" normalizeH="0" baseline="0" dirty="0">
              <a:ln>
                <a:noFill/>
              </a:ln>
              <a:effectLst/>
              <a:latin typeface="+mn-lt"/>
            </a:endParaRPr>
          </a:p>
        </p:txBody>
      </p:sp>
      <p:sp>
        <p:nvSpPr>
          <p:cNvPr id="26" name="Callout: Double Bent Line with Accent Bar 25">
            <a:extLst>
              <a:ext uri="{FF2B5EF4-FFF2-40B4-BE49-F238E27FC236}">
                <a16:creationId xmlns:a16="http://schemas.microsoft.com/office/drawing/2014/main" id="{DCA65D84-32C3-4CE2-B171-D8AEF7009D1A}"/>
              </a:ext>
            </a:extLst>
          </p:cNvPr>
          <p:cNvSpPr/>
          <p:nvPr/>
        </p:nvSpPr>
        <p:spPr bwMode="auto">
          <a:xfrm flipH="1">
            <a:off x="3436229" y="2285400"/>
            <a:ext cx="1775681" cy="502703"/>
          </a:xfrm>
          <a:prstGeom prst="accentCallout3">
            <a:avLst>
              <a:gd name="adj1" fmla="val 18750"/>
              <a:gd name="adj2" fmla="val -8333"/>
              <a:gd name="adj3" fmla="val 18750"/>
              <a:gd name="adj4" fmla="val -16667"/>
              <a:gd name="adj5" fmla="val 24856"/>
              <a:gd name="adj6" fmla="val -31987"/>
              <a:gd name="adj7" fmla="val 156417"/>
              <a:gd name="adj8" fmla="val -16727"/>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assigned </a:t>
            </a:r>
            <a:r>
              <a:rPr kumimoji="0" lang="en-US" sz="1200" i="0" u="none" strike="noStrike" cap="none" normalizeH="0" dirty="0">
                <a:ln>
                  <a:noFill/>
                </a:ln>
                <a:effectLst/>
                <a:latin typeface="+mn-lt"/>
              </a:rPr>
              <a:t>Individuals</a:t>
            </a:r>
            <a:endParaRPr kumimoji="0" lang="en-US" sz="2400" i="0" u="none" strike="noStrike" cap="none" normalizeH="0" baseline="0" dirty="0">
              <a:ln>
                <a:noFill/>
              </a:ln>
              <a:effectLst/>
              <a:latin typeface="+mn-lt"/>
            </a:endParaRPr>
          </a:p>
        </p:txBody>
      </p:sp>
      <p:sp>
        <p:nvSpPr>
          <p:cNvPr id="27" name="Rectangle 26">
            <a:extLst>
              <a:ext uri="{FF2B5EF4-FFF2-40B4-BE49-F238E27FC236}">
                <a16:creationId xmlns:a16="http://schemas.microsoft.com/office/drawing/2014/main" id="{A6E91715-1E30-48AD-A517-03C216D85327}"/>
              </a:ext>
            </a:extLst>
          </p:cNvPr>
          <p:cNvSpPr/>
          <p:nvPr/>
        </p:nvSpPr>
        <p:spPr bwMode="auto">
          <a:xfrm>
            <a:off x="9820121" y="2880011"/>
            <a:ext cx="2117880" cy="2510855"/>
          </a:xfrm>
          <a:prstGeom prst="rect">
            <a:avLst/>
          </a:prstGeom>
          <a:noFill/>
          <a:ln w="12700" cap="flat" cmpd="sng" algn="ctr">
            <a:solidFill>
              <a:srgbClr val="867C50"/>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867C50"/>
                </a:solidFill>
                <a:latin typeface="+mn-lt"/>
              </a:rPr>
              <a:t>Department: Human Resources</a:t>
            </a:r>
            <a:endParaRPr lang="en-US" sz="1600" dirty="0">
              <a:solidFill>
                <a:srgbClr val="867C50"/>
              </a:solidFill>
              <a:latin typeface="+mn-lt"/>
            </a:endParaRPr>
          </a:p>
        </p:txBody>
      </p:sp>
      <p:sp>
        <p:nvSpPr>
          <p:cNvPr id="28" name="Rectangle 27">
            <a:extLst>
              <a:ext uri="{FF2B5EF4-FFF2-40B4-BE49-F238E27FC236}">
                <a16:creationId xmlns:a16="http://schemas.microsoft.com/office/drawing/2014/main" id="{FCFE9E9F-6624-4555-9B4C-752982C14D56}"/>
              </a:ext>
            </a:extLst>
          </p:cNvPr>
          <p:cNvSpPr/>
          <p:nvPr/>
        </p:nvSpPr>
        <p:spPr bwMode="auto">
          <a:xfrm>
            <a:off x="9597788" y="4065822"/>
            <a:ext cx="2289412" cy="982427"/>
          </a:xfrm>
          <a:prstGeom prst="rect">
            <a:avLst/>
          </a:prstGeom>
          <a:noFill/>
          <a:ln w="12700" cap="flat" cmpd="sng" algn="ctr">
            <a:solidFill>
              <a:srgbClr val="31565D"/>
            </a:solidFill>
            <a:prstDash val="sysDot"/>
            <a:round/>
            <a:headEnd type="none" w="med" len="med"/>
            <a:tailEnd type="none" w="med" len="med"/>
          </a:ln>
          <a:effectLst/>
        </p:spPr>
        <p:txBody>
          <a:bodyPr vert="vert270" wrap="square" lIns="0" tIns="0" rIns="2103120" bIns="0" numCol="1" rtlCol="0" anchor="ctr" anchorCtr="1" compatLnSpc="1">
            <a:prstTxWarp prst="textNoShape">
              <a:avLst/>
            </a:prstTxWarp>
            <a:noAutofit/>
          </a:bodyPr>
          <a:lstStyle/>
          <a:p>
            <a:pPr>
              <a:lnSpc>
                <a:spcPct val="90000"/>
              </a:lnSpc>
            </a:pPr>
            <a:r>
              <a:rPr lang="en-US" sz="900" dirty="0">
                <a:solidFill>
                  <a:srgbClr val="31565D"/>
                </a:solidFill>
                <a:latin typeface="+mn-lt"/>
              </a:rPr>
              <a:t>Role: HR Generalist</a:t>
            </a:r>
            <a:endParaRPr lang="en-US" sz="1600" dirty="0">
              <a:solidFill>
                <a:srgbClr val="31565D"/>
              </a:solidFill>
              <a:latin typeface="+mn-lt"/>
            </a:endParaRPr>
          </a:p>
        </p:txBody>
      </p:sp>
      <p:sp>
        <p:nvSpPr>
          <p:cNvPr id="29" name="Rectangle 28">
            <a:extLst>
              <a:ext uri="{FF2B5EF4-FFF2-40B4-BE49-F238E27FC236}">
                <a16:creationId xmlns:a16="http://schemas.microsoft.com/office/drawing/2014/main" id="{BFB2C800-777F-4C7C-873C-9B841FDA2157}"/>
              </a:ext>
            </a:extLst>
          </p:cNvPr>
          <p:cNvSpPr/>
          <p:nvPr/>
        </p:nvSpPr>
        <p:spPr bwMode="auto">
          <a:xfrm>
            <a:off x="9596648" y="2917825"/>
            <a:ext cx="2289412" cy="1063626"/>
          </a:xfrm>
          <a:prstGeom prst="rect">
            <a:avLst/>
          </a:prstGeom>
          <a:noFill/>
          <a:ln w="12700" cap="flat" cmpd="sng" algn="ctr">
            <a:solidFill>
              <a:schemeClr val="accent1"/>
            </a:solidFill>
            <a:prstDash val="sysDot"/>
            <a:round/>
            <a:headEnd type="none" w="med" len="med"/>
            <a:tailEnd type="none" w="med" len="med"/>
          </a:ln>
          <a:effectLst/>
        </p:spPr>
        <p:txBody>
          <a:bodyPr vert="vert270" wrap="square" lIns="0" tIns="0" rIns="2103120" bIns="0" numCol="1" rtlCol="0" anchor="ctr" anchorCtr="1" compatLnSpc="1">
            <a:prstTxWarp prst="textNoShape">
              <a:avLst/>
            </a:prstTxWarp>
            <a:noAutofit/>
          </a:bodyPr>
          <a:lstStyle/>
          <a:p>
            <a:pPr>
              <a:lnSpc>
                <a:spcPct val="90000"/>
              </a:lnSpc>
            </a:pPr>
            <a:r>
              <a:rPr lang="en-US" sz="900" dirty="0">
                <a:solidFill>
                  <a:schemeClr val="accent1"/>
                </a:solidFill>
                <a:latin typeface="+mn-lt"/>
              </a:rPr>
              <a:t>Role: Director of HR</a:t>
            </a:r>
            <a:endParaRPr lang="en-US" sz="1600" dirty="0">
              <a:solidFill>
                <a:schemeClr val="accent1"/>
              </a:solidFill>
              <a:latin typeface="+mn-lt"/>
            </a:endParaRPr>
          </a:p>
        </p:txBody>
      </p:sp>
      <p:sp>
        <p:nvSpPr>
          <p:cNvPr id="30" name="Rectangle 29">
            <a:extLst>
              <a:ext uri="{FF2B5EF4-FFF2-40B4-BE49-F238E27FC236}">
                <a16:creationId xmlns:a16="http://schemas.microsoft.com/office/drawing/2014/main" id="{AF3C2879-05F9-40AE-94E0-AD846A59CE7A}"/>
              </a:ext>
            </a:extLst>
          </p:cNvPr>
          <p:cNvSpPr/>
          <p:nvPr/>
        </p:nvSpPr>
        <p:spPr bwMode="auto">
          <a:xfrm>
            <a:off x="4768850" y="2955925"/>
            <a:ext cx="2019300" cy="981075"/>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Bill Wheeler</a:t>
            </a:r>
            <a:endParaRPr lang="en-US" sz="1600" dirty="0">
              <a:solidFill>
                <a:schemeClr val="accent3"/>
              </a:solidFill>
              <a:latin typeface="+mn-lt"/>
            </a:endParaRPr>
          </a:p>
        </p:txBody>
      </p:sp>
      <p:sp>
        <p:nvSpPr>
          <p:cNvPr id="31" name="Rectangle 30">
            <a:extLst>
              <a:ext uri="{FF2B5EF4-FFF2-40B4-BE49-F238E27FC236}">
                <a16:creationId xmlns:a16="http://schemas.microsoft.com/office/drawing/2014/main" id="{7F2ECA17-7214-49B8-A7B6-050806A9C36B}"/>
              </a:ext>
            </a:extLst>
          </p:cNvPr>
          <p:cNvSpPr/>
          <p:nvPr/>
        </p:nvSpPr>
        <p:spPr bwMode="auto">
          <a:xfrm>
            <a:off x="7527925" y="4108449"/>
            <a:ext cx="1774824" cy="884993"/>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Betty Goodman</a:t>
            </a:r>
            <a:endParaRPr lang="en-US" sz="1600" dirty="0">
              <a:solidFill>
                <a:schemeClr val="accent3"/>
              </a:solidFill>
              <a:latin typeface="+mn-lt"/>
            </a:endParaRPr>
          </a:p>
        </p:txBody>
      </p:sp>
      <p:sp>
        <p:nvSpPr>
          <p:cNvPr id="32" name="Rectangle 31">
            <a:extLst>
              <a:ext uri="{FF2B5EF4-FFF2-40B4-BE49-F238E27FC236}">
                <a16:creationId xmlns:a16="http://schemas.microsoft.com/office/drawing/2014/main" id="{48CCD123-5441-4365-AD85-435682A316CE}"/>
              </a:ext>
            </a:extLst>
          </p:cNvPr>
          <p:cNvSpPr/>
          <p:nvPr/>
        </p:nvSpPr>
        <p:spPr bwMode="auto">
          <a:xfrm>
            <a:off x="7527925" y="5178187"/>
            <a:ext cx="1774824" cy="867013"/>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John Smith</a:t>
            </a:r>
            <a:endParaRPr lang="en-US" sz="1600" dirty="0">
              <a:solidFill>
                <a:schemeClr val="accent3"/>
              </a:solidFill>
              <a:latin typeface="+mn-lt"/>
            </a:endParaRPr>
          </a:p>
        </p:txBody>
      </p:sp>
      <p:sp>
        <p:nvSpPr>
          <p:cNvPr id="33" name="Rectangle 32">
            <a:extLst>
              <a:ext uri="{FF2B5EF4-FFF2-40B4-BE49-F238E27FC236}">
                <a16:creationId xmlns:a16="http://schemas.microsoft.com/office/drawing/2014/main" id="{3BD440E7-C5E5-4E1E-A4C5-01E74FB7B7E3}"/>
              </a:ext>
            </a:extLst>
          </p:cNvPr>
          <p:cNvSpPr/>
          <p:nvPr/>
        </p:nvSpPr>
        <p:spPr bwMode="auto">
          <a:xfrm>
            <a:off x="4768850" y="5178187"/>
            <a:ext cx="2019300" cy="867013"/>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Chris Shultz</a:t>
            </a:r>
            <a:endParaRPr lang="en-US" sz="1600" dirty="0">
              <a:solidFill>
                <a:schemeClr val="accent3"/>
              </a:solidFill>
              <a:latin typeface="+mn-lt"/>
            </a:endParaRPr>
          </a:p>
        </p:txBody>
      </p:sp>
      <p:sp>
        <p:nvSpPr>
          <p:cNvPr id="34" name="Rectangle 33">
            <a:extLst>
              <a:ext uri="{FF2B5EF4-FFF2-40B4-BE49-F238E27FC236}">
                <a16:creationId xmlns:a16="http://schemas.microsoft.com/office/drawing/2014/main" id="{D12D1826-A9FD-4756-9437-811CEA38564F}"/>
              </a:ext>
            </a:extLst>
          </p:cNvPr>
          <p:cNvSpPr/>
          <p:nvPr/>
        </p:nvSpPr>
        <p:spPr bwMode="auto">
          <a:xfrm>
            <a:off x="7527925" y="2955925"/>
            <a:ext cx="1774824" cy="977900"/>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Kelly Jordan</a:t>
            </a:r>
            <a:endParaRPr lang="en-US" sz="1600" dirty="0">
              <a:solidFill>
                <a:schemeClr val="accent3"/>
              </a:solidFill>
              <a:latin typeface="+mn-lt"/>
            </a:endParaRPr>
          </a:p>
        </p:txBody>
      </p:sp>
      <p:sp>
        <p:nvSpPr>
          <p:cNvPr id="35" name="Rectangle 34">
            <a:extLst>
              <a:ext uri="{FF2B5EF4-FFF2-40B4-BE49-F238E27FC236}">
                <a16:creationId xmlns:a16="http://schemas.microsoft.com/office/drawing/2014/main" id="{43D0120A-8F8D-4682-A354-D141415C9AD3}"/>
              </a:ext>
            </a:extLst>
          </p:cNvPr>
          <p:cNvSpPr/>
          <p:nvPr/>
        </p:nvSpPr>
        <p:spPr bwMode="auto">
          <a:xfrm>
            <a:off x="9950449" y="4104069"/>
            <a:ext cx="1889125" cy="884993"/>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Lisa Jenkins</a:t>
            </a:r>
            <a:endParaRPr lang="en-US" sz="1600" dirty="0">
              <a:solidFill>
                <a:schemeClr val="accent3"/>
              </a:solidFill>
              <a:latin typeface="+mn-lt"/>
            </a:endParaRPr>
          </a:p>
        </p:txBody>
      </p:sp>
      <p:sp>
        <p:nvSpPr>
          <p:cNvPr id="43" name="Rectangle 42">
            <a:extLst>
              <a:ext uri="{FF2B5EF4-FFF2-40B4-BE49-F238E27FC236}">
                <a16:creationId xmlns:a16="http://schemas.microsoft.com/office/drawing/2014/main" id="{925A31BF-96E5-423B-8A59-EF1E70B2C31B}"/>
              </a:ext>
            </a:extLst>
          </p:cNvPr>
          <p:cNvSpPr/>
          <p:nvPr/>
        </p:nvSpPr>
        <p:spPr bwMode="auto">
          <a:xfrm>
            <a:off x="9888732" y="2955925"/>
            <a:ext cx="1950842" cy="977900"/>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Individual: Cheryl Johnson</a:t>
            </a:r>
            <a:endParaRPr lang="en-US" sz="1600" dirty="0">
              <a:solidFill>
                <a:schemeClr val="accent3"/>
              </a:solidFill>
              <a:latin typeface="+mn-lt"/>
            </a:endParaRPr>
          </a:p>
        </p:txBody>
      </p:sp>
      <p:sp>
        <p:nvSpPr>
          <p:cNvPr id="44" name="Rectangle 43">
            <a:extLst>
              <a:ext uri="{FF2B5EF4-FFF2-40B4-BE49-F238E27FC236}">
                <a16:creationId xmlns:a16="http://schemas.microsoft.com/office/drawing/2014/main" id="{9DA6AED7-4F6F-4218-AA89-C2FEC16C1C4D}"/>
              </a:ext>
            </a:extLst>
          </p:cNvPr>
          <p:cNvSpPr/>
          <p:nvPr/>
        </p:nvSpPr>
        <p:spPr bwMode="auto">
          <a:xfrm>
            <a:off x="6096000" y="1784803"/>
            <a:ext cx="2012950" cy="1055959"/>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       Individual: John LaFrance</a:t>
            </a:r>
            <a:endParaRPr lang="en-US" sz="1600" dirty="0">
              <a:solidFill>
                <a:schemeClr val="accent3"/>
              </a:solidFill>
              <a:latin typeface="+mn-lt"/>
            </a:endParaRPr>
          </a:p>
        </p:txBody>
      </p:sp>
      <p:sp>
        <p:nvSpPr>
          <p:cNvPr id="45" name="Rectangle 44">
            <a:extLst>
              <a:ext uri="{FF2B5EF4-FFF2-40B4-BE49-F238E27FC236}">
                <a16:creationId xmlns:a16="http://schemas.microsoft.com/office/drawing/2014/main" id="{3FB196B1-2A1E-4D63-91CB-73DE518C8D90}"/>
              </a:ext>
            </a:extLst>
          </p:cNvPr>
          <p:cNvSpPr/>
          <p:nvPr/>
        </p:nvSpPr>
        <p:spPr bwMode="auto">
          <a:xfrm>
            <a:off x="6096000" y="670062"/>
            <a:ext cx="2012950" cy="1005646"/>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    Individual: Tom Willows</a:t>
            </a:r>
            <a:endParaRPr lang="en-US" sz="1600" dirty="0">
              <a:solidFill>
                <a:schemeClr val="accent3"/>
              </a:solidFill>
              <a:latin typeface="+mn-lt"/>
            </a:endParaRPr>
          </a:p>
        </p:txBody>
      </p:sp>
      <p:sp>
        <p:nvSpPr>
          <p:cNvPr id="46" name="TextBox 45">
            <a:extLst>
              <a:ext uri="{FF2B5EF4-FFF2-40B4-BE49-F238E27FC236}">
                <a16:creationId xmlns:a16="http://schemas.microsoft.com/office/drawing/2014/main" id="{AE9FDC81-1372-4E0E-8162-BD3ED4FF0A5F}"/>
              </a:ext>
            </a:extLst>
          </p:cNvPr>
          <p:cNvSpPr txBox="1"/>
          <p:nvPr/>
        </p:nvSpPr>
        <p:spPr bwMode="ltGray">
          <a:xfrm>
            <a:off x="305941" y="1736918"/>
            <a:ext cx="2583310" cy="27305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200" dirty="0">
                <a:solidFill>
                  <a:srgbClr val="E68422"/>
                </a:solidFill>
                <a:latin typeface="Calibri" pitchFamily="34" charset="0"/>
              </a:rPr>
              <a:t>Created for each user</a:t>
            </a:r>
          </a:p>
        </p:txBody>
      </p:sp>
      <p:sp>
        <p:nvSpPr>
          <p:cNvPr id="47" name="TextBox 46">
            <a:extLst>
              <a:ext uri="{FF2B5EF4-FFF2-40B4-BE49-F238E27FC236}">
                <a16:creationId xmlns:a16="http://schemas.microsoft.com/office/drawing/2014/main" id="{DE8962EE-645E-4EC2-92AD-E8EB83F77E86}"/>
              </a:ext>
            </a:extLst>
          </p:cNvPr>
          <p:cNvSpPr txBox="1"/>
          <p:nvPr/>
        </p:nvSpPr>
        <p:spPr bwMode="ltGray">
          <a:xfrm>
            <a:off x="305940" y="1949284"/>
            <a:ext cx="2583310" cy="27305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200" dirty="0">
                <a:solidFill>
                  <a:srgbClr val="E68422"/>
                </a:solidFill>
                <a:latin typeface="Calibri" pitchFamily="34" charset="0"/>
              </a:rPr>
              <a:t>User assigned as Group Member</a:t>
            </a:r>
          </a:p>
        </p:txBody>
      </p:sp>
      <p:sp>
        <p:nvSpPr>
          <p:cNvPr id="5" name="Rectangle 4">
            <a:extLst>
              <a:ext uri="{FF2B5EF4-FFF2-40B4-BE49-F238E27FC236}">
                <a16:creationId xmlns:a16="http://schemas.microsoft.com/office/drawing/2014/main" id="{BD0DBFC2-DC6F-460C-9E88-B88AA764B6D0}"/>
              </a:ext>
            </a:extLst>
          </p:cNvPr>
          <p:cNvSpPr/>
          <p:nvPr/>
        </p:nvSpPr>
        <p:spPr bwMode="auto">
          <a:xfrm>
            <a:off x="3432826" y="1142455"/>
            <a:ext cx="1775681" cy="52627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48" name="TextBox 47">
            <a:extLst>
              <a:ext uri="{FF2B5EF4-FFF2-40B4-BE49-F238E27FC236}">
                <a16:creationId xmlns:a16="http://schemas.microsoft.com/office/drawing/2014/main" id="{D0D17A01-9905-4177-B503-DAEFA0685FE7}"/>
              </a:ext>
            </a:extLst>
          </p:cNvPr>
          <p:cNvSpPr txBox="1"/>
          <p:nvPr/>
        </p:nvSpPr>
        <p:spPr bwMode="ltGray">
          <a:xfrm>
            <a:off x="317102" y="2190920"/>
            <a:ext cx="2572147" cy="27305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200">
                <a:solidFill>
                  <a:srgbClr val="E68422"/>
                </a:solidFill>
                <a:latin typeface="Calibri" pitchFamily="34" charset="0"/>
              </a:rPr>
              <a:t>User’s Manager</a:t>
            </a:r>
            <a:r>
              <a:rPr lang="en-US" sz="1200" dirty="0">
                <a:solidFill>
                  <a:srgbClr val="E68422"/>
                </a:solidFill>
                <a:latin typeface="Calibri" pitchFamily="34" charset="0"/>
              </a:rPr>
              <a:t>(s) assigned as </a:t>
            </a:r>
            <a:br>
              <a:rPr lang="en-US" sz="1200" dirty="0">
                <a:solidFill>
                  <a:srgbClr val="E68422"/>
                </a:solidFill>
                <a:latin typeface="Calibri" pitchFamily="34" charset="0"/>
              </a:rPr>
            </a:br>
            <a:r>
              <a:rPr lang="en-US" sz="1200" dirty="0">
                <a:solidFill>
                  <a:srgbClr val="E68422"/>
                </a:solidFill>
                <a:latin typeface="Calibri" pitchFamily="34" charset="0"/>
              </a:rPr>
              <a:t>Group Admin(s)</a:t>
            </a:r>
          </a:p>
        </p:txBody>
      </p:sp>
      <p:cxnSp>
        <p:nvCxnSpPr>
          <p:cNvPr id="6" name="Straight Connector 5">
            <a:extLst>
              <a:ext uri="{FF2B5EF4-FFF2-40B4-BE49-F238E27FC236}">
                <a16:creationId xmlns:a16="http://schemas.microsoft.com/office/drawing/2014/main" id="{1164B8B5-D110-4293-BD41-6A6F3B0322E3}"/>
              </a:ext>
            </a:extLst>
          </p:cNvPr>
          <p:cNvCxnSpPr>
            <a:cxnSpLocks/>
          </p:cNvCxnSpPr>
          <p:nvPr/>
        </p:nvCxnSpPr>
        <p:spPr bwMode="auto">
          <a:xfrm>
            <a:off x="655190" y="2630207"/>
            <a:ext cx="172119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794D5633-3E6D-4E65-82BD-C530B3F0BDA8}"/>
              </a:ext>
            </a:extLst>
          </p:cNvPr>
          <p:cNvSpPr txBox="1"/>
          <p:nvPr/>
        </p:nvSpPr>
        <p:spPr bwMode="ltGray">
          <a:xfrm>
            <a:off x="317103" y="2687201"/>
            <a:ext cx="2572146" cy="385031"/>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200" dirty="0">
                <a:solidFill>
                  <a:srgbClr val="E68422"/>
                </a:solidFill>
                <a:latin typeface="Calibri" pitchFamily="34" charset="0"/>
              </a:rPr>
              <a:t>Group Admin(s) automatically update w/reporting relationship changes</a:t>
            </a:r>
          </a:p>
        </p:txBody>
      </p:sp>
      <p:sp>
        <p:nvSpPr>
          <p:cNvPr id="25" name="Callout: Double Bent Line with Accent Bar 24">
            <a:extLst>
              <a:ext uri="{FF2B5EF4-FFF2-40B4-BE49-F238E27FC236}">
                <a16:creationId xmlns:a16="http://schemas.microsoft.com/office/drawing/2014/main" id="{B22FEEE4-3976-42FD-B2BC-396F1490F282}"/>
              </a:ext>
            </a:extLst>
          </p:cNvPr>
          <p:cNvSpPr/>
          <p:nvPr/>
        </p:nvSpPr>
        <p:spPr bwMode="auto">
          <a:xfrm flipH="1">
            <a:off x="3387727" y="1147604"/>
            <a:ext cx="1824187" cy="502703"/>
          </a:xfrm>
          <a:prstGeom prst="accentCallout3">
            <a:avLst>
              <a:gd name="adj1" fmla="val 18750"/>
              <a:gd name="adj2" fmla="val -8333"/>
              <a:gd name="adj3" fmla="val 18750"/>
              <a:gd name="adj4" fmla="val -16667"/>
              <a:gd name="adj5" fmla="val 8320"/>
              <a:gd name="adj6" fmla="val -33450"/>
              <a:gd name="adj7" fmla="val -47240"/>
              <a:gd name="adj8" fmla="val -85947"/>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all Department</a:t>
            </a:r>
            <a:r>
              <a:rPr kumimoji="0" lang="en-US" sz="1200" i="0" u="none" strike="noStrike" cap="none" normalizeH="0" dirty="0">
                <a:ln>
                  <a:noFill/>
                </a:ln>
                <a:effectLst/>
                <a:latin typeface="+mn-lt"/>
              </a:rPr>
              <a:t>s &amp; assigned Individuals</a:t>
            </a:r>
            <a:endParaRPr kumimoji="0" lang="en-US" sz="2400" i="0" u="none" strike="noStrike" cap="none" normalizeH="0" baseline="0" dirty="0">
              <a:ln>
                <a:noFill/>
              </a:ln>
              <a:effectLst/>
              <a:latin typeface="+mn-lt"/>
            </a:endParaRPr>
          </a:p>
        </p:txBody>
      </p:sp>
      <p:sp>
        <p:nvSpPr>
          <p:cNvPr id="55" name="Rectangle 54">
            <a:extLst>
              <a:ext uri="{FF2B5EF4-FFF2-40B4-BE49-F238E27FC236}">
                <a16:creationId xmlns:a16="http://schemas.microsoft.com/office/drawing/2014/main" id="{843CF643-9F34-47D5-B56E-2C780F64B9A2}"/>
              </a:ext>
            </a:extLst>
          </p:cNvPr>
          <p:cNvSpPr/>
          <p:nvPr/>
        </p:nvSpPr>
        <p:spPr bwMode="auto">
          <a:xfrm>
            <a:off x="3452560" y="1705482"/>
            <a:ext cx="1775681" cy="52627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54" name="Callout: Double Bent Line with Accent Bar 53">
            <a:extLst>
              <a:ext uri="{FF2B5EF4-FFF2-40B4-BE49-F238E27FC236}">
                <a16:creationId xmlns:a16="http://schemas.microsoft.com/office/drawing/2014/main" id="{CC5458ED-B29C-4114-B08F-4CFBBF4F3F58}"/>
              </a:ext>
            </a:extLst>
          </p:cNvPr>
          <p:cNvSpPr/>
          <p:nvPr/>
        </p:nvSpPr>
        <p:spPr bwMode="auto">
          <a:xfrm>
            <a:off x="10339705" y="2244478"/>
            <a:ext cx="1307912" cy="502703"/>
          </a:xfrm>
          <a:prstGeom prst="accentCallout3">
            <a:avLst>
              <a:gd name="adj1" fmla="val 2176"/>
              <a:gd name="adj2" fmla="val -4489"/>
              <a:gd name="adj3" fmla="val 2109"/>
              <a:gd name="adj4" fmla="val -12968"/>
              <a:gd name="adj5" fmla="val 91700"/>
              <a:gd name="adj6" fmla="val -14782"/>
              <a:gd name="adj7" fmla="val 161211"/>
              <a:gd name="adj8" fmla="val 11485"/>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assigned </a:t>
            </a:r>
            <a:r>
              <a:rPr kumimoji="0" lang="en-US" sz="1200" i="0" u="none" strike="noStrike" cap="none" normalizeH="0" dirty="0">
                <a:ln>
                  <a:noFill/>
                </a:ln>
                <a:effectLst/>
                <a:latin typeface="+mn-lt"/>
              </a:rPr>
              <a:t>Individuals</a:t>
            </a:r>
            <a:endParaRPr kumimoji="0" lang="en-US" sz="2400" i="0" u="none" strike="noStrike" cap="none" normalizeH="0" baseline="0" dirty="0">
              <a:ln>
                <a:noFill/>
              </a:ln>
              <a:effectLst/>
              <a:latin typeface="+mn-lt"/>
            </a:endParaRPr>
          </a:p>
        </p:txBody>
      </p:sp>
      <p:sp>
        <p:nvSpPr>
          <p:cNvPr id="56" name="Rectangle 55">
            <a:extLst>
              <a:ext uri="{FF2B5EF4-FFF2-40B4-BE49-F238E27FC236}">
                <a16:creationId xmlns:a16="http://schemas.microsoft.com/office/drawing/2014/main" id="{A797E54D-AEE1-4F20-835A-F800019F49F2}"/>
              </a:ext>
            </a:extLst>
          </p:cNvPr>
          <p:cNvSpPr/>
          <p:nvPr/>
        </p:nvSpPr>
        <p:spPr bwMode="auto">
          <a:xfrm>
            <a:off x="10308508" y="2232378"/>
            <a:ext cx="1629494" cy="52627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24" name="Callout: Double Bent Line with Accent Bar 23">
            <a:extLst>
              <a:ext uri="{FF2B5EF4-FFF2-40B4-BE49-F238E27FC236}">
                <a16:creationId xmlns:a16="http://schemas.microsoft.com/office/drawing/2014/main" id="{22CC92A6-7C4E-4806-8E92-87A46B2002E9}"/>
              </a:ext>
            </a:extLst>
          </p:cNvPr>
          <p:cNvSpPr/>
          <p:nvPr/>
        </p:nvSpPr>
        <p:spPr bwMode="auto">
          <a:xfrm flipH="1">
            <a:off x="3434494" y="1722571"/>
            <a:ext cx="1775681" cy="502703"/>
          </a:xfrm>
          <a:prstGeom prst="accentCallout3">
            <a:avLst>
              <a:gd name="adj1" fmla="val 18750"/>
              <a:gd name="adj2" fmla="val -8333"/>
              <a:gd name="adj3" fmla="val 18750"/>
              <a:gd name="adj4" fmla="val -16667"/>
              <a:gd name="adj5" fmla="val 24856"/>
              <a:gd name="adj6" fmla="val -31987"/>
              <a:gd name="adj7" fmla="val 58407"/>
              <a:gd name="adj8" fmla="val -87096"/>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assigned Departments</a:t>
            </a:r>
            <a:r>
              <a:rPr lang="en-US" sz="1200" dirty="0">
                <a:latin typeface="+mn-lt"/>
              </a:rPr>
              <a:t> &amp;</a:t>
            </a:r>
            <a:r>
              <a:rPr kumimoji="0" lang="en-US" sz="1200" i="0" u="none" strike="noStrike" cap="none" normalizeH="0" dirty="0">
                <a:ln>
                  <a:noFill/>
                </a:ln>
                <a:effectLst/>
                <a:latin typeface="+mn-lt"/>
              </a:rPr>
              <a:t> Individuals</a:t>
            </a:r>
            <a:endParaRPr kumimoji="0" lang="en-US" sz="2400" i="0" u="none" strike="noStrike" cap="none" normalizeH="0" baseline="0" dirty="0">
              <a:ln>
                <a:noFill/>
              </a:ln>
              <a:effectLst/>
              <a:latin typeface="+mn-lt"/>
            </a:endParaRPr>
          </a:p>
        </p:txBody>
      </p:sp>
      <p:sp>
        <p:nvSpPr>
          <p:cNvPr id="23" name="Callout: Double Bent Line with Accent Bar 22">
            <a:extLst>
              <a:ext uri="{FF2B5EF4-FFF2-40B4-BE49-F238E27FC236}">
                <a16:creationId xmlns:a16="http://schemas.microsoft.com/office/drawing/2014/main" id="{243B9BB9-4EFE-4F1D-BCCD-77A6836A04FC}"/>
              </a:ext>
            </a:extLst>
          </p:cNvPr>
          <p:cNvSpPr/>
          <p:nvPr/>
        </p:nvSpPr>
        <p:spPr bwMode="auto">
          <a:xfrm>
            <a:off x="10376645" y="2162305"/>
            <a:ext cx="1233060" cy="502703"/>
          </a:xfrm>
          <a:prstGeom prst="accentCallout3">
            <a:avLst>
              <a:gd name="adj1" fmla="val 18750"/>
              <a:gd name="adj2" fmla="val -8333"/>
              <a:gd name="adj3" fmla="val 19129"/>
              <a:gd name="adj4" fmla="val -16512"/>
              <a:gd name="adj5" fmla="val 107766"/>
              <a:gd name="adj6" fmla="val -18618"/>
              <a:gd name="adj7" fmla="val 180292"/>
              <a:gd name="adj8" fmla="val 10468"/>
            </a:avLst>
          </a:prstGeom>
          <a:noFill/>
          <a:ln w="9525" cap="flat" cmpd="sng" algn="ctr">
            <a:solidFill>
              <a:schemeClr val="tx1"/>
            </a:solidFill>
            <a:prstDash val="dash"/>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baseline="0" dirty="0">
                <a:ln>
                  <a:noFill/>
                </a:ln>
                <a:effectLst/>
                <a:latin typeface="+mn-lt"/>
              </a:rPr>
              <a:t>Group Admin for </a:t>
            </a:r>
            <a:br>
              <a:rPr kumimoji="0" lang="en-US" sz="1200" i="0" u="none" strike="noStrike" cap="none" normalizeH="0" baseline="0" dirty="0">
                <a:ln>
                  <a:noFill/>
                </a:ln>
                <a:effectLst/>
                <a:latin typeface="+mn-lt"/>
              </a:rPr>
            </a:br>
            <a:r>
              <a:rPr kumimoji="0" lang="en-US" sz="1200" i="0" u="none" strike="noStrike" cap="none" normalizeH="0" baseline="0" dirty="0">
                <a:ln>
                  <a:noFill/>
                </a:ln>
                <a:effectLst/>
                <a:latin typeface="+mn-lt"/>
              </a:rPr>
              <a:t>all </a:t>
            </a:r>
            <a:r>
              <a:rPr lang="en-US" sz="1200" dirty="0">
                <a:latin typeface="+mn-lt"/>
              </a:rPr>
              <a:t>g</a:t>
            </a:r>
            <a:r>
              <a:rPr kumimoji="0" lang="en-US" sz="1200" i="0" u="none" strike="noStrike" cap="none" normalizeH="0" baseline="0" dirty="0">
                <a:ln>
                  <a:noFill/>
                </a:ln>
                <a:effectLst/>
                <a:latin typeface="+mn-lt"/>
              </a:rPr>
              <a:t>roups</a:t>
            </a:r>
            <a:endParaRPr kumimoji="0" lang="en-US" sz="2400" i="0" u="none" strike="noStrike" cap="none" normalizeH="0" baseline="0" dirty="0">
              <a:ln>
                <a:noFill/>
              </a:ln>
              <a:effectLst/>
              <a:latin typeface="+mn-lt"/>
            </a:endParaRPr>
          </a:p>
        </p:txBody>
      </p:sp>
    </p:spTree>
    <p:extLst>
      <p:ext uri="{BB962C8B-B14F-4D97-AF65-F5344CB8AC3E}">
        <p14:creationId xmlns:p14="http://schemas.microsoft.com/office/powerpoint/2010/main" val="10392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500" fill="hold"/>
                                        <p:tgtEl>
                                          <p:spTgt spid="44"/>
                                        </p:tgtEl>
                                        <p:attrNameLst>
                                          <p:attrName>ppt_w</p:attrName>
                                        </p:attrNameLst>
                                      </p:cBhvr>
                                      <p:tavLst>
                                        <p:tav tm="0">
                                          <p:val>
                                            <p:fltVal val="0"/>
                                          </p:val>
                                        </p:tav>
                                        <p:tav tm="100000">
                                          <p:val>
                                            <p:strVal val="#ppt_w"/>
                                          </p:val>
                                        </p:tav>
                                      </p:tavLst>
                                    </p:anim>
                                    <p:anim calcmode="lin" valueType="num">
                                      <p:cBhvr>
                                        <p:cTn id="12" dur="500" fill="hold"/>
                                        <p:tgtEl>
                                          <p:spTgt spid="4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6">
                                            <p:txEl>
                                              <p:pRg st="0" end="0"/>
                                            </p:txEl>
                                          </p:spTgt>
                                        </p:tgtEl>
                                        <p:attrNameLst>
                                          <p:attrName>style.visibility</p:attrName>
                                        </p:attrNameLst>
                                      </p:cBhvr>
                                      <p:to>
                                        <p:strVal val="visible"/>
                                      </p:to>
                                    </p:set>
                                    <p:animEffect transition="in" filter="fade">
                                      <p:cBhvr>
                                        <p:cTn id="48" dur="500"/>
                                        <p:tgtEl>
                                          <p:spTgt spid="46">
                                            <p:txEl>
                                              <p:pRg st="0" end="0"/>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47">
                                            <p:txEl>
                                              <p:pRg st="0" end="0"/>
                                            </p:txEl>
                                          </p:spTgt>
                                        </p:tgtEl>
                                        <p:attrNameLst>
                                          <p:attrName>style.visibility</p:attrName>
                                        </p:attrNameLst>
                                      </p:cBhvr>
                                      <p:to>
                                        <p:strVal val="visible"/>
                                      </p:to>
                                    </p:set>
                                    <p:animEffect transition="in" filter="fade">
                                      <p:cBhvr>
                                        <p:cTn id="52" dur="500"/>
                                        <p:tgtEl>
                                          <p:spTgt spid="4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par>
                                <p:cTn id="58" presetID="10"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2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p:cTn id="75" dur="500" fill="hold"/>
                                        <p:tgtEl>
                                          <p:spTgt spid="41"/>
                                        </p:tgtEl>
                                        <p:attrNameLst>
                                          <p:attrName>ppt_w</p:attrName>
                                        </p:attrNameLst>
                                      </p:cBhvr>
                                      <p:tavLst>
                                        <p:tav tm="0">
                                          <p:val>
                                            <p:fltVal val="0"/>
                                          </p:val>
                                        </p:tav>
                                        <p:tav tm="100000">
                                          <p:val>
                                            <p:strVal val="#ppt_w"/>
                                          </p:val>
                                        </p:tav>
                                      </p:tavLst>
                                    </p:anim>
                                    <p:anim calcmode="lin" valueType="num">
                                      <p:cBhvr>
                                        <p:cTn id="76" dur="500" fill="hold"/>
                                        <p:tgtEl>
                                          <p:spTgt spid="41"/>
                                        </p:tgtEl>
                                        <p:attrNameLst>
                                          <p:attrName>ppt_h</p:attrName>
                                        </p:attrNameLst>
                                      </p:cBhvr>
                                      <p:tavLst>
                                        <p:tav tm="0">
                                          <p:val>
                                            <p:fltVal val="0"/>
                                          </p:val>
                                        </p:tav>
                                        <p:tav tm="100000">
                                          <p:val>
                                            <p:strVal val="#ppt_h"/>
                                          </p:val>
                                        </p:tav>
                                      </p:tavLst>
                                    </p:anim>
                                  </p:childTnLst>
                                </p:cTn>
                              </p:par>
                              <p:par>
                                <p:cTn id="77" presetID="23" presetClass="entr" presetSubtype="16"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p:cTn id="79" dur="500" fill="hold"/>
                                        <p:tgtEl>
                                          <p:spTgt spid="54"/>
                                        </p:tgtEl>
                                        <p:attrNameLst>
                                          <p:attrName>ppt_w</p:attrName>
                                        </p:attrNameLst>
                                      </p:cBhvr>
                                      <p:tavLst>
                                        <p:tav tm="0">
                                          <p:val>
                                            <p:fltVal val="0"/>
                                          </p:val>
                                        </p:tav>
                                        <p:tav tm="100000">
                                          <p:val>
                                            <p:strVal val="#ppt_w"/>
                                          </p:val>
                                        </p:tav>
                                      </p:tavLst>
                                    </p:anim>
                                    <p:anim calcmode="lin" valueType="num">
                                      <p:cBhvr>
                                        <p:cTn id="80" dur="500" fill="hold"/>
                                        <p:tgtEl>
                                          <p:spTgt spid="54"/>
                                        </p:tgtEl>
                                        <p:attrNameLst>
                                          <p:attrName>ppt_h</p:attrName>
                                        </p:attrNameLst>
                                      </p:cBhvr>
                                      <p:tavLst>
                                        <p:tav tm="0">
                                          <p:val>
                                            <p:fltVal val="0"/>
                                          </p:val>
                                        </p:tav>
                                        <p:tav tm="100000">
                                          <p:val>
                                            <p:strVal val="#ppt_h"/>
                                          </p:val>
                                        </p:tav>
                                      </p:tavLst>
                                    </p:anim>
                                  </p:childTnLst>
                                </p:cTn>
                              </p:par>
                              <p:par>
                                <p:cTn id="81" presetID="10" presetClass="exit" presetSubtype="0" fill="hold" grpId="0" nodeType="withEffect">
                                  <p:stCondLst>
                                    <p:cond delay="0"/>
                                  </p:stCondLst>
                                  <p:childTnLst>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55"/>
                                        </p:tgtEl>
                                      </p:cBhvr>
                                    </p:animEffect>
                                    <p:set>
                                      <p:cBhvr>
                                        <p:cTn id="86" dur="1" fill="hold">
                                          <p:stCondLst>
                                            <p:cond delay="499"/>
                                          </p:stCondLst>
                                        </p:cTn>
                                        <p:tgtEl>
                                          <p:spTgt spid="55"/>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58">
                                            <p:txEl>
                                              <p:pRg st="0" end="0"/>
                                            </p:txEl>
                                          </p:spTgt>
                                        </p:tgtEl>
                                        <p:attrNameLst>
                                          <p:attrName>style.visibility</p:attrName>
                                        </p:attrNameLst>
                                      </p:cBhvr>
                                      <p:to>
                                        <p:strVal val="visible"/>
                                      </p:to>
                                    </p:set>
                                    <p:animEffect transition="in" filter="fade">
                                      <p:cBhvr>
                                        <p:cTn id="94" dur="500"/>
                                        <p:tgtEl>
                                          <p:spTgt spid="58">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anim calcmode="lin" valueType="num">
                                      <p:cBhvr>
                                        <p:cTn id="99" dur="500" fill="hold"/>
                                        <p:tgtEl>
                                          <p:spTgt spid="52"/>
                                        </p:tgtEl>
                                        <p:attrNameLst>
                                          <p:attrName>ppt_w</p:attrName>
                                        </p:attrNameLst>
                                      </p:cBhvr>
                                      <p:tavLst>
                                        <p:tav tm="0">
                                          <p:val>
                                            <p:fltVal val="0"/>
                                          </p:val>
                                        </p:tav>
                                        <p:tav tm="100000">
                                          <p:val>
                                            <p:strVal val="#ppt_w"/>
                                          </p:val>
                                        </p:tav>
                                      </p:tavLst>
                                    </p:anim>
                                    <p:anim calcmode="lin" valueType="num">
                                      <p:cBhvr>
                                        <p:cTn id="100"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ppt_w</p:attrName>
                                        </p:attrNameLst>
                                      </p:cBhvr>
                                      <p:tavLst>
                                        <p:tav tm="0">
                                          <p:val>
                                            <p:fltVal val="0"/>
                                          </p:val>
                                        </p:tav>
                                        <p:tav tm="100000">
                                          <p:val>
                                            <p:strVal val="#ppt_w"/>
                                          </p:val>
                                        </p:tav>
                                      </p:tavLst>
                                    </p:anim>
                                    <p:anim calcmode="lin" valueType="num">
                                      <p:cBhvr>
                                        <p:cTn id="106" dur="500" fill="hold"/>
                                        <p:tgtEl>
                                          <p:spTgt spid="36"/>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 calcmode="lin" valueType="num">
                                      <p:cBhvr>
                                        <p:cTn id="109" dur="500" fill="hold"/>
                                        <p:tgtEl>
                                          <p:spTgt spid="42"/>
                                        </p:tgtEl>
                                        <p:attrNameLst>
                                          <p:attrName>ppt_w</p:attrName>
                                        </p:attrNameLst>
                                      </p:cBhvr>
                                      <p:tavLst>
                                        <p:tav tm="0">
                                          <p:val>
                                            <p:fltVal val="0"/>
                                          </p:val>
                                        </p:tav>
                                        <p:tav tm="100000">
                                          <p:val>
                                            <p:strVal val="#ppt_w"/>
                                          </p:val>
                                        </p:tav>
                                      </p:tavLst>
                                    </p:anim>
                                    <p:anim calcmode="lin" valueType="num">
                                      <p:cBhvr>
                                        <p:cTn id="110" dur="500" fill="hold"/>
                                        <p:tgtEl>
                                          <p:spTgt spid="42"/>
                                        </p:tgtEl>
                                        <p:attrNameLst>
                                          <p:attrName>ppt_h</p:attrName>
                                        </p:attrNameLst>
                                      </p:cBhvr>
                                      <p:tavLst>
                                        <p:tav tm="0">
                                          <p:val>
                                            <p:fltVal val="0"/>
                                          </p:val>
                                        </p:tav>
                                        <p:tav tm="100000">
                                          <p:val>
                                            <p:strVal val="#ppt_h"/>
                                          </p:val>
                                        </p:tav>
                                      </p:tavLst>
                                    </p:anim>
                                  </p:childTnLst>
                                </p:cTn>
                              </p:par>
                              <p:par>
                                <p:cTn id="111" presetID="23" presetClass="entr" presetSubtype="16"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ntr" presetSubtype="16" fill="hold" grpId="0" nodeType="click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p:cTn id="119" dur="500" fill="hold"/>
                                        <p:tgtEl>
                                          <p:spTgt spid="49"/>
                                        </p:tgtEl>
                                        <p:attrNameLst>
                                          <p:attrName>ppt_w</p:attrName>
                                        </p:attrNameLst>
                                      </p:cBhvr>
                                      <p:tavLst>
                                        <p:tav tm="0">
                                          <p:val>
                                            <p:fltVal val="0"/>
                                          </p:val>
                                        </p:tav>
                                        <p:tav tm="100000">
                                          <p:val>
                                            <p:strVal val="#ppt_w"/>
                                          </p:val>
                                        </p:tav>
                                      </p:tavLst>
                                    </p:anim>
                                    <p:anim calcmode="lin" valueType="num">
                                      <p:cBhvr>
                                        <p:cTn id="120"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23" presetClass="entr" presetSubtype="16" fill="hold" grpId="0" nodeType="clickEffect">
                                  <p:stCondLst>
                                    <p:cond delay="0"/>
                                  </p:stCondLst>
                                  <p:childTnLst>
                                    <p:set>
                                      <p:cBhvr>
                                        <p:cTn id="124" dur="1" fill="hold">
                                          <p:stCondLst>
                                            <p:cond delay="0"/>
                                          </p:stCondLst>
                                        </p:cTn>
                                        <p:tgtEl>
                                          <p:spTgt spid="38"/>
                                        </p:tgtEl>
                                        <p:attrNameLst>
                                          <p:attrName>style.visibility</p:attrName>
                                        </p:attrNameLst>
                                      </p:cBhvr>
                                      <p:to>
                                        <p:strVal val="visible"/>
                                      </p:to>
                                    </p:set>
                                    <p:anim calcmode="lin" valueType="num">
                                      <p:cBhvr>
                                        <p:cTn id="125" dur="500" fill="hold"/>
                                        <p:tgtEl>
                                          <p:spTgt spid="38"/>
                                        </p:tgtEl>
                                        <p:attrNameLst>
                                          <p:attrName>ppt_w</p:attrName>
                                        </p:attrNameLst>
                                      </p:cBhvr>
                                      <p:tavLst>
                                        <p:tav tm="0">
                                          <p:val>
                                            <p:fltVal val="0"/>
                                          </p:val>
                                        </p:tav>
                                        <p:tav tm="100000">
                                          <p:val>
                                            <p:strVal val="#ppt_w"/>
                                          </p:val>
                                        </p:tav>
                                      </p:tavLst>
                                    </p:anim>
                                    <p:anim calcmode="lin" valueType="num">
                                      <p:cBhvr>
                                        <p:cTn id="126" dur="500" fill="hold"/>
                                        <p:tgtEl>
                                          <p:spTgt spid="38"/>
                                        </p:tgtEl>
                                        <p:attrNameLst>
                                          <p:attrName>ppt_h</p:attrName>
                                        </p:attrNameLst>
                                      </p:cBhvr>
                                      <p:tavLst>
                                        <p:tav tm="0">
                                          <p:val>
                                            <p:fltVal val="0"/>
                                          </p:val>
                                        </p:tav>
                                        <p:tav tm="100000">
                                          <p:val>
                                            <p:strVal val="#ppt_h"/>
                                          </p:val>
                                        </p:tav>
                                      </p:tavLst>
                                    </p:anim>
                                  </p:childTnLst>
                                </p:cTn>
                              </p:par>
                              <p:par>
                                <p:cTn id="127" presetID="23" presetClass="entr" presetSubtype="16"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500" fill="hold"/>
                                        <p:tgtEl>
                                          <p:spTgt spid="39"/>
                                        </p:tgtEl>
                                        <p:attrNameLst>
                                          <p:attrName>ppt_w</p:attrName>
                                        </p:attrNameLst>
                                      </p:cBhvr>
                                      <p:tavLst>
                                        <p:tav tm="0">
                                          <p:val>
                                            <p:fltVal val="0"/>
                                          </p:val>
                                        </p:tav>
                                        <p:tav tm="100000">
                                          <p:val>
                                            <p:strVal val="#ppt_w"/>
                                          </p:val>
                                        </p:tav>
                                      </p:tavLst>
                                    </p:anim>
                                    <p:anim calcmode="lin" valueType="num">
                                      <p:cBhvr>
                                        <p:cTn id="130" dur="500" fill="hold"/>
                                        <p:tgtEl>
                                          <p:spTgt spid="39"/>
                                        </p:tgtEl>
                                        <p:attrNameLst>
                                          <p:attrName>ppt_h</p:attrName>
                                        </p:attrNameLst>
                                      </p:cBhvr>
                                      <p:tavLst>
                                        <p:tav tm="0">
                                          <p:val>
                                            <p:fltVal val="0"/>
                                          </p:val>
                                        </p:tav>
                                        <p:tav tm="100000">
                                          <p:val>
                                            <p:strVal val="#ppt_h"/>
                                          </p:val>
                                        </p:tav>
                                      </p:tavLst>
                                    </p:anim>
                                  </p:childTnLst>
                                </p:cTn>
                              </p:par>
                              <p:par>
                                <p:cTn id="131" presetID="23" presetClass="entr" presetSubtype="16"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p:cTn id="133" dur="500" fill="hold"/>
                                        <p:tgtEl>
                                          <p:spTgt spid="40"/>
                                        </p:tgtEl>
                                        <p:attrNameLst>
                                          <p:attrName>ppt_w</p:attrName>
                                        </p:attrNameLst>
                                      </p:cBhvr>
                                      <p:tavLst>
                                        <p:tav tm="0">
                                          <p:val>
                                            <p:fltVal val="0"/>
                                          </p:val>
                                        </p:tav>
                                        <p:tav tm="100000">
                                          <p:val>
                                            <p:strVal val="#ppt_w"/>
                                          </p:val>
                                        </p:tav>
                                      </p:tavLst>
                                    </p:anim>
                                    <p:anim calcmode="lin" valueType="num">
                                      <p:cBhvr>
                                        <p:cTn id="134" dur="500" fill="hold"/>
                                        <p:tgtEl>
                                          <p:spTgt spid="40"/>
                                        </p:tgtEl>
                                        <p:attrNameLst>
                                          <p:attrName>ppt_h</p:attrName>
                                        </p:attrNameLst>
                                      </p:cBhvr>
                                      <p:tavLst>
                                        <p:tav tm="0">
                                          <p:val>
                                            <p:fltVal val="0"/>
                                          </p:val>
                                        </p:tav>
                                        <p:tav tm="100000">
                                          <p:val>
                                            <p:strVal val="#ppt_h"/>
                                          </p:val>
                                        </p:tav>
                                      </p:tavLst>
                                    </p:anim>
                                  </p:childTnLst>
                                </p:cTn>
                              </p:par>
                              <p:par>
                                <p:cTn id="135" presetID="23" presetClass="entr" presetSubtype="16" fill="hold" grpId="0" nodeType="withEffect">
                                  <p:stCondLst>
                                    <p:cond delay="0"/>
                                  </p:stCondLst>
                                  <p:childTnLst>
                                    <p:set>
                                      <p:cBhvr>
                                        <p:cTn id="136" dur="1" fill="hold">
                                          <p:stCondLst>
                                            <p:cond delay="0"/>
                                          </p:stCondLst>
                                        </p:cTn>
                                        <p:tgtEl>
                                          <p:spTgt spid="28"/>
                                        </p:tgtEl>
                                        <p:attrNameLst>
                                          <p:attrName>style.visibility</p:attrName>
                                        </p:attrNameLst>
                                      </p:cBhvr>
                                      <p:to>
                                        <p:strVal val="visible"/>
                                      </p:to>
                                    </p:set>
                                    <p:anim calcmode="lin" valueType="num">
                                      <p:cBhvr>
                                        <p:cTn id="137" dur="500" fill="hold"/>
                                        <p:tgtEl>
                                          <p:spTgt spid="28"/>
                                        </p:tgtEl>
                                        <p:attrNameLst>
                                          <p:attrName>ppt_w</p:attrName>
                                        </p:attrNameLst>
                                      </p:cBhvr>
                                      <p:tavLst>
                                        <p:tav tm="0">
                                          <p:val>
                                            <p:fltVal val="0"/>
                                          </p:val>
                                        </p:tav>
                                        <p:tav tm="100000">
                                          <p:val>
                                            <p:strVal val="#ppt_w"/>
                                          </p:val>
                                        </p:tav>
                                      </p:tavLst>
                                    </p:anim>
                                    <p:anim calcmode="lin" valueType="num">
                                      <p:cBhvr>
                                        <p:cTn id="138" dur="500" fill="hold"/>
                                        <p:tgtEl>
                                          <p:spTgt spid="28"/>
                                        </p:tgtEl>
                                        <p:attrNameLst>
                                          <p:attrName>ppt_h</p:attrName>
                                        </p:attrNameLst>
                                      </p:cBhvr>
                                      <p:tavLst>
                                        <p:tav tm="0">
                                          <p:val>
                                            <p:fltVal val="0"/>
                                          </p:val>
                                        </p:tav>
                                        <p:tav tm="100000">
                                          <p:val>
                                            <p:strVal val="#ppt_h"/>
                                          </p:val>
                                        </p:tav>
                                      </p:tavLst>
                                    </p:anim>
                                  </p:childTnLst>
                                </p:cTn>
                              </p:par>
                              <p:par>
                                <p:cTn id="139" presetID="23" presetClass="entr" presetSubtype="16" fill="hold" grpId="0"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p:cTn id="141" dur="500" fill="hold"/>
                                        <p:tgtEl>
                                          <p:spTgt spid="29"/>
                                        </p:tgtEl>
                                        <p:attrNameLst>
                                          <p:attrName>ppt_w</p:attrName>
                                        </p:attrNameLst>
                                      </p:cBhvr>
                                      <p:tavLst>
                                        <p:tav tm="0">
                                          <p:val>
                                            <p:fltVal val="0"/>
                                          </p:val>
                                        </p:tav>
                                        <p:tav tm="100000">
                                          <p:val>
                                            <p:strVal val="#ppt_w"/>
                                          </p:val>
                                        </p:tav>
                                      </p:tavLst>
                                    </p:anim>
                                    <p:anim calcmode="lin" valueType="num">
                                      <p:cBhvr>
                                        <p:cTn id="142"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43" fill="hold">
                      <p:stCondLst>
                        <p:cond delay="indefinite"/>
                      </p:stCondLst>
                      <p:childTnLst>
                        <p:par>
                          <p:cTn id="144" fill="hold">
                            <p:stCondLst>
                              <p:cond delay="0"/>
                            </p:stCondLst>
                            <p:childTnLst>
                              <p:par>
                                <p:cTn id="145" presetID="23" presetClass="entr" presetSubtype="16" fill="hold" grpId="0" nodeType="clickEffect">
                                  <p:stCondLst>
                                    <p:cond delay="0"/>
                                  </p:stCondLst>
                                  <p:childTnLst>
                                    <p:set>
                                      <p:cBhvr>
                                        <p:cTn id="146" dur="1" fill="hold">
                                          <p:stCondLst>
                                            <p:cond delay="0"/>
                                          </p:stCondLst>
                                        </p:cTn>
                                        <p:tgtEl>
                                          <p:spTgt spid="50"/>
                                        </p:tgtEl>
                                        <p:attrNameLst>
                                          <p:attrName>style.visibility</p:attrName>
                                        </p:attrNameLst>
                                      </p:cBhvr>
                                      <p:to>
                                        <p:strVal val="visible"/>
                                      </p:to>
                                    </p:set>
                                    <p:anim calcmode="lin" valueType="num">
                                      <p:cBhvr>
                                        <p:cTn id="147" dur="500" fill="hold"/>
                                        <p:tgtEl>
                                          <p:spTgt spid="50"/>
                                        </p:tgtEl>
                                        <p:attrNameLst>
                                          <p:attrName>ppt_w</p:attrName>
                                        </p:attrNameLst>
                                      </p:cBhvr>
                                      <p:tavLst>
                                        <p:tav tm="0">
                                          <p:val>
                                            <p:fltVal val="0"/>
                                          </p:val>
                                        </p:tav>
                                        <p:tav tm="100000">
                                          <p:val>
                                            <p:strVal val="#ppt_w"/>
                                          </p:val>
                                        </p:tav>
                                      </p:tavLst>
                                    </p:anim>
                                    <p:anim calcmode="lin" valueType="num">
                                      <p:cBhvr>
                                        <p:cTn id="148" dur="500" fill="hold"/>
                                        <p:tgtEl>
                                          <p:spTgt spid="50"/>
                                        </p:tgtEl>
                                        <p:attrNameLst>
                                          <p:attrName>ppt_h</p:attrName>
                                        </p:attrNameLst>
                                      </p:cBhvr>
                                      <p:tavLst>
                                        <p:tav tm="0">
                                          <p:val>
                                            <p:fltVal val="0"/>
                                          </p:val>
                                        </p:tav>
                                        <p:tav tm="100000">
                                          <p:val>
                                            <p:strVal val="#ppt_h"/>
                                          </p:val>
                                        </p:tav>
                                      </p:tavLst>
                                    </p:anim>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37"/>
                                        </p:tgtEl>
                                      </p:cBhvr>
                                    </p:animEffect>
                                    <p:set>
                                      <p:cBhvr>
                                        <p:cTn id="153" dur="1" fill="hold">
                                          <p:stCondLst>
                                            <p:cond delay="499"/>
                                          </p:stCondLst>
                                        </p:cTn>
                                        <p:tgtEl>
                                          <p:spTgt spid="37"/>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41"/>
                                        </p:tgtEl>
                                      </p:cBhvr>
                                    </p:animEffect>
                                    <p:set>
                                      <p:cBhvr>
                                        <p:cTn id="156" dur="1" fill="hold">
                                          <p:stCondLst>
                                            <p:cond delay="499"/>
                                          </p:stCondLst>
                                        </p:cTn>
                                        <p:tgtEl>
                                          <p:spTgt spid="41"/>
                                        </p:tgtEl>
                                        <p:attrNameLst>
                                          <p:attrName>style.visibility</p:attrName>
                                        </p:attrNameLst>
                                      </p:cBhvr>
                                      <p:to>
                                        <p:strVal val="hidden"/>
                                      </p:to>
                                    </p:set>
                                  </p:childTnLst>
                                </p:cTn>
                              </p:par>
                              <p:par>
                                <p:cTn id="157" presetID="23" presetClass="entr" presetSubtype="16" fill="hold" grpId="0" nodeType="withEffect">
                                  <p:stCondLst>
                                    <p:cond delay="0"/>
                                  </p:stCondLst>
                                  <p:childTnLst>
                                    <p:set>
                                      <p:cBhvr>
                                        <p:cTn id="158" dur="1" fill="hold">
                                          <p:stCondLst>
                                            <p:cond delay="0"/>
                                          </p:stCondLst>
                                        </p:cTn>
                                        <p:tgtEl>
                                          <p:spTgt spid="25"/>
                                        </p:tgtEl>
                                        <p:attrNameLst>
                                          <p:attrName>style.visibility</p:attrName>
                                        </p:attrNameLst>
                                      </p:cBhvr>
                                      <p:to>
                                        <p:strVal val="visible"/>
                                      </p:to>
                                    </p:set>
                                    <p:anim calcmode="lin" valueType="num">
                                      <p:cBhvr>
                                        <p:cTn id="159" dur="500" fill="hold"/>
                                        <p:tgtEl>
                                          <p:spTgt spid="25"/>
                                        </p:tgtEl>
                                        <p:attrNameLst>
                                          <p:attrName>ppt_w</p:attrName>
                                        </p:attrNameLst>
                                      </p:cBhvr>
                                      <p:tavLst>
                                        <p:tav tm="0">
                                          <p:val>
                                            <p:fltVal val="0"/>
                                          </p:val>
                                        </p:tav>
                                        <p:tav tm="100000">
                                          <p:val>
                                            <p:strVal val="#ppt_w"/>
                                          </p:val>
                                        </p:tav>
                                      </p:tavLst>
                                    </p:anim>
                                    <p:anim calcmode="lin" valueType="num">
                                      <p:cBhvr>
                                        <p:cTn id="160" dur="500" fill="hold"/>
                                        <p:tgtEl>
                                          <p:spTgt spid="25"/>
                                        </p:tgtEl>
                                        <p:attrNameLst>
                                          <p:attrName>ppt_h</p:attrName>
                                        </p:attrNameLst>
                                      </p:cBhvr>
                                      <p:tavLst>
                                        <p:tav tm="0">
                                          <p:val>
                                            <p:fltVal val="0"/>
                                          </p:val>
                                        </p:tav>
                                        <p:tav tm="100000">
                                          <p:val>
                                            <p:strVal val="#ppt_h"/>
                                          </p:val>
                                        </p:tav>
                                      </p:tavLst>
                                    </p:anim>
                                  </p:childTnLst>
                                </p:cTn>
                              </p:par>
                              <p:par>
                                <p:cTn id="161" presetID="23" presetClass="entr" presetSubtype="16" fill="hold" grpId="0" nodeType="with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p:cTn id="163" dur="500" fill="hold"/>
                                        <p:tgtEl>
                                          <p:spTgt spid="24"/>
                                        </p:tgtEl>
                                        <p:attrNameLst>
                                          <p:attrName>ppt_w</p:attrName>
                                        </p:attrNameLst>
                                      </p:cBhvr>
                                      <p:tavLst>
                                        <p:tav tm="0">
                                          <p:val>
                                            <p:fltVal val="0"/>
                                          </p:val>
                                        </p:tav>
                                        <p:tav tm="100000">
                                          <p:val>
                                            <p:strVal val="#ppt_w"/>
                                          </p:val>
                                        </p:tav>
                                      </p:tavLst>
                                    </p:anim>
                                    <p:anim calcmode="lin" valueType="num">
                                      <p:cBhvr>
                                        <p:cTn id="164"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500"/>
                                        <p:tgtEl>
                                          <p:spTgt spid="54"/>
                                        </p:tgtEl>
                                      </p:cBhvr>
                                    </p:animEffect>
                                    <p:set>
                                      <p:cBhvr>
                                        <p:cTn id="169" dur="1" fill="hold">
                                          <p:stCondLst>
                                            <p:cond delay="499"/>
                                          </p:stCondLst>
                                        </p:cTn>
                                        <p:tgtEl>
                                          <p:spTgt spid="54"/>
                                        </p:tgtEl>
                                        <p:attrNameLst>
                                          <p:attrName>style.visibility</p:attrName>
                                        </p:attrNameLst>
                                      </p:cBhvr>
                                      <p:to>
                                        <p:strVal val="hidden"/>
                                      </p:to>
                                    </p:set>
                                  </p:childTnLst>
                                </p:cTn>
                              </p:par>
                              <p:par>
                                <p:cTn id="170" presetID="23" presetClass="entr" presetSubtype="16" fill="hold" grpId="0" nodeType="withEffect">
                                  <p:stCondLst>
                                    <p:cond delay="0"/>
                                  </p:stCondLst>
                                  <p:childTnLst>
                                    <p:set>
                                      <p:cBhvr>
                                        <p:cTn id="171" dur="1" fill="hold">
                                          <p:stCondLst>
                                            <p:cond delay="0"/>
                                          </p:stCondLst>
                                        </p:cTn>
                                        <p:tgtEl>
                                          <p:spTgt spid="23"/>
                                        </p:tgtEl>
                                        <p:attrNameLst>
                                          <p:attrName>style.visibility</p:attrName>
                                        </p:attrNameLst>
                                      </p:cBhvr>
                                      <p:to>
                                        <p:strVal val="visible"/>
                                      </p:to>
                                    </p:set>
                                    <p:anim calcmode="lin" valueType="num">
                                      <p:cBhvr>
                                        <p:cTn id="172" dur="500" fill="hold"/>
                                        <p:tgtEl>
                                          <p:spTgt spid="23"/>
                                        </p:tgtEl>
                                        <p:attrNameLst>
                                          <p:attrName>ppt_w</p:attrName>
                                        </p:attrNameLst>
                                      </p:cBhvr>
                                      <p:tavLst>
                                        <p:tav tm="0">
                                          <p:val>
                                            <p:fltVal val="0"/>
                                          </p:val>
                                        </p:tav>
                                        <p:tav tm="100000">
                                          <p:val>
                                            <p:strVal val="#ppt_w"/>
                                          </p:val>
                                        </p:tav>
                                      </p:tavLst>
                                    </p:anim>
                                    <p:anim calcmode="lin" valueType="num">
                                      <p:cBhvr>
                                        <p:cTn id="173"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1" grpId="0" animBg="1"/>
      <p:bldP spid="41" grpId="1" animBg="1"/>
      <p:bldP spid="36" grpId="0" animBg="1"/>
      <p:bldP spid="38" grpId="0" animBg="1"/>
      <p:bldP spid="39" grpId="0" animBg="1"/>
      <p:bldP spid="40" grpId="0" animBg="1"/>
      <p:bldP spid="42" grpId="0" animBg="1"/>
      <p:bldP spid="49" grpId="0" animBg="1"/>
      <p:bldP spid="50" grpId="0" animBg="1"/>
      <p:bldP spid="51" grpId="0" animBg="1"/>
      <p:bldP spid="52" grpId="0" animBg="1"/>
      <p:bldP spid="22"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43" grpId="0" animBg="1"/>
      <p:bldP spid="44" grpId="0" animBg="1"/>
      <p:bldP spid="45" grpId="0" animBg="1"/>
      <p:bldP spid="5" grpId="0" animBg="1"/>
      <p:bldP spid="48" grpId="0"/>
      <p:bldP spid="25" grpId="0" animBg="1"/>
      <p:bldP spid="55" grpId="0" animBg="1"/>
      <p:bldP spid="54" grpId="0" animBg="1"/>
      <p:bldP spid="54" grpId="1" animBg="1"/>
      <p:bldP spid="56" grpId="0" animBg="1"/>
      <p:bldP spid="24"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SnapEval Two-tier Cascading Goals</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27</a:t>
            </a:fld>
            <a:endParaRPr lang="en-US" dirty="0"/>
          </a:p>
        </p:txBody>
      </p:sp>
      <p:sp>
        <p:nvSpPr>
          <p:cNvPr id="53" name="TextBox 52">
            <a:extLst>
              <a:ext uri="{FF2B5EF4-FFF2-40B4-BE49-F238E27FC236}">
                <a16:creationId xmlns:a16="http://schemas.microsoft.com/office/drawing/2014/main" id="{7A7DD811-5455-413B-AE6A-52B054A30DCC}"/>
              </a:ext>
            </a:extLst>
          </p:cNvPr>
          <p:cNvSpPr txBox="1"/>
          <p:nvPr/>
        </p:nvSpPr>
        <p:spPr bwMode="ltGray">
          <a:xfrm>
            <a:off x="4705346" y="4772058"/>
            <a:ext cx="3330135" cy="1514442"/>
          </a:xfrm>
          <a:prstGeom prst="rect">
            <a:avLst/>
          </a:prstGeom>
          <a:noFill/>
          <a:ln w="9525">
            <a:solidFill>
              <a:schemeClr val="tx1"/>
            </a:solid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u="sng" dirty="0">
                <a:latin typeface="Calibri" pitchFamily="34" charset="0"/>
              </a:rPr>
              <a:t>George Thompson</a:t>
            </a:r>
          </a:p>
        </p:txBody>
      </p:sp>
      <p:sp>
        <p:nvSpPr>
          <p:cNvPr id="54" name="TextBox 53">
            <a:extLst>
              <a:ext uri="{FF2B5EF4-FFF2-40B4-BE49-F238E27FC236}">
                <a16:creationId xmlns:a16="http://schemas.microsoft.com/office/drawing/2014/main" id="{FE7DA7C5-DE08-4073-921B-892BCB56A499}"/>
              </a:ext>
            </a:extLst>
          </p:cNvPr>
          <p:cNvSpPr txBox="1"/>
          <p:nvPr/>
        </p:nvSpPr>
        <p:spPr bwMode="ltGray">
          <a:xfrm>
            <a:off x="4769570" y="5036764"/>
            <a:ext cx="2169388" cy="213086"/>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200" dirty="0">
                <a:latin typeface="Calibri" pitchFamily="34" charset="0"/>
              </a:rPr>
              <a:t>Productivity</a:t>
            </a:r>
          </a:p>
        </p:txBody>
      </p:sp>
      <p:sp>
        <p:nvSpPr>
          <p:cNvPr id="55" name="TextBox 54">
            <a:extLst>
              <a:ext uri="{FF2B5EF4-FFF2-40B4-BE49-F238E27FC236}">
                <a16:creationId xmlns:a16="http://schemas.microsoft.com/office/drawing/2014/main" id="{D0B4C143-F30C-4140-969E-C7EFF298DC03}"/>
              </a:ext>
            </a:extLst>
          </p:cNvPr>
          <p:cNvSpPr txBox="1"/>
          <p:nvPr/>
        </p:nvSpPr>
        <p:spPr bwMode="ltGray">
          <a:xfrm>
            <a:off x="4769570" y="5226081"/>
            <a:ext cx="3202851" cy="241441"/>
          </a:xfrm>
          <a:prstGeom prst="rect">
            <a:avLst/>
          </a:prstGeom>
          <a:noFill/>
          <a:ln w="9525">
            <a:noFill/>
            <a:miter lim="800000"/>
            <a:headEnd/>
            <a:tailEnd/>
          </a:ln>
        </p:spPr>
        <p:txBody>
          <a:bodyPr wrap="square" lIns="91419" tIns="45710" rIns="91419" bIns="45710" rtlCol="0" anchor="t" anchorCtr="0">
            <a:noAutofit/>
          </a:bodyPr>
          <a:lstStyle/>
          <a:p>
            <a:pPr algn="l">
              <a:spcBef>
                <a:spcPts val="0"/>
              </a:spcBef>
              <a:spcAft>
                <a:spcPts val="0"/>
              </a:spcAft>
            </a:pPr>
            <a:r>
              <a:rPr lang="en-US" sz="1200" dirty="0">
                <a:solidFill>
                  <a:srgbClr val="C00000"/>
                </a:solidFill>
                <a:latin typeface="Calibri" pitchFamily="34" charset="0"/>
              </a:rPr>
              <a:t>Productivity – Less than 10 hours for basic audits</a:t>
            </a:r>
          </a:p>
        </p:txBody>
      </p:sp>
      <p:sp>
        <p:nvSpPr>
          <p:cNvPr id="56" name="TextBox 55">
            <a:extLst>
              <a:ext uri="{FF2B5EF4-FFF2-40B4-BE49-F238E27FC236}">
                <a16:creationId xmlns:a16="http://schemas.microsoft.com/office/drawing/2014/main" id="{A96415BD-4A2A-4EF9-B061-01C220185E2A}"/>
              </a:ext>
            </a:extLst>
          </p:cNvPr>
          <p:cNvSpPr txBox="1"/>
          <p:nvPr/>
        </p:nvSpPr>
        <p:spPr bwMode="ltGray">
          <a:xfrm>
            <a:off x="4775603" y="5451174"/>
            <a:ext cx="3259878" cy="228782"/>
          </a:xfrm>
          <a:prstGeom prst="rect">
            <a:avLst/>
          </a:prstGeom>
          <a:noFill/>
          <a:ln w="9525">
            <a:noFill/>
            <a:miter lim="800000"/>
            <a:headEnd/>
            <a:tailEnd/>
          </a:ln>
        </p:spPr>
        <p:txBody>
          <a:bodyPr wrap="square" lIns="91419" tIns="45710" rIns="91419" bIns="45710" rtlCol="0" anchor="t" anchorCtr="0">
            <a:noAutofit/>
          </a:bodyPr>
          <a:lstStyle/>
          <a:p>
            <a:pPr algn="l">
              <a:spcBef>
                <a:spcPts val="0"/>
              </a:spcBef>
              <a:spcAft>
                <a:spcPts val="0"/>
              </a:spcAft>
            </a:pPr>
            <a:r>
              <a:rPr lang="en-US" sz="1200" dirty="0">
                <a:solidFill>
                  <a:srgbClr val="002060"/>
                </a:solidFill>
                <a:latin typeface="Calibri" pitchFamily="34" charset="0"/>
              </a:rPr>
              <a:t>Productivity – Exceed annual billable hours target</a:t>
            </a:r>
          </a:p>
        </p:txBody>
      </p:sp>
      <p:sp>
        <p:nvSpPr>
          <p:cNvPr id="57" name="TextBox 56">
            <a:extLst>
              <a:ext uri="{FF2B5EF4-FFF2-40B4-BE49-F238E27FC236}">
                <a16:creationId xmlns:a16="http://schemas.microsoft.com/office/drawing/2014/main" id="{40C91F9A-BDAD-4438-A221-73567945BF99}"/>
              </a:ext>
            </a:extLst>
          </p:cNvPr>
          <p:cNvSpPr txBox="1"/>
          <p:nvPr/>
        </p:nvSpPr>
        <p:spPr bwMode="ltGray">
          <a:xfrm>
            <a:off x="4769570" y="5870763"/>
            <a:ext cx="2916978" cy="237120"/>
          </a:xfrm>
          <a:prstGeom prst="rect">
            <a:avLst/>
          </a:prstGeom>
          <a:noFill/>
          <a:ln w="9525">
            <a:noFill/>
            <a:miter lim="800000"/>
            <a:headEnd/>
            <a:tailEnd/>
          </a:ln>
        </p:spPr>
        <p:txBody>
          <a:bodyPr wrap="square" lIns="91419" tIns="45710" rIns="91419" bIns="45710" rtlCol="0" anchor="t" anchorCtr="0">
            <a:noAutofit/>
          </a:bodyPr>
          <a:lstStyle/>
          <a:p>
            <a:pPr algn="l">
              <a:spcBef>
                <a:spcPts val="0"/>
              </a:spcBef>
              <a:spcAft>
                <a:spcPts val="0"/>
              </a:spcAft>
            </a:pPr>
            <a:r>
              <a:rPr lang="en-US" sz="1200" dirty="0">
                <a:solidFill>
                  <a:schemeClr val="accent3"/>
                </a:solidFill>
                <a:latin typeface="Calibri" pitchFamily="34" charset="0"/>
              </a:rPr>
              <a:t>Productivity – Complete 3 audits per month</a:t>
            </a:r>
          </a:p>
        </p:txBody>
      </p:sp>
      <p:sp>
        <p:nvSpPr>
          <p:cNvPr id="21" name="TextBox 20">
            <a:extLst>
              <a:ext uri="{FF2B5EF4-FFF2-40B4-BE49-F238E27FC236}">
                <a16:creationId xmlns:a16="http://schemas.microsoft.com/office/drawing/2014/main" id="{D72F95E0-2621-458E-B2E6-BA02C0DC25D5}"/>
              </a:ext>
            </a:extLst>
          </p:cNvPr>
          <p:cNvSpPr txBox="1"/>
          <p:nvPr/>
        </p:nvSpPr>
        <p:spPr bwMode="ltGray">
          <a:xfrm>
            <a:off x="904861" y="1222554"/>
            <a:ext cx="5691198" cy="333375"/>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b="1" dirty="0">
                <a:latin typeface="Calibri" pitchFamily="34" charset="0"/>
              </a:rPr>
              <a:t>Organization-wide Value/Goal: </a:t>
            </a:r>
            <a:r>
              <a:rPr lang="en-US" dirty="0">
                <a:latin typeface="Calibri" pitchFamily="34" charset="0"/>
              </a:rPr>
              <a:t>Productivity</a:t>
            </a:r>
          </a:p>
        </p:txBody>
      </p:sp>
      <p:sp>
        <p:nvSpPr>
          <p:cNvPr id="30" name="TextBox 29">
            <a:extLst>
              <a:ext uri="{FF2B5EF4-FFF2-40B4-BE49-F238E27FC236}">
                <a16:creationId xmlns:a16="http://schemas.microsoft.com/office/drawing/2014/main" id="{B665B971-78F3-4F78-8BED-1575C93EEAF5}"/>
              </a:ext>
            </a:extLst>
          </p:cNvPr>
          <p:cNvSpPr txBox="1"/>
          <p:nvPr/>
        </p:nvSpPr>
        <p:spPr bwMode="ltGray">
          <a:xfrm>
            <a:off x="1790694" y="1789300"/>
            <a:ext cx="6865340" cy="333375"/>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800" b="1" dirty="0">
                <a:solidFill>
                  <a:srgbClr val="CF3E3E"/>
                </a:solidFill>
                <a:latin typeface="Calibri" pitchFamily="34" charset="0"/>
              </a:rPr>
              <a:t>Department-specific Goal/Skill #1: </a:t>
            </a:r>
            <a:r>
              <a:rPr lang="en-US" sz="1800" dirty="0">
                <a:solidFill>
                  <a:srgbClr val="CF3E3E"/>
                </a:solidFill>
                <a:latin typeface="Calibri" pitchFamily="34" charset="0"/>
              </a:rPr>
              <a:t>Less than 10 hours for basic audits</a:t>
            </a:r>
          </a:p>
        </p:txBody>
      </p:sp>
      <p:sp>
        <p:nvSpPr>
          <p:cNvPr id="12" name="Rectangle 11">
            <a:extLst>
              <a:ext uri="{FF2B5EF4-FFF2-40B4-BE49-F238E27FC236}">
                <a16:creationId xmlns:a16="http://schemas.microsoft.com/office/drawing/2014/main" id="{CD866EE9-AE59-4E24-9D49-6706D675966E}"/>
              </a:ext>
            </a:extLst>
          </p:cNvPr>
          <p:cNvSpPr/>
          <p:nvPr/>
        </p:nvSpPr>
        <p:spPr bwMode="auto">
          <a:xfrm>
            <a:off x="1562090" y="1736913"/>
            <a:ext cx="7222400" cy="668149"/>
          </a:xfrm>
          <a:prstGeom prst="rect">
            <a:avLst/>
          </a:prstGeom>
          <a:noFill/>
          <a:ln w="9525" cap="flat" cmpd="sng" algn="ctr">
            <a:solidFill>
              <a:srgbClr val="C00000"/>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1400" dirty="0">
                <a:solidFill>
                  <a:srgbClr val="C00000"/>
                </a:solidFill>
                <a:latin typeface="+mn-lt"/>
              </a:rPr>
              <a:t>Department: Audit</a:t>
            </a:r>
            <a:endParaRPr lang="en-US" sz="3200" dirty="0">
              <a:solidFill>
                <a:srgbClr val="C00000"/>
              </a:solidFill>
              <a:latin typeface="+mn-lt"/>
            </a:endParaRPr>
          </a:p>
        </p:txBody>
      </p:sp>
      <p:sp>
        <p:nvSpPr>
          <p:cNvPr id="22" name="Rectangle 21">
            <a:extLst>
              <a:ext uri="{FF2B5EF4-FFF2-40B4-BE49-F238E27FC236}">
                <a16:creationId xmlns:a16="http://schemas.microsoft.com/office/drawing/2014/main" id="{6FA560BB-CF3E-400D-BB0A-03FE6BCE2540}"/>
              </a:ext>
            </a:extLst>
          </p:cNvPr>
          <p:cNvSpPr/>
          <p:nvPr/>
        </p:nvSpPr>
        <p:spPr bwMode="auto">
          <a:xfrm>
            <a:off x="1562089" y="2625578"/>
            <a:ext cx="7222400" cy="1020575"/>
          </a:xfrm>
          <a:prstGeom prst="rect">
            <a:avLst/>
          </a:prstGeom>
          <a:noFill/>
          <a:ln w="12700" cap="flat" cmpd="sng" algn="ctr">
            <a:solidFill>
              <a:srgbClr val="002060"/>
            </a:solidFill>
            <a:prstDash val="sysDot"/>
            <a:round/>
            <a:headEnd type="none" w="med" len="med"/>
            <a:tailEnd type="none" w="med" len="med"/>
          </a:ln>
          <a:effectLst/>
        </p:spPr>
        <p:txBody>
          <a:bodyPr vert="horz" wrap="square" lIns="0" tIns="45720" rIns="0" bIns="45720" numCol="1" rtlCol="0" anchor="b" anchorCtr="0" compatLnSpc="1">
            <a:prstTxWarp prst="textNoShape">
              <a:avLst/>
            </a:prstTxWarp>
          </a:bodyPr>
          <a:lstStyle/>
          <a:p>
            <a:pPr>
              <a:lnSpc>
                <a:spcPct val="90000"/>
              </a:lnSpc>
            </a:pPr>
            <a:r>
              <a:rPr lang="en-US" sz="1400" dirty="0">
                <a:solidFill>
                  <a:srgbClr val="002060"/>
                </a:solidFill>
                <a:latin typeface="+mn-lt"/>
              </a:rPr>
              <a:t>Role: Senior Accountant</a:t>
            </a:r>
            <a:endParaRPr lang="en-US" sz="3200" dirty="0">
              <a:solidFill>
                <a:srgbClr val="002060"/>
              </a:solidFill>
              <a:latin typeface="+mn-lt"/>
            </a:endParaRPr>
          </a:p>
        </p:txBody>
      </p:sp>
      <p:sp>
        <p:nvSpPr>
          <p:cNvPr id="11" name="Rectangle 10">
            <a:extLst>
              <a:ext uri="{FF2B5EF4-FFF2-40B4-BE49-F238E27FC236}">
                <a16:creationId xmlns:a16="http://schemas.microsoft.com/office/drawing/2014/main" id="{3604BAB5-3A73-4246-BC2D-96FA7B0DD880}"/>
              </a:ext>
            </a:extLst>
          </p:cNvPr>
          <p:cNvSpPr/>
          <p:nvPr/>
        </p:nvSpPr>
        <p:spPr>
          <a:xfrm>
            <a:off x="1790686" y="2670863"/>
            <a:ext cx="6805615" cy="341632"/>
          </a:xfrm>
          <a:prstGeom prst="rect">
            <a:avLst/>
          </a:prstGeom>
        </p:spPr>
        <p:txBody>
          <a:bodyPr wrap="square">
            <a:spAutoFit/>
          </a:bodyPr>
          <a:lstStyle/>
          <a:p>
            <a:pPr algn="l">
              <a:lnSpc>
                <a:spcPct val="90000"/>
              </a:lnSpc>
              <a:spcBef>
                <a:spcPts val="0"/>
              </a:spcBef>
              <a:spcAft>
                <a:spcPts val="800"/>
              </a:spcAft>
            </a:pPr>
            <a:r>
              <a:rPr lang="en-US" sz="1800" b="1" dirty="0">
                <a:solidFill>
                  <a:srgbClr val="002060"/>
                </a:solidFill>
                <a:latin typeface="Calibri" pitchFamily="34" charset="0"/>
              </a:rPr>
              <a:t>Role-specific Goal/Competency #1: </a:t>
            </a:r>
            <a:r>
              <a:rPr lang="en-US" sz="1800" dirty="0">
                <a:solidFill>
                  <a:srgbClr val="002060"/>
                </a:solidFill>
                <a:latin typeface="Calibri" pitchFamily="34" charset="0"/>
              </a:rPr>
              <a:t>Exceed annual billable hours target</a:t>
            </a:r>
          </a:p>
        </p:txBody>
      </p:sp>
      <p:sp>
        <p:nvSpPr>
          <p:cNvPr id="23" name="Rectangle 22">
            <a:extLst>
              <a:ext uri="{FF2B5EF4-FFF2-40B4-BE49-F238E27FC236}">
                <a16:creationId xmlns:a16="http://schemas.microsoft.com/office/drawing/2014/main" id="{F87E44E8-75E2-422D-8EFF-1B78E81447D5}"/>
              </a:ext>
            </a:extLst>
          </p:cNvPr>
          <p:cNvSpPr/>
          <p:nvPr/>
        </p:nvSpPr>
        <p:spPr>
          <a:xfrm>
            <a:off x="1790686" y="3001278"/>
            <a:ext cx="6805615" cy="341632"/>
          </a:xfrm>
          <a:prstGeom prst="rect">
            <a:avLst/>
          </a:prstGeom>
        </p:spPr>
        <p:txBody>
          <a:bodyPr wrap="square">
            <a:spAutoFit/>
          </a:bodyPr>
          <a:lstStyle/>
          <a:p>
            <a:pPr algn="l">
              <a:lnSpc>
                <a:spcPct val="90000"/>
              </a:lnSpc>
              <a:spcBef>
                <a:spcPts val="0"/>
              </a:spcBef>
              <a:spcAft>
                <a:spcPts val="800"/>
              </a:spcAft>
            </a:pPr>
            <a:r>
              <a:rPr lang="en-US" sz="1800" b="1" dirty="0">
                <a:solidFill>
                  <a:srgbClr val="002060"/>
                </a:solidFill>
                <a:latin typeface="Calibri" pitchFamily="34" charset="0"/>
              </a:rPr>
              <a:t>Role-specific Goal/Competency #2: </a:t>
            </a:r>
            <a:r>
              <a:rPr lang="en-US" sz="1800" dirty="0">
                <a:solidFill>
                  <a:srgbClr val="002060"/>
                </a:solidFill>
                <a:latin typeface="Calibri" pitchFamily="34" charset="0"/>
              </a:rPr>
              <a:t>Record billable hours each week</a:t>
            </a:r>
          </a:p>
        </p:txBody>
      </p:sp>
      <p:sp>
        <p:nvSpPr>
          <p:cNvPr id="24" name="Rectangle 23">
            <a:extLst>
              <a:ext uri="{FF2B5EF4-FFF2-40B4-BE49-F238E27FC236}">
                <a16:creationId xmlns:a16="http://schemas.microsoft.com/office/drawing/2014/main" id="{1401E180-92F7-4242-92E6-54D80D089654}"/>
              </a:ext>
            </a:extLst>
          </p:cNvPr>
          <p:cNvSpPr/>
          <p:nvPr/>
        </p:nvSpPr>
        <p:spPr bwMode="auto">
          <a:xfrm>
            <a:off x="1562090" y="3866669"/>
            <a:ext cx="7222399" cy="668149"/>
          </a:xfrm>
          <a:prstGeom prst="rect">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1400" dirty="0">
                <a:solidFill>
                  <a:schemeClr val="accent3"/>
                </a:solidFill>
                <a:latin typeface="+mn-lt"/>
              </a:rPr>
              <a:t>Individual: George Thompson</a:t>
            </a:r>
            <a:endParaRPr lang="en-US" sz="3200" dirty="0">
              <a:solidFill>
                <a:schemeClr val="accent3"/>
              </a:solidFill>
              <a:latin typeface="+mn-lt"/>
            </a:endParaRPr>
          </a:p>
        </p:txBody>
      </p:sp>
      <p:sp>
        <p:nvSpPr>
          <p:cNvPr id="25" name="Rectangle 24">
            <a:extLst>
              <a:ext uri="{FF2B5EF4-FFF2-40B4-BE49-F238E27FC236}">
                <a16:creationId xmlns:a16="http://schemas.microsoft.com/office/drawing/2014/main" id="{98640636-CF49-43C6-9685-83CA022442D6}"/>
              </a:ext>
            </a:extLst>
          </p:cNvPr>
          <p:cNvSpPr/>
          <p:nvPr/>
        </p:nvSpPr>
        <p:spPr>
          <a:xfrm>
            <a:off x="1790681" y="3913558"/>
            <a:ext cx="6805615" cy="341632"/>
          </a:xfrm>
          <a:prstGeom prst="rect">
            <a:avLst/>
          </a:prstGeom>
        </p:spPr>
        <p:txBody>
          <a:bodyPr wrap="square">
            <a:spAutoFit/>
          </a:bodyPr>
          <a:lstStyle/>
          <a:p>
            <a:pPr algn="l">
              <a:lnSpc>
                <a:spcPct val="90000"/>
              </a:lnSpc>
              <a:spcBef>
                <a:spcPts val="0"/>
              </a:spcBef>
              <a:spcAft>
                <a:spcPts val="800"/>
              </a:spcAft>
            </a:pPr>
            <a:r>
              <a:rPr lang="en-US" sz="1800" b="1" dirty="0">
                <a:solidFill>
                  <a:schemeClr val="accent3"/>
                </a:solidFill>
                <a:latin typeface="Calibri" pitchFamily="34" charset="0"/>
              </a:rPr>
              <a:t>Individual Goal/Skill #1: </a:t>
            </a:r>
            <a:r>
              <a:rPr lang="en-US" sz="1800" dirty="0">
                <a:solidFill>
                  <a:schemeClr val="accent3"/>
                </a:solidFill>
                <a:latin typeface="Calibri" pitchFamily="34" charset="0"/>
              </a:rPr>
              <a:t>Complete 3 audits per month</a:t>
            </a:r>
          </a:p>
        </p:txBody>
      </p:sp>
      <p:cxnSp>
        <p:nvCxnSpPr>
          <p:cNvPr id="18" name="Connector: Elbow 17">
            <a:extLst>
              <a:ext uri="{FF2B5EF4-FFF2-40B4-BE49-F238E27FC236}">
                <a16:creationId xmlns:a16="http://schemas.microsoft.com/office/drawing/2014/main" id="{D6E792EC-43D3-4623-AC29-45FE9DE71555}"/>
              </a:ext>
            </a:extLst>
          </p:cNvPr>
          <p:cNvCxnSpPr>
            <a:cxnSpLocks/>
            <a:stCxn id="38" idx="4"/>
            <a:endCxn id="30" idx="1"/>
          </p:cNvCxnSpPr>
          <p:nvPr/>
        </p:nvCxnSpPr>
        <p:spPr bwMode="auto">
          <a:xfrm rot="16200000" flipH="1">
            <a:off x="1281052" y="1446345"/>
            <a:ext cx="314333" cy="704951"/>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F2BC7AD4-6290-4746-8D72-A469C143F17C}"/>
              </a:ext>
            </a:extLst>
          </p:cNvPr>
          <p:cNvCxnSpPr>
            <a:cxnSpLocks/>
            <a:stCxn id="38" idx="4"/>
          </p:cNvCxnSpPr>
          <p:nvPr/>
        </p:nvCxnSpPr>
        <p:spPr bwMode="auto">
          <a:xfrm rot="16200000" flipH="1">
            <a:off x="844606" y="1882792"/>
            <a:ext cx="1187222" cy="704948"/>
          </a:xfrm>
          <a:prstGeom prst="bentConnector3">
            <a:avLst>
              <a:gd name="adj1" fmla="val 99742"/>
            </a:avLst>
          </a:prstGeom>
          <a:solidFill>
            <a:schemeClr val="accent1"/>
          </a:solidFill>
          <a:ln w="19050" cap="flat" cmpd="sng" algn="ctr">
            <a:solidFill>
              <a:schemeClr val="tx1"/>
            </a:solidFill>
            <a:prstDash val="solid"/>
            <a:round/>
            <a:headEnd type="none" w="med" len="med"/>
            <a:tailEnd type="triangle"/>
          </a:ln>
          <a:effectLst/>
        </p:spPr>
      </p:cxnSp>
      <p:sp>
        <p:nvSpPr>
          <p:cNvPr id="38" name="Oval 37">
            <a:extLst>
              <a:ext uri="{FF2B5EF4-FFF2-40B4-BE49-F238E27FC236}">
                <a16:creationId xmlns:a16="http://schemas.microsoft.com/office/drawing/2014/main" id="{F7811A7F-E1A2-4CB7-BADE-A71C023C712A}"/>
              </a:ext>
            </a:extLst>
          </p:cNvPr>
          <p:cNvSpPr/>
          <p:nvPr/>
        </p:nvSpPr>
        <p:spPr bwMode="auto">
          <a:xfrm>
            <a:off x="1062883" y="1587810"/>
            <a:ext cx="45719" cy="53845"/>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cxnSp>
        <p:nvCxnSpPr>
          <p:cNvPr id="49" name="Connector: Elbow 48">
            <a:extLst>
              <a:ext uri="{FF2B5EF4-FFF2-40B4-BE49-F238E27FC236}">
                <a16:creationId xmlns:a16="http://schemas.microsoft.com/office/drawing/2014/main" id="{2890CA0E-F176-484D-8692-A9E9FD21FA27}"/>
              </a:ext>
            </a:extLst>
          </p:cNvPr>
          <p:cNvCxnSpPr>
            <a:cxnSpLocks/>
            <a:stCxn id="38" idx="4"/>
            <a:endCxn id="23" idx="1"/>
          </p:cNvCxnSpPr>
          <p:nvPr/>
        </p:nvCxnSpPr>
        <p:spPr bwMode="auto">
          <a:xfrm rot="16200000" flipH="1">
            <a:off x="672995" y="2054402"/>
            <a:ext cx="1530439" cy="704943"/>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58" name="Connector: Elbow 57">
            <a:extLst>
              <a:ext uri="{FF2B5EF4-FFF2-40B4-BE49-F238E27FC236}">
                <a16:creationId xmlns:a16="http://schemas.microsoft.com/office/drawing/2014/main" id="{48186F40-C2FB-40DD-95E1-E79BA95D604F}"/>
              </a:ext>
            </a:extLst>
          </p:cNvPr>
          <p:cNvCxnSpPr>
            <a:cxnSpLocks/>
            <a:stCxn id="38" idx="4"/>
            <a:endCxn id="25" idx="1"/>
          </p:cNvCxnSpPr>
          <p:nvPr/>
        </p:nvCxnSpPr>
        <p:spPr bwMode="auto">
          <a:xfrm rot="16200000" flipH="1">
            <a:off x="216853" y="2510545"/>
            <a:ext cx="2442719" cy="704938"/>
          </a:xfrm>
          <a:prstGeom prst="bentConnector2">
            <a:avLst/>
          </a:prstGeom>
          <a:solidFill>
            <a:schemeClr val="accent1"/>
          </a:solidFill>
          <a:ln w="19050" cap="flat" cmpd="sng" algn="ctr">
            <a:solidFill>
              <a:schemeClr val="tx1"/>
            </a:solidFill>
            <a:prstDash val="solid"/>
            <a:round/>
            <a:headEnd type="none" w="med" len="med"/>
            <a:tailEnd type="triangle"/>
          </a:ln>
          <a:effectLst/>
        </p:spPr>
      </p:cxnSp>
      <p:sp>
        <p:nvSpPr>
          <p:cNvPr id="59" name="TextBox 58">
            <a:extLst>
              <a:ext uri="{FF2B5EF4-FFF2-40B4-BE49-F238E27FC236}">
                <a16:creationId xmlns:a16="http://schemas.microsoft.com/office/drawing/2014/main" id="{B88BFFA6-8D08-41C8-8D4D-9F4B64AFB5A0}"/>
              </a:ext>
            </a:extLst>
          </p:cNvPr>
          <p:cNvSpPr txBox="1"/>
          <p:nvPr/>
        </p:nvSpPr>
        <p:spPr bwMode="ltGray">
          <a:xfrm>
            <a:off x="4775602" y="5660724"/>
            <a:ext cx="3196819" cy="228782"/>
          </a:xfrm>
          <a:prstGeom prst="rect">
            <a:avLst/>
          </a:prstGeom>
          <a:noFill/>
          <a:ln w="9525">
            <a:noFill/>
            <a:miter lim="800000"/>
            <a:headEnd/>
            <a:tailEnd/>
          </a:ln>
        </p:spPr>
        <p:txBody>
          <a:bodyPr wrap="square" lIns="91419" tIns="45710" rIns="91419" bIns="45710" rtlCol="0" anchor="t" anchorCtr="0">
            <a:noAutofit/>
          </a:bodyPr>
          <a:lstStyle/>
          <a:p>
            <a:pPr algn="l">
              <a:spcBef>
                <a:spcPts val="0"/>
              </a:spcBef>
              <a:spcAft>
                <a:spcPts val="0"/>
              </a:spcAft>
            </a:pPr>
            <a:r>
              <a:rPr lang="en-US" sz="1200" dirty="0">
                <a:solidFill>
                  <a:srgbClr val="002060"/>
                </a:solidFill>
                <a:latin typeface="Calibri" pitchFamily="34" charset="0"/>
              </a:rPr>
              <a:t>Productivity – Record billable hours each week</a:t>
            </a:r>
          </a:p>
        </p:txBody>
      </p:sp>
    </p:spTree>
    <p:extLst>
      <p:ext uri="{BB962C8B-B14F-4D97-AF65-F5344CB8AC3E}">
        <p14:creationId xmlns:p14="http://schemas.microsoft.com/office/powerpoint/2010/main" val="43190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500"/>
                            </p:stCondLst>
                            <p:childTnLst>
                              <p:par>
                                <p:cTn id="18" presetID="16" presetClass="exit" presetSubtype="21" fill="hold" grpId="0" nodeType="afterEffect">
                                  <p:stCondLst>
                                    <p:cond delay="0"/>
                                  </p:stCondLst>
                                  <p:childTnLst>
                                    <p:animEffect transition="out" filter="barn(inVertical)">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30" grpId="0"/>
      <p:bldP spid="11" grpId="0"/>
      <p:bldP spid="23" grpId="0"/>
      <p:bldP spid="25" grpId="0"/>
      <p:bldP spid="38" grpId="0" animBg="1"/>
      <p:bldP spid="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Creating Performance Summaries</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28</a:t>
            </a:fld>
            <a:endParaRPr lang="en-US" dirty="0"/>
          </a:p>
        </p:txBody>
      </p:sp>
    </p:spTree>
    <p:extLst>
      <p:ext uri="{BB962C8B-B14F-4D97-AF65-F5344CB8AC3E}">
        <p14:creationId xmlns:p14="http://schemas.microsoft.com/office/powerpoint/2010/main" val="125501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135A-C577-49CA-BF63-CC4C8FB4FA2B}"/>
              </a:ext>
            </a:extLst>
          </p:cNvPr>
          <p:cNvSpPr>
            <a:spLocks noGrp="1"/>
          </p:cNvSpPr>
          <p:nvPr>
            <p:ph type="title"/>
          </p:nvPr>
        </p:nvSpPr>
        <p:spPr/>
        <p:txBody>
          <a:bodyPr/>
          <a:lstStyle/>
          <a:p>
            <a:r>
              <a:rPr kumimoji="0" lang="en-US" sz="3200" b="0" i="0" u="none" strike="noStrike" kern="0" cap="none" spc="0" normalizeH="0" baseline="0" noProof="0" dirty="0">
                <a:ln>
                  <a:noFill/>
                </a:ln>
                <a:solidFill>
                  <a:srgbClr val="2A638F"/>
                </a:solidFill>
                <a:effectLst/>
                <a:uLnTx/>
                <a:uFillTx/>
                <a:latin typeface="Rockwell" panose="02060603020205020403" pitchFamily="18" charset="0"/>
                <a:ea typeface="+mj-ea"/>
                <a:cs typeface="Arial" panose="020B0604020202020204" pitchFamily="34" charset="0"/>
              </a:rPr>
              <a:t>Performance Summary Introduction</a:t>
            </a:r>
            <a:endParaRPr lang="en-US" dirty="0"/>
          </a:p>
        </p:txBody>
      </p:sp>
      <p:sp>
        <p:nvSpPr>
          <p:cNvPr id="3" name="Content Placeholder 2">
            <a:extLst>
              <a:ext uri="{FF2B5EF4-FFF2-40B4-BE49-F238E27FC236}">
                <a16:creationId xmlns:a16="http://schemas.microsoft.com/office/drawing/2014/main" id="{85B2F33E-9082-49D6-8396-E6705431A8AF}"/>
              </a:ext>
            </a:extLst>
          </p:cNvPr>
          <p:cNvSpPr>
            <a:spLocks noGrp="1"/>
          </p:cNvSpPr>
          <p:nvPr>
            <p:ph idx="1"/>
          </p:nvPr>
        </p:nvSpPr>
        <p:spPr>
          <a:xfrm>
            <a:off x="508000" y="1219199"/>
            <a:ext cx="11176000" cy="5076967"/>
          </a:xfrm>
        </p:spPr>
        <p:txBody>
          <a:bodyPr>
            <a:normAutofit fontScale="55000" lnSpcReduction="20000"/>
          </a:bodyPr>
          <a:lstStyle/>
          <a:p>
            <a:r>
              <a:rPr lang="en-US" dirty="0"/>
              <a:t>A ‘Performance Summary’ is a Performance Appraisal document that can automatically include the employee’s Snaps</a:t>
            </a:r>
          </a:p>
          <a:p>
            <a:r>
              <a:rPr lang="en-US" dirty="0"/>
              <a:t>Snaps </a:t>
            </a:r>
            <a:r>
              <a:rPr lang="en-US" b="1" dirty="0"/>
              <a:t>aren’t</a:t>
            </a:r>
            <a:r>
              <a:rPr lang="en-US" dirty="0"/>
              <a:t> required to create a Performance Summary for an employee</a:t>
            </a:r>
          </a:p>
          <a:p>
            <a:r>
              <a:rPr lang="en-US" dirty="0"/>
              <a:t>A Performance Summary can be created at any time</a:t>
            </a:r>
          </a:p>
          <a:p>
            <a:r>
              <a:rPr lang="en-US" dirty="0"/>
              <a:t>Multiple concurrent draft Performance Summaries can be created for an employee</a:t>
            </a:r>
          </a:p>
          <a:p>
            <a:r>
              <a:rPr lang="en-US" dirty="0"/>
              <a:t>Includes the same Goal Areas that are available for capturing Snaps for the employee </a:t>
            </a:r>
          </a:p>
          <a:p>
            <a:pPr lvl="1"/>
            <a:r>
              <a:rPr lang="en-US" dirty="0"/>
              <a:t>Organization-wide goals/values</a:t>
            </a:r>
          </a:p>
          <a:p>
            <a:pPr lvl="1"/>
            <a:r>
              <a:rPr lang="en-US" dirty="0"/>
              <a:t>Job competencies</a:t>
            </a:r>
          </a:p>
          <a:p>
            <a:pPr lvl="1"/>
            <a:r>
              <a:rPr lang="en-US" dirty="0"/>
              <a:t>Individual goals</a:t>
            </a:r>
          </a:p>
          <a:p>
            <a:r>
              <a:rPr lang="en-US" dirty="0"/>
              <a:t>All Snaps shared</a:t>
            </a:r>
            <a:r>
              <a:rPr lang="en-US" baseline="30000" dirty="0">
                <a:solidFill>
                  <a:srgbClr val="009900"/>
                </a:solidFill>
              </a:rPr>
              <a:t>1</a:t>
            </a:r>
            <a:r>
              <a:rPr lang="en-US" dirty="0"/>
              <a:t> with the employee during the Performance Summary date range can be included</a:t>
            </a:r>
          </a:p>
          <a:p>
            <a:pPr lvl="1"/>
            <a:r>
              <a:rPr lang="en-US" dirty="0"/>
              <a:t>Snaps from Employee’s Manager(s)</a:t>
            </a:r>
          </a:p>
          <a:p>
            <a:pPr lvl="1"/>
            <a:r>
              <a:rPr lang="en-US" dirty="0"/>
              <a:t>Snaps from Employee’s Peer(s)</a:t>
            </a:r>
          </a:p>
          <a:p>
            <a:pPr lvl="1"/>
            <a:r>
              <a:rPr lang="en-US" dirty="0"/>
              <a:t>Employee’s Self-Snaps </a:t>
            </a:r>
          </a:p>
          <a:p>
            <a:r>
              <a:rPr lang="en-US" dirty="0"/>
              <a:t>Can include custom content such as Employee Comments, Development Plans, etc.</a:t>
            </a:r>
          </a:p>
          <a:p>
            <a:r>
              <a:rPr lang="en-US" dirty="0"/>
              <a:t>‘Overall Achievement’ can be selected manually or an automatically calculated value</a:t>
            </a:r>
          </a:p>
          <a:p>
            <a:r>
              <a:rPr lang="en-US" dirty="0"/>
              <a:t>Can be submitted as ‘complete’ and shared with employee by Organization Admin or any Collaborator</a:t>
            </a:r>
            <a:r>
              <a:rPr lang="en-US" baseline="30000" dirty="0">
                <a:solidFill>
                  <a:srgbClr val="009900"/>
                </a:solidFill>
              </a:rPr>
              <a:t>2</a:t>
            </a:r>
            <a:endParaRPr lang="en-US" dirty="0"/>
          </a:p>
          <a:p>
            <a:pPr marL="0" indent="0">
              <a:buNone/>
            </a:pPr>
            <a:endParaRPr lang="en-US" baseline="30000" dirty="0">
              <a:solidFill>
                <a:srgbClr val="009900"/>
              </a:solidFill>
            </a:endParaRPr>
          </a:p>
          <a:p>
            <a:pPr marL="0" indent="0">
              <a:buNone/>
            </a:pPr>
            <a:r>
              <a:rPr lang="en-US" baseline="30000" dirty="0">
                <a:solidFill>
                  <a:srgbClr val="009900"/>
                </a:solidFill>
              </a:rPr>
              <a:t>1</a:t>
            </a:r>
            <a:r>
              <a:rPr lang="en-US" dirty="0"/>
              <a:t>Default setting. Organization Administrator can change to allow all Snaps (shared and unshared) to be included.</a:t>
            </a:r>
          </a:p>
          <a:p>
            <a:pPr marL="0" indent="0">
              <a:buNone/>
            </a:pPr>
            <a:r>
              <a:rPr lang="en-US" baseline="30000" dirty="0">
                <a:solidFill>
                  <a:srgbClr val="009900"/>
                </a:solidFill>
              </a:rPr>
              <a:t>2</a:t>
            </a:r>
            <a:r>
              <a:rPr lang="en-US" dirty="0"/>
              <a:t>Default setting. Organization Administrator can change to only allow Organization Admins to submit as ‘complete’ and share with employee.</a:t>
            </a:r>
          </a:p>
        </p:txBody>
      </p:sp>
      <p:sp>
        <p:nvSpPr>
          <p:cNvPr id="4" name="Slide Number Placeholder 3">
            <a:extLst>
              <a:ext uri="{FF2B5EF4-FFF2-40B4-BE49-F238E27FC236}">
                <a16:creationId xmlns:a16="http://schemas.microsoft.com/office/drawing/2014/main" id="{34A04DF9-CFDE-4EB1-AE18-F09C64F70736}"/>
              </a:ext>
            </a:extLst>
          </p:cNvPr>
          <p:cNvSpPr>
            <a:spLocks noGrp="1"/>
          </p:cNvSpPr>
          <p:nvPr>
            <p:ph type="sldNum" sz="quarter" idx="11"/>
          </p:nvPr>
        </p:nvSpPr>
        <p:spPr/>
        <p:txBody>
          <a:bodyPr/>
          <a:lstStyle/>
          <a:p>
            <a:pPr>
              <a:defRPr/>
            </a:pPr>
            <a:fld id="{446C9BED-6FD4-4BA4-B6B0-4A26058AC9EF}" type="slidenum">
              <a:rPr lang="en-US" smtClean="0"/>
              <a:pPr>
                <a:defRPr/>
              </a:pPr>
              <a:t>29</a:t>
            </a:fld>
            <a:endParaRPr lang="en-US" dirty="0"/>
          </a:p>
        </p:txBody>
      </p:sp>
      <p:pic>
        <p:nvPicPr>
          <p:cNvPr id="5" name="Picture 2">
            <a:extLst>
              <a:ext uri="{FF2B5EF4-FFF2-40B4-BE49-F238E27FC236}">
                <a16:creationId xmlns:a16="http://schemas.microsoft.com/office/drawing/2014/main" id="{43189ACE-C3C2-4795-8EB2-FC625FA48F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0669" y="1547742"/>
            <a:ext cx="3194160" cy="3738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1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500"/>
                                        <p:tgtEl>
                                          <p:spTgt spid="3">
                                            <p:txEl>
                                              <p:pRg st="10" end="10"/>
                                            </p:txEl>
                                          </p:spTgt>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500"/>
                                        <p:tgtEl>
                                          <p:spTgt spid="3">
                                            <p:txEl>
                                              <p:pRg st="11" end="11"/>
                                            </p:txEl>
                                          </p:spTgt>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animEffect transition="in" filter="fade">
                                      <p:cBhvr>
                                        <p:cTn id="63" dur="500"/>
                                        <p:tgtEl>
                                          <p:spTgt spid="3">
                                            <p:txEl>
                                              <p:pRg st="16" end="1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fade">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fade">
                                      <p:cBhvr>
                                        <p:cTn id="73" dur="500"/>
                                        <p:tgtEl>
                                          <p:spTgt spid="3">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fade">
                                      <p:cBhvr>
                                        <p:cTn id="78" dur="500"/>
                                        <p:tgtEl>
                                          <p:spTgt spid="3">
                                            <p:txEl>
                                              <p:pRg st="14" end="14"/>
                                            </p:txEl>
                                          </p:spTgt>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3">
                                            <p:txEl>
                                              <p:pRg st="17" end="17"/>
                                            </p:txEl>
                                          </p:spTgt>
                                        </p:tgtEl>
                                        <p:attrNameLst>
                                          <p:attrName>style.visibility</p:attrName>
                                        </p:attrNameLst>
                                      </p:cBhvr>
                                      <p:to>
                                        <p:strVal val="visible"/>
                                      </p:to>
                                    </p:set>
                                    <p:animEffect transition="in" filter="fade">
                                      <p:cBhvr>
                                        <p:cTn id="82"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5B17D-AEA6-4C4E-AE50-67370F5F0DCF}"/>
              </a:ext>
            </a:extLst>
          </p:cNvPr>
          <p:cNvPicPr>
            <a:picLocks noChangeAspect="1"/>
          </p:cNvPicPr>
          <p:nvPr/>
        </p:nvPicPr>
        <p:blipFill>
          <a:blip r:embed="rId3">
            <a:clrChange>
              <a:clrFrom>
                <a:srgbClr val="F0F8FF"/>
              </a:clrFrom>
              <a:clrTo>
                <a:srgbClr val="F0F8FF">
                  <a:alpha val="0"/>
                </a:srgbClr>
              </a:clrTo>
            </a:clrChange>
          </a:blip>
          <a:stretch>
            <a:fillRect/>
          </a:stretch>
        </p:blipFill>
        <p:spPr>
          <a:xfrm>
            <a:off x="7410091" y="1026494"/>
            <a:ext cx="1285299" cy="2614168"/>
          </a:xfrm>
          <a:prstGeom prst="rect">
            <a:avLst/>
          </a:prstGeom>
        </p:spPr>
      </p:pic>
      <p:sp>
        <p:nvSpPr>
          <p:cNvPr id="13" name="Title 1">
            <a:extLst>
              <a:ext uri="{FF2B5EF4-FFF2-40B4-BE49-F238E27FC236}">
                <a16:creationId xmlns:a16="http://schemas.microsoft.com/office/drawing/2014/main" id="{C200C572-1221-418D-BBAC-F021236D5719}"/>
              </a:ext>
            </a:extLst>
          </p:cNvPr>
          <p:cNvSpPr txBox="1">
            <a:spLocks/>
          </p:cNvSpPr>
          <p:nvPr/>
        </p:nvSpPr>
        <p:spPr bwMode="black">
          <a:xfrm>
            <a:off x="508000" y="246744"/>
            <a:ext cx="11176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lgn="l" rtl="0" eaLnBrk="1" fontAlgn="base" hangingPunct="1">
              <a:lnSpc>
                <a:spcPct val="90000"/>
              </a:lnSpc>
              <a:spcBef>
                <a:spcPct val="0"/>
              </a:spcBef>
              <a:spcAft>
                <a:spcPct val="0"/>
              </a:spcAft>
              <a:defRPr sz="2800" b="1"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a:lstStyle>
          <a:p>
            <a:r>
              <a:rPr lang="en-US" b="0" kern="0" dirty="0">
                <a:solidFill>
                  <a:srgbClr val="2A638F"/>
                </a:solidFill>
                <a:latin typeface="Rockwell" panose="02060603020205020403" pitchFamily="18" charset="0"/>
              </a:rPr>
              <a:t>Start using SnapEval in Minutes!</a:t>
            </a:r>
          </a:p>
        </p:txBody>
      </p:sp>
      <p:sp>
        <p:nvSpPr>
          <p:cNvPr id="15" name="Slide Number Placeholder 3">
            <a:extLst>
              <a:ext uri="{FF2B5EF4-FFF2-40B4-BE49-F238E27FC236}">
                <a16:creationId xmlns:a16="http://schemas.microsoft.com/office/drawing/2014/main" id="{E204B48F-591E-42A1-BB8A-0CBA2779624C}"/>
              </a:ext>
            </a:extLst>
          </p:cNvPr>
          <p:cNvSpPr>
            <a:spLocks noGrp="1"/>
          </p:cNvSpPr>
          <p:nvPr>
            <p:ph type="sldNum" sz="quarter" idx="11"/>
          </p:nvPr>
        </p:nvSpPr>
        <p:spPr>
          <a:xfrm>
            <a:off x="11260464" y="6464375"/>
            <a:ext cx="205184" cy="153888"/>
          </a:xfrm>
        </p:spPr>
        <p:txBody>
          <a:bodyPr/>
          <a:lstStyle/>
          <a:p>
            <a:pPr>
              <a:defRPr/>
            </a:pPr>
            <a:fld id="{446C9BED-6FD4-4BA4-B6B0-4A26058AC9EF}" type="slidenum">
              <a:rPr lang="en-US" smtClean="0"/>
              <a:pPr>
                <a:defRPr/>
              </a:pPr>
              <a:t>3</a:t>
            </a:fld>
            <a:endParaRPr lang="en-US" dirty="0"/>
          </a:p>
        </p:txBody>
      </p:sp>
      <p:pic>
        <p:nvPicPr>
          <p:cNvPr id="16" name="Picture 2">
            <a:extLst>
              <a:ext uri="{FF2B5EF4-FFF2-40B4-BE49-F238E27FC236}">
                <a16:creationId xmlns:a16="http://schemas.microsoft.com/office/drawing/2014/main" id="{E9CBE479-B75F-44B1-AEEF-694053CF91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6968" y="3865361"/>
            <a:ext cx="1851546" cy="2167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D3422305-3C6F-4065-BCC0-B1B96CC6EB6D}"/>
              </a:ext>
            </a:extLst>
          </p:cNvPr>
          <p:cNvSpPr>
            <a:spLocks noGrp="1"/>
          </p:cNvSpPr>
          <p:nvPr>
            <p:ph idx="1"/>
          </p:nvPr>
        </p:nvSpPr>
        <p:spPr>
          <a:xfrm>
            <a:off x="508000" y="1433325"/>
            <a:ext cx="5588002" cy="1661242"/>
          </a:xfrm>
        </p:spPr>
        <p:txBody>
          <a:bodyPr>
            <a:normAutofit/>
          </a:bodyPr>
          <a:lstStyle/>
          <a:p>
            <a:pPr marL="457200" indent="-457200">
              <a:buFont typeface="+mj-lt"/>
              <a:buAutoNum type="arabicPeriod"/>
            </a:pPr>
            <a:r>
              <a:rPr lang="en-US" sz="2000" dirty="0"/>
              <a:t>Create your free 10-user SnapEval account</a:t>
            </a:r>
          </a:p>
          <a:p>
            <a:pPr marL="457200" indent="-457200">
              <a:buFont typeface="+mj-lt"/>
              <a:buAutoNum type="arabicPeriod"/>
            </a:pPr>
            <a:r>
              <a:rPr lang="en-US" sz="2000" dirty="0"/>
              <a:t>Add goals</a:t>
            </a:r>
          </a:p>
          <a:p>
            <a:pPr marL="457200" indent="-457200">
              <a:buFont typeface="+mj-lt"/>
              <a:buAutoNum type="arabicPeriod"/>
            </a:pPr>
            <a:r>
              <a:rPr lang="en-US" sz="2000" dirty="0"/>
              <a:t>Add team members</a:t>
            </a:r>
          </a:p>
          <a:p>
            <a:pPr marL="457200" indent="-457200">
              <a:buFont typeface="+mj-lt"/>
              <a:buAutoNum type="arabicPeriod"/>
            </a:pPr>
            <a:r>
              <a:rPr lang="en-US" sz="2000" dirty="0"/>
              <a:t>Start using SnapEval</a:t>
            </a:r>
          </a:p>
        </p:txBody>
      </p:sp>
      <p:sp>
        <p:nvSpPr>
          <p:cNvPr id="18" name="Content Placeholder 2">
            <a:extLst>
              <a:ext uri="{FF2B5EF4-FFF2-40B4-BE49-F238E27FC236}">
                <a16:creationId xmlns:a16="http://schemas.microsoft.com/office/drawing/2014/main" id="{C64F9FFB-4EF3-4708-9C18-2E843B042120}"/>
              </a:ext>
            </a:extLst>
          </p:cNvPr>
          <p:cNvSpPr txBox="1">
            <a:spLocks/>
          </p:cNvSpPr>
          <p:nvPr/>
        </p:nvSpPr>
        <p:spPr bwMode="auto">
          <a:xfrm>
            <a:off x="9269755" y="1648096"/>
            <a:ext cx="1263935" cy="1370963"/>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fontScale="92500" lnSpcReduction="10000"/>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None/>
            </a:pPr>
            <a:r>
              <a:rPr lang="en-US" sz="2000" kern="0" dirty="0"/>
              <a:t>Instantly capture and share real-time feedback</a:t>
            </a:r>
          </a:p>
        </p:txBody>
      </p:sp>
      <p:sp>
        <p:nvSpPr>
          <p:cNvPr id="19" name="Content Placeholder 2">
            <a:extLst>
              <a:ext uri="{FF2B5EF4-FFF2-40B4-BE49-F238E27FC236}">
                <a16:creationId xmlns:a16="http://schemas.microsoft.com/office/drawing/2014/main" id="{21BB1F03-9EE4-45CF-9720-C3F56DF59094}"/>
              </a:ext>
            </a:extLst>
          </p:cNvPr>
          <p:cNvSpPr txBox="1">
            <a:spLocks/>
          </p:cNvSpPr>
          <p:nvPr/>
        </p:nvSpPr>
        <p:spPr bwMode="auto">
          <a:xfrm>
            <a:off x="9082864" y="4258857"/>
            <a:ext cx="1637719" cy="1370963"/>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None/>
            </a:pPr>
            <a:r>
              <a:rPr lang="en-US" sz="2000" kern="0" dirty="0"/>
              <a:t>Create and share Performance Summaries</a:t>
            </a:r>
          </a:p>
        </p:txBody>
      </p:sp>
      <p:cxnSp>
        <p:nvCxnSpPr>
          <p:cNvPr id="21" name="Straight Arrow Connector 20">
            <a:extLst>
              <a:ext uri="{FF2B5EF4-FFF2-40B4-BE49-F238E27FC236}">
                <a16:creationId xmlns:a16="http://schemas.microsoft.com/office/drawing/2014/main" id="{3FF72E77-D1DC-4AF6-991E-1D5BE2776F4F}"/>
              </a:ext>
            </a:extLst>
          </p:cNvPr>
          <p:cNvCxnSpPr>
            <a:cxnSpLocks/>
          </p:cNvCxnSpPr>
          <p:nvPr/>
        </p:nvCxnSpPr>
        <p:spPr bwMode="auto">
          <a:xfrm flipV="1">
            <a:off x="3584812" y="2290233"/>
            <a:ext cx="3671121" cy="62653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08BC0754-B8BA-4443-8344-393C11DE6CE4}"/>
              </a:ext>
            </a:extLst>
          </p:cNvPr>
          <p:cNvCxnSpPr>
            <a:cxnSpLocks/>
          </p:cNvCxnSpPr>
          <p:nvPr/>
        </p:nvCxnSpPr>
        <p:spPr bwMode="auto">
          <a:xfrm>
            <a:off x="3584812" y="2916767"/>
            <a:ext cx="3463688" cy="202353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098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507998" y="1144774"/>
            <a:ext cx="11500543" cy="5287927"/>
          </a:xfrm>
        </p:spPr>
        <p:txBody>
          <a:bodyPr>
            <a:normAutofit fontScale="85000" lnSpcReduction="20000"/>
          </a:bodyPr>
          <a:lstStyle/>
          <a:p>
            <a:pPr marL="457200" indent="-457200">
              <a:buFont typeface="+mj-lt"/>
              <a:buAutoNum type="arabicPeriod"/>
            </a:pPr>
            <a:r>
              <a:rPr lang="en-US" sz="2000" dirty="0"/>
              <a:t>Select the Employee to receive the Performance Summary</a:t>
            </a:r>
          </a:p>
          <a:p>
            <a:pPr marL="457200" indent="-457200">
              <a:buFont typeface="+mj-lt"/>
              <a:buAutoNum type="arabicPeriod"/>
            </a:pPr>
            <a:r>
              <a:rPr lang="en-US" sz="2000" dirty="0"/>
              <a:t>Select the date range for the Performance Summary</a:t>
            </a:r>
          </a:p>
          <a:p>
            <a:pPr marL="457200" indent="-457200">
              <a:buFont typeface="+mj-lt"/>
              <a:buAutoNum type="arabicPeriod"/>
            </a:pPr>
            <a:r>
              <a:rPr lang="en-US" sz="2000" dirty="0"/>
              <a:t>Automatically include an Employee’s Snaps in a Performance Summary</a:t>
            </a:r>
          </a:p>
          <a:p>
            <a:pPr marL="741415" lvl="1" indent="-457200">
              <a:buFont typeface="+mj-lt"/>
              <a:buAutoNum type="alphaLcPeriod"/>
            </a:pPr>
            <a:r>
              <a:rPr lang="en-US" dirty="0"/>
              <a:t>All Snaps shared</a:t>
            </a:r>
            <a:r>
              <a:rPr lang="en-US" b="1" baseline="30000" dirty="0">
                <a:solidFill>
                  <a:srgbClr val="009900"/>
                </a:solidFill>
              </a:rPr>
              <a:t>1</a:t>
            </a:r>
            <a:r>
              <a:rPr lang="en-US" dirty="0"/>
              <a:t> with the employee during the date range are automatically listed including:</a:t>
            </a:r>
          </a:p>
          <a:p>
            <a:pPr marL="914400" lvl="2"/>
            <a:r>
              <a:rPr lang="en-US" sz="1800" dirty="0"/>
              <a:t>Employee’s Self-Snaps</a:t>
            </a:r>
          </a:p>
          <a:p>
            <a:pPr marL="914400" lvl="2"/>
            <a:r>
              <a:rPr lang="en-US" sz="1800" dirty="0"/>
              <a:t>Snaps from Employee’s Peer(s)</a:t>
            </a:r>
          </a:p>
          <a:p>
            <a:pPr marL="914400" lvl="2"/>
            <a:r>
              <a:rPr lang="en-US" sz="1800" dirty="0"/>
              <a:t>Snaps from Employee’s Manager(s)</a:t>
            </a:r>
          </a:p>
          <a:p>
            <a:pPr marL="741415" lvl="1" indent="-457200">
              <a:buFont typeface="+mj-lt"/>
              <a:buAutoNum type="alphaLcPeriod"/>
            </a:pPr>
            <a:r>
              <a:rPr lang="en-US" dirty="0"/>
              <a:t>Select the specific Snaps from the list to include in the Performance Summary</a:t>
            </a:r>
          </a:p>
          <a:p>
            <a:pPr marL="741415" lvl="1" indent="-457200">
              <a:buFont typeface="+mj-lt"/>
              <a:buAutoNum type="alphaLcPeriod"/>
            </a:pPr>
            <a:r>
              <a:rPr lang="en-US" dirty="0"/>
              <a:t>Selected Snaps are automatically organized by Goal Area</a:t>
            </a:r>
            <a:r>
              <a:rPr lang="en-US" baseline="30000" dirty="0">
                <a:solidFill>
                  <a:srgbClr val="009900"/>
                </a:solidFill>
              </a:rPr>
              <a:t>2</a:t>
            </a:r>
            <a:r>
              <a:rPr lang="en-US" dirty="0"/>
              <a:t> in the draft Performance Summary</a:t>
            </a:r>
          </a:p>
          <a:p>
            <a:pPr marL="457200" indent="-457200">
              <a:buFont typeface="+mj-lt"/>
              <a:buAutoNum type="arabicPeriod"/>
            </a:pPr>
            <a:r>
              <a:rPr lang="en-US" sz="2000" dirty="0"/>
              <a:t>Add comments for each Goal Area</a:t>
            </a:r>
            <a:r>
              <a:rPr lang="en-US" sz="2000" baseline="30000" dirty="0">
                <a:solidFill>
                  <a:srgbClr val="009900"/>
                </a:solidFill>
              </a:rPr>
              <a:t>2</a:t>
            </a:r>
            <a:endParaRPr lang="en-US" sz="2000" dirty="0"/>
          </a:p>
          <a:p>
            <a:pPr marL="457200" indent="-457200">
              <a:buFont typeface="+mj-lt"/>
              <a:buAutoNum type="arabicPeriod"/>
            </a:pPr>
            <a:r>
              <a:rPr lang="en-US" sz="2000" dirty="0"/>
              <a:t>Select an Overall Achievement Level for each Goal Area</a:t>
            </a:r>
            <a:r>
              <a:rPr lang="en-US" sz="2000" baseline="30000" dirty="0">
                <a:solidFill>
                  <a:srgbClr val="009900"/>
                </a:solidFill>
              </a:rPr>
              <a:t>2</a:t>
            </a:r>
            <a:endParaRPr lang="en-US" sz="2000" dirty="0"/>
          </a:p>
          <a:p>
            <a:pPr marL="457200" indent="-457200">
              <a:buFont typeface="+mj-lt"/>
              <a:buAutoNum type="arabicPeriod"/>
            </a:pPr>
            <a:r>
              <a:rPr lang="en-US" sz="2000" dirty="0"/>
              <a:t>Add summary comments for the Performance Summary</a:t>
            </a:r>
          </a:p>
          <a:p>
            <a:pPr marL="457200" indent="-457200">
              <a:buFont typeface="+mj-lt"/>
              <a:buAutoNum type="arabicPeriod"/>
            </a:pPr>
            <a:r>
              <a:rPr lang="en-US" sz="2000" dirty="0"/>
              <a:t>Select an Overall Achievement Level for the Performance Summary</a:t>
            </a:r>
            <a:r>
              <a:rPr lang="en-US" sz="2000" baseline="30000" dirty="0">
                <a:solidFill>
                  <a:srgbClr val="009900"/>
                </a:solidFill>
              </a:rPr>
              <a:t>3</a:t>
            </a:r>
            <a:endParaRPr lang="en-US" sz="2000" dirty="0"/>
          </a:p>
          <a:p>
            <a:pPr marL="0" indent="0">
              <a:buNone/>
            </a:pPr>
            <a:endParaRPr lang="en-US" sz="1600" dirty="0"/>
          </a:p>
          <a:p>
            <a:pPr marL="0" indent="0">
              <a:buNone/>
            </a:pPr>
            <a:r>
              <a:rPr lang="en-US" sz="1600" dirty="0"/>
              <a:t>     </a:t>
            </a:r>
            <a:r>
              <a:rPr lang="en-US" sz="1600" b="1" baseline="30000" dirty="0">
                <a:solidFill>
                  <a:srgbClr val="009900"/>
                </a:solidFill>
              </a:rPr>
              <a:t>1</a:t>
            </a:r>
            <a:r>
              <a:rPr lang="en-US" sz="1600" dirty="0"/>
              <a:t>Default global setting. Organization Administrator can change to allow all Snaps (shared and unshared) to be included.</a:t>
            </a:r>
          </a:p>
          <a:p>
            <a:pPr marL="0" indent="0">
              <a:buNone/>
            </a:pPr>
            <a:r>
              <a:rPr lang="en-US" sz="1600" dirty="0"/>
              <a:t>     </a:t>
            </a:r>
            <a:r>
              <a:rPr lang="en-US" sz="1600" b="1" baseline="30000" dirty="0">
                <a:solidFill>
                  <a:srgbClr val="009900"/>
                </a:solidFill>
              </a:rPr>
              <a:t>2</a:t>
            </a:r>
            <a:r>
              <a:rPr lang="en-US" sz="1600" dirty="0"/>
              <a:t>Includes Organization-wide and Group-level goals specific to the Employee</a:t>
            </a:r>
          </a:p>
          <a:p>
            <a:pPr marL="0" indent="0">
              <a:buNone/>
            </a:pPr>
            <a:r>
              <a:rPr lang="en-US" sz="1600" dirty="0"/>
              <a:t>     </a:t>
            </a:r>
            <a:r>
              <a:rPr lang="en-US" sz="1600" b="1" baseline="30000" dirty="0">
                <a:solidFill>
                  <a:srgbClr val="009900"/>
                </a:solidFill>
              </a:rPr>
              <a:t>3</a:t>
            </a:r>
            <a:r>
              <a:rPr lang="en-US" sz="1600" dirty="0"/>
              <a:t>Alternately, an Overall Achievement Score may be calculated automatically</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30</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Steps to Create a Performance Summary</a:t>
            </a:r>
          </a:p>
        </p:txBody>
      </p:sp>
    </p:spTree>
    <p:extLst>
      <p:ext uri="{BB962C8B-B14F-4D97-AF65-F5344CB8AC3E}">
        <p14:creationId xmlns:p14="http://schemas.microsoft.com/office/powerpoint/2010/main" val="401456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xEl>
                                              <p:pRg st="14" end="14"/>
                                            </p:txEl>
                                          </p:spTgt>
                                        </p:tgtEl>
                                        <p:attrNameLst>
                                          <p:attrName>style.visibility</p:attrName>
                                        </p:attrNameLst>
                                      </p:cBhvr>
                                      <p:to>
                                        <p:strVal val="visible"/>
                                      </p:to>
                                    </p:set>
                                    <p:animEffect transition="in" filter="fade">
                                      <p:cBhvr>
                                        <p:cTn id="26" dur="500"/>
                                        <p:tgtEl>
                                          <p:spTgt spid="3">
                                            <p:txEl>
                                              <p:pRg st="14" end="14"/>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fade">
                                      <p:cBhvr>
                                        <p:cTn id="72" dur="500"/>
                                        <p:tgtEl>
                                          <p:spTgt spid="3">
                                            <p:txEl>
                                              <p:pRg st="12" end="12"/>
                                            </p:txEl>
                                          </p:spTgt>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
                                            <p:txEl>
                                              <p:pRg st="16" end="16"/>
                                            </p:txEl>
                                          </p:spTgt>
                                        </p:tgtEl>
                                        <p:attrNameLst>
                                          <p:attrName>style.visibility</p:attrName>
                                        </p:attrNameLst>
                                      </p:cBhvr>
                                      <p:to>
                                        <p:strVal val="visible"/>
                                      </p:to>
                                    </p:set>
                                    <p:animEffect transition="in" filter="fade">
                                      <p:cBhvr>
                                        <p:cTn id="76"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507996" y="1236133"/>
            <a:ext cx="11374561" cy="2666559"/>
          </a:xfrm>
        </p:spPr>
        <p:txBody>
          <a:bodyPr>
            <a:normAutofit fontScale="55000" lnSpcReduction="20000"/>
          </a:bodyPr>
          <a:lstStyle/>
          <a:p>
            <a:pPr>
              <a:lnSpc>
                <a:spcPct val="120000"/>
              </a:lnSpc>
              <a:spcAft>
                <a:spcPts val="600"/>
              </a:spcAft>
            </a:pPr>
            <a:r>
              <a:rPr lang="en-US" b="1" dirty="0"/>
              <a:t>Goal Area:</a:t>
            </a:r>
            <a:r>
              <a:rPr lang="en-US" dirty="0"/>
              <a:t> The Employee’s Goal Areas that will be included in the final Performance Summary</a:t>
            </a:r>
          </a:p>
          <a:p>
            <a:pPr>
              <a:lnSpc>
                <a:spcPct val="120000"/>
              </a:lnSpc>
              <a:spcAft>
                <a:spcPts val="600"/>
              </a:spcAft>
            </a:pPr>
            <a:r>
              <a:rPr lang="en-US" b="1" dirty="0"/>
              <a:t>Goal Weight:</a:t>
            </a:r>
            <a:r>
              <a:rPr lang="en-US" dirty="0"/>
              <a:t> The configured weight of the Organization-wide Goal Area. </a:t>
            </a:r>
          </a:p>
          <a:p>
            <a:pPr lvl="1">
              <a:lnSpc>
                <a:spcPct val="120000"/>
              </a:lnSpc>
              <a:spcAft>
                <a:spcPts val="600"/>
              </a:spcAft>
            </a:pPr>
            <a:r>
              <a:rPr lang="en-US" dirty="0"/>
              <a:t>If there’s an associated Group-level Goal Area, the Group-level Goal Area weight is used in the calculation and the Organization-wide Goal Area weight is ignored. </a:t>
            </a:r>
          </a:p>
          <a:p>
            <a:pPr lvl="1">
              <a:lnSpc>
                <a:spcPct val="120000"/>
              </a:lnSpc>
              <a:spcAft>
                <a:spcPts val="600"/>
              </a:spcAft>
            </a:pPr>
            <a:r>
              <a:rPr lang="en-US" dirty="0"/>
              <a:t>Weights are simply a relative measure of importance (100 = highest) of a Goal Area and do not need to add up to 100 for an employee.</a:t>
            </a:r>
          </a:p>
          <a:p>
            <a:pPr lvl="1">
              <a:lnSpc>
                <a:spcPct val="120000"/>
              </a:lnSpc>
              <a:spcAft>
                <a:spcPts val="600"/>
              </a:spcAft>
            </a:pPr>
            <a:r>
              <a:rPr lang="en-US" dirty="0"/>
              <a:t>Organization Administrators can set Organization-wide Goal Area weights and Group-level Goal Area weights. </a:t>
            </a:r>
          </a:p>
          <a:p>
            <a:pPr lvl="1">
              <a:lnSpc>
                <a:spcPct val="120000"/>
              </a:lnSpc>
              <a:spcAft>
                <a:spcPts val="600"/>
              </a:spcAft>
            </a:pPr>
            <a:r>
              <a:rPr lang="en-US" dirty="0"/>
              <a:t>Group Administrators can set Group-level Goal Area weights for the Group Administrator’s assigned group(s). </a:t>
            </a:r>
          </a:p>
          <a:p>
            <a:pPr>
              <a:lnSpc>
                <a:spcPct val="120000"/>
              </a:lnSpc>
              <a:spcAft>
                <a:spcPts val="600"/>
              </a:spcAft>
            </a:pPr>
            <a:r>
              <a:rPr lang="en-US" b="1" dirty="0"/>
              <a:t>Weight Coefficient:</a:t>
            </a:r>
            <a:r>
              <a:rPr lang="en-US" dirty="0"/>
              <a:t> An internally calculated value (not visible to the user).</a:t>
            </a:r>
          </a:p>
          <a:p>
            <a:pPr>
              <a:lnSpc>
                <a:spcPct val="120000"/>
              </a:lnSpc>
              <a:spcAft>
                <a:spcPts val="600"/>
              </a:spcAft>
            </a:pPr>
            <a:r>
              <a:rPr lang="en-US" b="1" dirty="0"/>
              <a:t>Achievement Score:</a:t>
            </a:r>
            <a:r>
              <a:rPr lang="en-US" dirty="0"/>
              <a:t> The score associated with the Achievement Level selected by the Performance Summary creator for each Goal Area.</a:t>
            </a:r>
          </a:p>
          <a:p>
            <a:pPr>
              <a:lnSpc>
                <a:spcPct val="120000"/>
              </a:lnSpc>
              <a:spcAft>
                <a:spcPts val="600"/>
              </a:spcAft>
            </a:pPr>
            <a:r>
              <a:rPr lang="en-US" b="1" dirty="0"/>
              <a:t>Weighted Score:</a:t>
            </a:r>
            <a:r>
              <a:rPr lang="en-US" dirty="0"/>
              <a:t> An internally calculated value (not visible to the user).</a:t>
            </a:r>
          </a:p>
          <a:p>
            <a:pPr>
              <a:lnSpc>
                <a:spcPct val="120000"/>
              </a:lnSpc>
              <a:spcAft>
                <a:spcPts val="600"/>
              </a:spcAft>
            </a:pPr>
            <a:r>
              <a:rPr lang="en-US" b="1" dirty="0"/>
              <a:t>Overall Achievement Score:</a:t>
            </a:r>
            <a:r>
              <a:rPr lang="en-US" dirty="0"/>
              <a:t> The Overall Achievement Score as published in the final Performance Summary.</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31</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Performance Summary Scoring Calculation</a:t>
            </a:r>
          </a:p>
        </p:txBody>
      </p:sp>
      <p:graphicFrame>
        <p:nvGraphicFramePr>
          <p:cNvPr id="6" name="Table 6">
            <a:extLst>
              <a:ext uri="{FF2B5EF4-FFF2-40B4-BE49-F238E27FC236}">
                <a16:creationId xmlns:a16="http://schemas.microsoft.com/office/drawing/2014/main" id="{FBF642E1-4304-48A9-A156-016246A8CA17}"/>
              </a:ext>
            </a:extLst>
          </p:cNvPr>
          <p:cNvGraphicFramePr>
            <a:graphicFrameLocks noGrp="1"/>
          </p:cNvGraphicFramePr>
          <p:nvPr>
            <p:extLst>
              <p:ext uri="{D42A27DB-BD31-4B8C-83A1-F6EECF244321}">
                <p14:modId xmlns:p14="http://schemas.microsoft.com/office/powerpoint/2010/main" val="1361824403"/>
              </p:ext>
            </p:extLst>
          </p:nvPr>
        </p:nvGraphicFramePr>
        <p:xfrm>
          <a:off x="1422252" y="3906272"/>
          <a:ext cx="9347496" cy="2225040"/>
        </p:xfrm>
        <a:graphic>
          <a:graphicData uri="http://schemas.openxmlformats.org/drawingml/2006/table">
            <a:tbl>
              <a:tblPr firstRow="1" bandRow="1">
                <a:tableStyleId>{5940675A-B579-460E-94D1-54222C63F5DA}</a:tableStyleId>
              </a:tblPr>
              <a:tblGrid>
                <a:gridCol w="467508">
                  <a:extLst>
                    <a:ext uri="{9D8B030D-6E8A-4147-A177-3AD203B41FA5}">
                      <a16:colId xmlns:a16="http://schemas.microsoft.com/office/drawing/2014/main" val="1202898999"/>
                    </a:ext>
                  </a:extLst>
                </a:gridCol>
                <a:gridCol w="1164102">
                  <a:extLst>
                    <a:ext uri="{9D8B030D-6E8A-4147-A177-3AD203B41FA5}">
                      <a16:colId xmlns:a16="http://schemas.microsoft.com/office/drawing/2014/main" val="2875895498"/>
                    </a:ext>
                  </a:extLst>
                </a:gridCol>
                <a:gridCol w="1375749">
                  <a:extLst>
                    <a:ext uri="{9D8B030D-6E8A-4147-A177-3AD203B41FA5}">
                      <a16:colId xmlns:a16="http://schemas.microsoft.com/office/drawing/2014/main" val="2360293009"/>
                    </a:ext>
                  </a:extLst>
                </a:gridCol>
                <a:gridCol w="2000540">
                  <a:extLst>
                    <a:ext uri="{9D8B030D-6E8A-4147-A177-3AD203B41FA5}">
                      <a16:colId xmlns:a16="http://schemas.microsoft.com/office/drawing/2014/main" val="2499733388"/>
                    </a:ext>
                  </a:extLst>
                </a:gridCol>
                <a:gridCol w="2015497">
                  <a:extLst>
                    <a:ext uri="{9D8B030D-6E8A-4147-A177-3AD203B41FA5}">
                      <a16:colId xmlns:a16="http://schemas.microsoft.com/office/drawing/2014/main" val="2144921242"/>
                    </a:ext>
                  </a:extLst>
                </a:gridCol>
                <a:gridCol w="2324100">
                  <a:extLst>
                    <a:ext uri="{9D8B030D-6E8A-4147-A177-3AD203B41FA5}">
                      <a16:colId xmlns:a16="http://schemas.microsoft.com/office/drawing/2014/main" val="4256260197"/>
                    </a:ext>
                  </a:extLst>
                </a:gridCol>
              </a:tblGrid>
              <a:tr h="370840">
                <a:tc>
                  <a:txBody>
                    <a:bodyPr/>
                    <a:lstStyle/>
                    <a:p>
                      <a:pPr algn="ctr"/>
                      <a:endParaRPr lang="en-US" sz="1200" dirty="0"/>
                    </a:p>
                  </a:txBody>
                  <a:tcPr anchor="ctr">
                    <a:solidFill>
                      <a:schemeClr val="bg1">
                        <a:lumMod val="85000"/>
                      </a:schemeClr>
                    </a:solidFill>
                  </a:tcPr>
                </a:tc>
                <a:tc>
                  <a:txBody>
                    <a:bodyPr/>
                    <a:lstStyle/>
                    <a:p>
                      <a:pPr algn="ctr"/>
                      <a:r>
                        <a:rPr lang="en-US" sz="1200" dirty="0"/>
                        <a:t>A</a:t>
                      </a:r>
                    </a:p>
                  </a:txBody>
                  <a:tcPr anchor="ctr">
                    <a:solidFill>
                      <a:schemeClr val="bg1">
                        <a:lumMod val="85000"/>
                      </a:schemeClr>
                    </a:solidFill>
                  </a:tcPr>
                </a:tc>
                <a:tc>
                  <a:txBody>
                    <a:bodyPr/>
                    <a:lstStyle/>
                    <a:p>
                      <a:pPr algn="ctr"/>
                      <a:r>
                        <a:rPr lang="en-US" sz="1200" dirty="0"/>
                        <a:t>B</a:t>
                      </a:r>
                    </a:p>
                  </a:txBody>
                  <a:tcPr anchor="ctr">
                    <a:solidFill>
                      <a:schemeClr val="bg1">
                        <a:lumMod val="85000"/>
                      </a:schemeClr>
                    </a:solidFill>
                  </a:tcPr>
                </a:tc>
                <a:tc>
                  <a:txBody>
                    <a:bodyPr/>
                    <a:lstStyle/>
                    <a:p>
                      <a:pPr algn="ctr"/>
                      <a:r>
                        <a:rPr lang="en-US" sz="1200" dirty="0"/>
                        <a:t>C</a:t>
                      </a:r>
                    </a:p>
                  </a:txBody>
                  <a:tcPr anchor="ctr">
                    <a:solidFill>
                      <a:schemeClr val="bg1">
                        <a:lumMod val="85000"/>
                      </a:schemeClr>
                    </a:solidFill>
                  </a:tcPr>
                </a:tc>
                <a:tc>
                  <a:txBody>
                    <a:bodyPr/>
                    <a:lstStyle/>
                    <a:p>
                      <a:pPr algn="ctr"/>
                      <a:r>
                        <a:rPr lang="en-US" sz="1200" dirty="0"/>
                        <a:t>D</a:t>
                      </a:r>
                    </a:p>
                  </a:txBody>
                  <a:tcPr anchor="ctr">
                    <a:solidFill>
                      <a:schemeClr val="bg1">
                        <a:lumMod val="85000"/>
                      </a:schemeClr>
                    </a:solidFill>
                  </a:tcPr>
                </a:tc>
                <a:tc>
                  <a:txBody>
                    <a:bodyPr/>
                    <a:lstStyle/>
                    <a:p>
                      <a:pPr algn="ctr"/>
                      <a:r>
                        <a:rPr lang="en-US" sz="1200" dirty="0"/>
                        <a:t>E</a:t>
                      </a:r>
                    </a:p>
                  </a:txBody>
                  <a:tcPr anchor="ctr">
                    <a:solidFill>
                      <a:schemeClr val="bg1">
                        <a:lumMod val="85000"/>
                      </a:schemeClr>
                    </a:solidFill>
                  </a:tcPr>
                </a:tc>
                <a:extLst>
                  <a:ext uri="{0D108BD9-81ED-4DB2-BD59-A6C34878D82A}">
                    <a16:rowId xmlns:a16="http://schemas.microsoft.com/office/drawing/2014/main" val="1988741037"/>
                  </a:ext>
                </a:extLst>
              </a:tr>
              <a:tr h="370840">
                <a:tc>
                  <a:txBody>
                    <a:bodyPr/>
                    <a:lstStyle/>
                    <a:p>
                      <a:pPr algn="ctr"/>
                      <a:r>
                        <a:rPr lang="en-US" sz="1200" dirty="0"/>
                        <a:t>1</a:t>
                      </a:r>
                    </a:p>
                  </a:txBody>
                  <a:tcPr anchor="ctr">
                    <a:solidFill>
                      <a:schemeClr val="bg1">
                        <a:lumMod val="85000"/>
                      </a:schemeClr>
                    </a:solidFill>
                  </a:tcPr>
                </a:tc>
                <a:tc>
                  <a:txBody>
                    <a:bodyPr/>
                    <a:lstStyle/>
                    <a:p>
                      <a:pPr algn="ctr"/>
                      <a:endParaRPr lang="en-US" dirty="0"/>
                    </a:p>
                  </a:txBody>
                  <a:tcPr>
                    <a:solidFill>
                      <a:schemeClr val="bg1"/>
                    </a:solidFill>
                  </a:tcPr>
                </a:tc>
                <a:tc>
                  <a:txBody>
                    <a:bodyPr/>
                    <a:lstStyle/>
                    <a:p>
                      <a:pPr algn="ctr"/>
                      <a:endParaRPr lang="en-US" dirty="0"/>
                    </a:p>
                  </a:txBody>
                  <a:tcPr>
                    <a:solidFill>
                      <a:schemeClr val="bg1"/>
                    </a:solidFill>
                  </a:tcPr>
                </a:tc>
                <a:tc>
                  <a:txBody>
                    <a:bodyPr/>
                    <a:lstStyle/>
                    <a:p>
                      <a:pPr algn="ctr"/>
                      <a:endParaRPr lang="en-US" dirty="0"/>
                    </a:p>
                  </a:txBody>
                  <a:tcPr>
                    <a:solidFill>
                      <a:schemeClr val="bg1"/>
                    </a:solidFill>
                  </a:tcPr>
                </a:tc>
                <a:tc>
                  <a:txBody>
                    <a:bodyPr/>
                    <a:lstStyle/>
                    <a:p>
                      <a:pPr algn="ctr"/>
                      <a:endParaRPr lang="en-US" dirty="0"/>
                    </a:p>
                  </a:txBody>
                  <a:tcPr>
                    <a:solidFill>
                      <a:schemeClr val="bg1"/>
                    </a:solidFill>
                  </a:tcPr>
                </a:tc>
                <a:tc>
                  <a:txBody>
                    <a:bodyPr/>
                    <a:lstStyle/>
                    <a:p>
                      <a:pPr algn="ctr"/>
                      <a:endParaRPr lang="en-US" dirty="0"/>
                    </a:p>
                  </a:txBody>
                  <a:tcPr>
                    <a:solidFill>
                      <a:schemeClr val="bg1"/>
                    </a:solidFill>
                  </a:tcPr>
                </a:tc>
                <a:extLst>
                  <a:ext uri="{0D108BD9-81ED-4DB2-BD59-A6C34878D82A}">
                    <a16:rowId xmlns:a16="http://schemas.microsoft.com/office/drawing/2014/main" val="3459289735"/>
                  </a:ext>
                </a:extLst>
              </a:tr>
              <a:tr h="370840">
                <a:tc>
                  <a:txBody>
                    <a:bodyPr/>
                    <a:lstStyle/>
                    <a:p>
                      <a:pPr algn="ctr"/>
                      <a:r>
                        <a:rPr lang="en-US" sz="1200" dirty="0"/>
                        <a:t>2</a:t>
                      </a:r>
                    </a:p>
                  </a:txBody>
                  <a:tcPr anchor="ctr">
                    <a:solidFill>
                      <a:schemeClr val="bg1">
                        <a:lumMod val="85000"/>
                      </a:schemeClr>
                    </a:solidFill>
                  </a:tcPr>
                </a:tc>
                <a:tc>
                  <a:txBody>
                    <a:bodyPr/>
                    <a:lstStyle/>
                    <a:p>
                      <a:pPr algn="ct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pPr algn="r"/>
                      <a:endParaRPr lang="en-US" dirty="0"/>
                    </a:p>
                  </a:txBody>
                  <a:tcPr>
                    <a:solidFill>
                      <a:schemeClr val="bg1"/>
                    </a:solidFill>
                  </a:tcPr>
                </a:tc>
                <a:extLst>
                  <a:ext uri="{0D108BD9-81ED-4DB2-BD59-A6C34878D82A}">
                    <a16:rowId xmlns:a16="http://schemas.microsoft.com/office/drawing/2014/main" val="3755293037"/>
                  </a:ext>
                </a:extLst>
              </a:tr>
              <a:tr h="370840">
                <a:tc>
                  <a:txBody>
                    <a:bodyPr/>
                    <a:lstStyle/>
                    <a:p>
                      <a:pPr algn="ctr"/>
                      <a:r>
                        <a:rPr lang="en-US" sz="1200" dirty="0"/>
                        <a:t>3</a:t>
                      </a:r>
                    </a:p>
                  </a:txBody>
                  <a:tcPr anchor="ctr">
                    <a:solidFill>
                      <a:schemeClr val="bg1">
                        <a:lumMod val="85000"/>
                      </a:schemeClr>
                    </a:solidFill>
                  </a:tcPr>
                </a:tc>
                <a:tc>
                  <a:txBody>
                    <a:bodyPr/>
                    <a:lstStyle/>
                    <a:p>
                      <a:pPr algn="ct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pPr algn="r"/>
                      <a:endParaRPr lang="en-US" dirty="0"/>
                    </a:p>
                  </a:txBody>
                  <a:tcPr>
                    <a:solidFill>
                      <a:schemeClr val="bg1"/>
                    </a:solidFill>
                  </a:tcPr>
                </a:tc>
                <a:extLst>
                  <a:ext uri="{0D108BD9-81ED-4DB2-BD59-A6C34878D82A}">
                    <a16:rowId xmlns:a16="http://schemas.microsoft.com/office/drawing/2014/main" val="2468794006"/>
                  </a:ext>
                </a:extLst>
              </a:tr>
              <a:tr h="370840">
                <a:tc>
                  <a:txBody>
                    <a:bodyPr/>
                    <a:lstStyle/>
                    <a:p>
                      <a:pPr algn="ctr"/>
                      <a:r>
                        <a:rPr lang="en-US" sz="1200" dirty="0"/>
                        <a:t>4</a:t>
                      </a:r>
                    </a:p>
                  </a:txBody>
                  <a:tcPr anchor="ctr">
                    <a:solidFill>
                      <a:schemeClr val="bg1">
                        <a:lumMod val="85000"/>
                      </a:schemeClr>
                    </a:solidFill>
                  </a:tcPr>
                </a:tc>
                <a:tc>
                  <a:txBody>
                    <a:bodyPr/>
                    <a:lstStyle/>
                    <a:p>
                      <a:pPr algn="ctr"/>
                      <a:endParaRPr lang="en-US" dirty="0"/>
                    </a:p>
                  </a:txBody>
                  <a:tcPr>
                    <a:solidFill>
                      <a:schemeClr val="bg1"/>
                    </a:solidFill>
                  </a:tcPr>
                </a:tc>
                <a:tc>
                  <a:txBody>
                    <a:bodyPr/>
                    <a:lstStyle/>
                    <a:p>
                      <a:endParaRPr lang="en-US" dirty="0"/>
                    </a:p>
                  </a:txBody>
                  <a:tcPr>
                    <a:solidFill>
                      <a:schemeClr val="bg1"/>
                    </a:solidFill>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dirty="0"/>
                    </a:p>
                  </a:txBody>
                  <a:tcPr>
                    <a:solidFill>
                      <a:schemeClr val="bg1"/>
                    </a:solidFill>
                  </a:tcPr>
                </a:tc>
                <a:tc>
                  <a:txBody>
                    <a:bodyPr/>
                    <a:lstStyle/>
                    <a:p>
                      <a:endParaRPr lang="en-US" dirty="0"/>
                    </a:p>
                  </a:txBody>
                  <a:tcPr>
                    <a:solidFill>
                      <a:schemeClr val="bg1"/>
                    </a:solidFill>
                  </a:tcPr>
                </a:tc>
                <a:tc>
                  <a:txBody>
                    <a:bodyPr/>
                    <a:lstStyle/>
                    <a:p>
                      <a:pPr algn="r"/>
                      <a:endParaRPr lang="en-US" dirty="0"/>
                    </a:p>
                  </a:txBody>
                  <a:tcPr>
                    <a:solidFill>
                      <a:schemeClr val="bg1"/>
                    </a:solidFill>
                  </a:tcPr>
                </a:tc>
                <a:extLst>
                  <a:ext uri="{0D108BD9-81ED-4DB2-BD59-A6C34878D82A}">
                    <a16:rowId xmlns:a16="http://schemas.microsoft.com/office/drawing/2014/main" val="398115885"/>
                  </a:ext>
                </a:extLst>
              </a:tr>
              <a:tr h="370840">
                <a:tc>
                  <a:txBody>
                    <a:bodyPr/>
                    <a:lstStyle/>
                    <a:p>
                      <a:pPr algn="ctr"/>
                      <a:r>
                        <a:rPr lang="en-US" sz="1200" dirty="0"/>
                        <a:t>5</a:t>
                      </a:r>
                    </a:p>
                  </a:txBody>
                  <a:tcPr anchor="ctr">
                    <a:solidFill>
                      <a:schemeClr val="bg1">
                        <a:lumMod val="85000"/>
                      </a:schemeClr>
                    </a:solidFill>
                  </a:tcPr>
                </a:tc>
                <a:tc>
                  <a:txBody>
                    <a:bodyPr/>
                    <a:lstStyle/>
                    <a:p>
                      <a:pPr algn="ct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pPr algn="r"/>
                      <a:endParaRPr lang="en-US" b="1" dirty="0"/>
                    </a:p>
                  </a:txBody>
                  <a:tcPr>
                    <a:solidFill>
                      <a:schemeClr val="bg1"/>
                    </a:solidFill>
                  </a:tcPr>
                </a:tc>
                <a:tc>
                  <a:txBody>
                    <a:bodyPr/>
                    <a:lstStyle/>
                    <a:p>
                      <a:pPr algn="r"/>
                      <a:endParaRPr lang="en-US" b="1" dirty="0"/>
                    </a:p>
                  </a:txBody>
                  <a:tcPr>
                    <a:solidFill>
                      <a:schemeClr val="bg1"/>
                    </a:solidFill>
                  </a:tcPr>
                </a:tc>
                <a:extLst>
                  <a:ext uri="{0D108BD9-81ED-4DB2-BD59-A6C34878D82A}">
                    <a16:rowId xmlns:a16="http://schemas.microsoft.com/office/drawing/2014/main" val="3921749747"/>
                  </a:ext>
                </a:extLst>
              </a:tr>
            </a:tbl>
          </a:graphicData>
        </a:graphic>
      </p:graphicFrame>
      <p:sp>
        <p:nvSpPr>
          <p:cNvPr id="2" name="Rectangle 1">
            <a:extLst>
              <a:ext uri="{FF2B5EF4-FFF2-40B4-BE49-F238E27FC236}">
                <a16:creationId xmlns:a16="http://schemas.microsoft.com/office/drawing/2014/main" id="{A444E468-6C4F-40FB-97B5-4ED0CC29247B}"/>
              </a:ext>
            </a:extLst>
          </p:cNvPr>
          <p:cNvSpPr/>
          <p:nvPr/>
        </p:nvSpPr>
        <p:spPr bwMode="auto">
          <a:xfrm>
            <a:off x="1959947" y="4317873"/>
            <a:ext cx="1048729"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a:ln>
                  <a:noFill/>
                </a:ln>
                <a:effectLst/>
                <a:latin typeface="+mn-lt"/>
                <a:cs typeface="Arial" panose="020B0604020202020204" pitchFamily="34" charset="0"/>
              </a:rPr>
              <a:t>Goal Area</a:t>
            </a:r>
          </a:p>
        </p:txBody>
      </p:sp>
      <p:sp>
        <p:nvSpPr>
          <p:cNvPr id="13" name="Rectangle 12">
            <a:extLst>
              <a:ext uri="{FF2B5EF4-FFF2-40B4-BE49-F238E27FC236}">
                <a16:creationId xmlns:a16="http://schemas.microsoft.com/office/drawing/2014/main" id="{11921CA7-9EF3-4C28-9A5D-09E7C0899D63}"/>
              </a:ext>
            </a:extLst>
          </p:cNvPr>
          <p:cNvSpPr/>
          <p:nvPr/>
        </p:nvSpPr>
        <p:spPr bwMode="auto">
          <a:xfrm>
            <a:off x="1963271" y="4685353"/>
            <a:ext cx="1048729"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#1</a:t>
            </a:r>
          </a:p>
        </p:txBody>
      </p:sp>
      <p:sp>
        <p:nvSpPr>
          <p:cNvPr id="15" name="Rectangle 14">
            <a:extLst>
              <a:ext uri="{FF2B5EF4-FFF2-40B4-BE49-F238E27FC236}">
                <a16:creationId xmlns:a16="http://schemas.microsoft.com/office/drawing/2014/main" id="{DB076D95-81F5-45F8-A4C4-F5AA2836DB13}"/>
              </a:ext>
            </a:extLst>
          </p:cNvPr>
          <p:cNvSpPr/>
          <p:nvPr/>
        </p:nvSpPr>
        <p:spPr bwMode="auto">
          <a:xfrm>
            <a:off x="1963271" y="5066354"/>
            <a:ext cx="1048729"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#2</a:t>
            </a:r>
          </a:p>
        </p:txBody>
      </p:sp>
      <p:sp>
        <p:nvSpPr>
          <p:cNvPr id="16" name="Rectangle 15">
            <a:extLst>
              <a:ext uri="{FF2B5EF4-FFF2-40B4-BE49-F238E27FC236}">
                <a16:creationId xmlns:a16="http://schemas.microsoft.com/office/drawing/2014/main" id="{4C0C0873-87F3-4B56-A949-50CF84A1E259}"/>
              </a:ext>
            </a:extLst>
          </p:cNvPr>
          <p:cNvSpPr/>
          <p:nvPr/>
        </p:nvSpPr>
        <p:spPr bwMode="auto">
          <a:xfrm>
            <a:off x="1963271" y="5430905"/>
            <a:ext cx="1048729"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#3</a:t>
            </a:r>
          </a:p>
        </p:txBody>
      </p:sp>
      <p:sp>
        <p:nvSpPr>
          <p:cNvPr id="17" name="Rectangle 16">
            <a:extLst>
              <a:ext uri="{FF2B5EF4-FFF2-40B4-BE49-F238E27FC236}">
                <a16:creationId xmlns:a16="http://schemas.microsoft.com/office/drawing/2014/main" id="{7AEC6726-A4E8-44D0-8EDE-DA6DC38A0E22}"/>
              </a:ext>
            </a:extLst>
          </p:cNvPr>
          <p:cNvSpPr/>
          <p:nvPr/>
        </p:nvSpPr>
        <p:spPr bwMode="auto">
          <a:xfrm>
            <a:off x="4497901" y="4319297"/>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a:ln>
                  <a:noFill/>
                </a:ln>
                <a:effectLst/>
                <a:latin typeface="+mn-lt"/>
                <a:cs typeface="Arial" panose="020B0604020202020204" pitchFamily="34" charset="0"/>
              </a:rPr>
              <a:t>Weight Coefficient</a:t>
            </a:r>
          </a:p>
        </p:txBody>
      </p:sp>
      <p:sp>
        <p:nvSpPr>
          <p:cNvPr id="18" name="Rectangle 17">
            <a:extLst>
              <a:ext uri="{FF2B5EF4-FFF2-40B4-BE49-F238E27FC236}">
                <a16:creationId xmlns:a16="http://schemas.microsoft.com/office/drawing/2014/main" id="{5D2EA7BD-E42C-4899-A290-3ED2B7DF5CEF}"/>
              </a:ext>
            </a:extLst>
          </p:cNvPr>
          <p:cNvSpPr/>
          <p:nvPr/>
        </p:nvSpPr>
        <p:spPr bwMode="auto">
          <a:xfrm>
            <a:off x="3106273" y="4317873"/>
            <a:ext cx="1283189"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a:ln>
                  <a:noFill/>
                </a:ln>
                <a:effectLst/>
                <a:latin typeface="+mn-lt"/>
                <a:cs typeface="Arial" panose="020B0604020202020204" pitchFamily="34" charset="0"/>
              </a:rPr>
              <a:t>Goal Weight</a:t>
            </a:r>
          </a:p>
        </p:txBody>
      </p:sp>
      <p:sp>
        <p:nvSpPr>
          <p:cNvPr id="19" name="Rectangle 18">
            <a:extLst>
              <a:ext uri="{FF2B5EF4-FFF2-40B4-BE49-F238E27FC236}">
                <a16:creationId xmlns:a16="http://schemas.microsoft.com/office/drawing/2014/main" id="{8030D20C-C8CB-4ED4-9A8F-C83A693B5539}"/>
              </a:ext>
            </a:extLst>
          </p:cNvPr>
          <p:cNvSpPr/>
          <p:nvPr/>
        </p:nvSpPr>
        <p:spPr bwMode="auto">
          <a:xfrm>
            <a:off x="4497901" y="4685353"/>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r>
              <a:rPr lang="en-US" sz="1800" dirty="0">
                <a:latin typeface="+mn-lt"/>
              </a:rPr>
              <a:t>= B2/(B2+B3+B4)</a:t>
            </a:r>
          </a:p>
        </p:txBody>
      </p:sp>
      <p:sp>
        <p:nvSpPr>
          <p:cNvPr id="20" name="Rectangle 19">
            <a:extLst>
              <a:ext uri="{FF2B5EF4-FFF2-40B4-BE49-F238E27FC236}">
                <a16:creationId xmlns:a16="http://schemas.microsoft.com/office/drawing/2014/main" id="{ADC3A4BD-711A-4ECC-A01A-3D7193955A21}"/>
              </a:ext>
            </a:extLst>
          </p:cNvPr>
          <p:cNvSpPr/>
          <p:nvPr/>
        </p:nvSpPr>
        <p:spPr bwMode="auto">
          <a:xfrm>
            <a:off x="4497901" y="5066353"/>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r>
              <a:rPr lang="en-US" sz="1800" dirty="0">
                <a:latin typeface="+mn-lt"/>
              </a:rPr>
              <a:t>= B3/(B2+B3+B4)</a:t>
            </a:r>
          </a:p>
        </p:txBody>
      </p:sp>
      <p:sp>
        <p:nvSpPr>
          <p:cNvPr id="21" name="Rectangle 20">
            <a:extLst>
              <a:ext uri="{FF2B5EF4-FFF2-40B4-BE49-F238E27FC236}">
                <a16:creationId xmlns:a16="http://schemas.microsoft.com/office/drawing/2014/main" id="{62D4701E-5816-4A45-961D-B84D92DFFEA5}"/>
              </a:ext>
            </a:extLst>
          </p:cNvPr>
          <p:cNvSpPr/>
          <p:nvPr/>
        </p:nvSpPr>
        <p:spPr bwMode="auto">
          <a:xfrm>
            <a:off x="4497901" y="5430905"/>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r>
              <a:rPr lang="en-US" sz="1800" dirty="0">
                <a:latin typeface="+mn-lt"/>
              </a:rPr>
              <a:t>= B4/(B2+B3+B4)</a:t>
            </a:r>
          </a:p>
        </p:txBody>
      </p:sp>
      <p:sp>
        <p:nvSpPr>
          <p:cNvPr id="22" name="Rectangle 21">
            <a:extLst>
              <a:ext uri="{FF2B5EF4-FFF2-40B4-BE49-F238E27FC236}">
                <a16:creationId xmlns:a16="http://schemas.microsoft.com/office/drawing/2014/main" id="{7CB592CD-571E-4746-9605-6B094C56E7FA}"/>
              </a:ext>
            </a:extLst>
          </p:cNvPr>
          <p:cNvSpPr/>
          <p:nvPr/>
        </p:nvSpPr>
        <p:spPr bwMode="auto">
          <a:xfrm>
            <a:off x="6477099" y="4317873"/>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a:ln>
                  <a:noFill/>
                </a:ln>
                <a:effectLst/>
                <a:latin typeface="+mn-lt"/>
                <a:cs typeface="Arial" panose="020B0604020202020204" pitchFamily="34" charset="0"/>
              </a:rPr>
              <a:t>Achievement Score</a:t>
            </a:r>
          </a:p>
        </p:txBody>
      </p:sp>
      <p:sp>
        <p:nvSpPr>
          <p:cNvPr id="23" name="Rectangle 22">
            <a:extLst>
              <a:ext uri="{FF2B5EF4-FFF2-40B4-BE49-F238E27FC236}">
                <a16:creationId xmlns:a16="http://schemas.microsoft.com/office/drawing/2014/main" id="{E6F17504-2A83-47F0-B8D5-917ADA283FC4}"/>
              </a:ext>
            </a:extLst>
          </p:cNvPr>
          <p:cNvSpPr/>
          <p:nvPr/>
        </p:nvSpPr>
        <p:spPr bwMode="auto">
          <a:xfrm>
            <a:off x="8661924" y="4324906"/>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a:ln>
                  <a:noFill/>
                </a:ln>
                <a:effectLst/>
                <a:latin typeface="+mn-lt"/>
                <a:cs typeface="Arial" panose="020B0604020202020204" pitchFamily="34" charset="0"/>
              </a:rPr>
              <a:t>Weighted Score</a:t>
            </a:r>
          </a:p>
        </p:txBody>
      </p:sp>
      <p:sp>
        <p:nvSpPr>
          <p:cNvPr id="24" name="Rectangle 23">
            <a:extLst>
              <a:ext uri="{FF2B5EF4-FFF2-40B4-BE49-F238E27FC236}">
                <a16:creationId xmlns:a16="http://schemas.microsoft.com/office/drawing/2014/main" id="{D56E7442-AAF8-458B-88D0-08E62BBB4565}"/>
              </a:ext>
            </a:extLst>
          </p:cNvPr>
          <p:cNvSpPr/>
          <p:nvPr/>
        </p:nvSpPr>
        <p:spPr bwMode="auto">
          <a:xfrm>
            <a:off x="8661924" y="4685353"/>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 C2*D2</a:t>
            </a:r>
          </a:p>
        </p:txBody>
      </p:sp>
      <p:sp>
        <p:nvSpPr>
          <p:cNvPr id="25" name="Rectangle 24">
            <a:extLst>
              <a:ext uri="{FF2B5EF4-FFF2-40B4-BE49-F238E27FC236}">
                <a16:creationId xmlns:a16="http://schemas.microsoft.com/office/drawing/2014/main" id="{64B08085-63BC-47CE-B973-A43F2A7B49B7}"/>
              </a:ext>
            </a:extLst>
          </p:cNvPr>
          <p:cNvSpPr/>
          <p:nvPr/>
        </p:nvSpPr>
        <p:spPr bwMode="auto">
          <a:xfrm>
            <a:off x="8661924" y="5066352"/>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 C3*D3</a:t>
            </a:r>
          </a:p>
        </p:txBody>
      </p:sp>
      <p:sp>
        <p:nvSpPr>
          <p:cNvPr id="26" name="Rectangle 25">
            <a:extLst>
              <a:ext uri="{FF2B5EF4-FFF2-40B4-BE49-F238E27FC236}">
                <a16:creationId xmlns:a16="http://schemas.microsoft.com/office/drawing/2014/main" id="{1C105765-DDF0-4373-AF79-35611EAE2171}"/>
              </a:ext>
            </a:extLst>
          </p:cNvPr>
          <p:cNvSpPr/>
          <p:nvPr/>
        </p:nvSpPr>
        <p:spPr bwMode="auto">
          <a:xfrm>
            <a:off x="8661924" y="5433083"/>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 C4*D4</a:t>
            </a:r>
          </a:p>
        </p:txBody>
      </p:sp>
      <p:sp>
        <p:nvSpPr>
          <p:cNvPr id="27" name="Rectangle 26">
            <a:extLst>
              <a:ext uri="{FF2B5EF4-FFF2-40B4-BE49-F238E27FC236}">
                <a16:creationId xmlns:a16="http://schemas.microsoft.com/office/drawing/2014/main" id="{C24581F8-5DEB-4AED-A51B-319E811E7325}"/>
              </a:ext>
            </a:extLst>
          </p:cNvPr>
          <p:cNvSpPr/>
          <p:nvPr/>
        </p:nvSpPr>
        <p:spPr bwMode="auto">
          <a:xfrm>
            <a:off x="8661924" y="5804555"/>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a:ln>
                  <a:noFill/>
                </a:ln>
                <a:effectLst/>
                <a:latin typeface="+mn-lt"/>
                <a:cs typeface="Arial" panose="020B0604020202020204" pitchFamily="34" charset="0"/>
              </a:rPr>
              <a:t>= sum (E2:E4)</a:t>
            </a:r>
          </a:p>
        </p:txBody>
      </p:sp>
      <p:sp>
        <p:nvSpPr>
          <p:cNvPr id="28" name="Rectangle 27">
            <a:extLst>
              <a:ext uri="{FF2B5EF4-FFF2-40B4-BE49-F238E27FC236}">
                <a16:creationId xmlns:a16="http://schemas.microsoft.com/office/drawing/2014/main" id="{F899D1C0-43DB-4D86-B5E7-DF71CF575AC0}"/>
              </a:ext>
            </a:extLst>
          </p:cNvPr>
          <p:cNvSpPr/>
          <p:nvPr/>
        </p:nvSpPr>
        <p:spPr bwMode="auto">
          <a:xfrm>
            <a:off x="5742688" y="5768124"/>
            <a:ext cx="2627689" cy="350000"/>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a:ln>
                  <a:noFill/>
                </a:ln>
                <a:effectLst/>
                <a:latin typeface="+mn-lt"/>
                <a:cs typeface="Arial" panose="020B0604020202020204" pitchFamily="34" charset="0"/>
              </a:rPr>
              <a:t>Overall Achievement Score</a:t>
            </a:r>
          </a:p>
        </p:txBody>
      </p:sp>
      <p:sp>
        <p:nvSpPr>
          <p:cNvPr id="29" name="Rectangle 28">
            <a:extLst>
              <a:ext uri="{FF2B5EF4-FFF2-40B4-BE49-F238E27FC236}">
                <a16:creationId xmlns:a16="http://schemas.microsoft.com/office/drawing/2014/main" id="{148D511B-2706-4698-A85E-B9AC920E3476}"/>
              </a:ext>
            </a:extLst>
          </p:cNvPr>
          <p:cNvSpPr/>
          <p:nvPr/>
        </p:nvSpPr>
        <p:spPr bwMode="auto">
          <a:xfrm>
            <a:off x="3106272" y="4690388"/>
            <a:ext cx="1283189"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1 to 100</a:t>
            </a:r>
          </a:p>
        </p:txBody>
      </p:sp>
      <p:sp>
        <p:nvSpPr>
          <p:cNvPr id="30" name="Rectangle 29">
            <a:extLst>
              <a:ext uri="{FF2B5EF4-FFF2-40B4-BE49-F238E27FC236}">
                <a16:creationId xmlns:a16="http://schemas.microsoft.com/office/drawing/2014/main" id="{13F25EB0-51CC-42C0-9638-278EBD46CF39}"/>
              </a:ext>
            </a:extLst>
          </p:cNvPr>
          <p:cNvSpPr/>
          <p:nvPr/>
        </p:nvSpPr>
        <p:spPr bwMode="auto">
          <a:xfrm>
            <a:off x="3102650" y="5062542"/>
            <a:ext cx="1283189"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1 to 100</a:t>
            </a:r>
          </a:p>
        </p:txBody>
      </p:sp>
      <p:sp>
        <p:nvSpPr>
          <p:cNvPr id="31" name="Rectangle 30">
            <a:extLst>
              <a:ext uri="{FF2B5EF4-FFF2-40B4-BE49-F238E27FC236}">
                <a16:creationId xmlns:a16="http://schemas.microsoft.com/office/drawing/2014/main" id="{B368F14C-260F-402E-BA22-444EF7CB0A70}"/>
              </a:ext>
            </a:extLst>
          </p:cNvPr>
          <p:cNvSpPr/>
          <p:nvPr/>
        </p:nvSpPr>
        <p:spPr bwMode="auto">
          <a:xfrm>
            <a:off x="3102649" y="5430904"/>
            <a:ext cx="1283189"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1 to 100</a:t>
            </a:r>
          </a:p>
        </p:txBody>
      </p:sp>
      <p:sp>
        <p:nvSpPr>
          <p:cNvPr id="32" name="Rectangle 31">
            <a:extLst>
              <a:ext uri="{FF2B5EF4-FFF2-40B4-BE49-F238E27FC236}">
                <a16:creationId xmlns:a16="http://schemas.microsoft.com/office/drawing/2014/main" id="{CBF4B4C2-31BA-4F25-B589-C3EB9120DD24}"/>
              </a:ext>
            </a:extLst>
          </p:cNvPr>
          <p:cNvSpPr/>
          <p:nvPr/>
        </p:nvSpPr>
        <p:spPr bwMode="auto">
          <a:xfrm>
            <a:off x="6470308" y="4692973"/>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1 to 5</a:t>
            </a:r>
          </a:p>
        </p:txBody>
      </p:sp>
      <p:sp>
        <p:nvSpPr>
          <p:cNvPr id="33" name="Rectangle 32">
            <a:extLst>
              <a:ext uri="{FF2B5EF4-FFF2-40B4-BE49-F238E27FC236}">
                <a16:creationId xmlns:a16="http://schemas.microsoft.com/office/drawing/2014/main" id="{869DB80A-2741-424D-920F-925ED0803478}"/>
              </a:ext>
            </a:extLst>
          </p:cNvPr>
          <p:cNvSpPr/>
          <p:nvPr/>
        </p:nvSpPr>
        <p:spPr bwMode="auto">
          <a:xfrm>
            <a:off x="6477099" y="5064778"/>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1 to 5</a:t>
            </a:r>
          </a:p>
        </p:txBody>
      </p:sp>
      <p:sp>
        <p:nvSpPr>
          <p:cNvPr id="34" name="Rectangle 33">
            <a:extLst>
              <a:ext uri="{FF2B5EF4-FFF2-40B4-BE49-F238E27FC236}">
                <a16:creationId xmlns:a16="http://schemas.microsoft.com/office/drawing/2014/main" id="{BB72A22E-A614-4067-AD46-1041A12B8245}"/>
              </a:ext>
            </a:extLst>
          </p:cNvPr>
          <p:cNvSpPr/>
          <p:nvPr/>
        </p:nvSpPr>
        <p:spPr bwMode="auto">
          <a:xfrm>
            <a:off x="6481494" y="5429455"/>
            <a:ext cx="1893278" cy="288235"/>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cs typeface="Arial" panose="020B0604020202020204" pitchFamily="34" charset="0"/>
              </a:rPr>
              <a:t>1 to 5</a:t>
            </a:r>
          </a:p>
        </p:txBody>
      </p:sp>
      <p:graphicFrame>
        <p:nvGraphicFramePr>
          <p:cNvPr id="8" name="Table 6">
            <a:extLst>
              <a:ext uri="{FF2B5EF4-FFF2-40B4-BE49-F238E27FC236}">
                <a16:creationId xmlns:a16="http://schemas.microsoft.com/office/drawing/2014/main" id="{8966AA38-0B97-4E11-86B8-569FFF73A305}"/>
              </a:ext>
            </a:extLst>
          </p:cNvPr>
          <p:cNvGraphicFramePr>
            <a:graphicFrameLocks noGrp="1"/>
          </p:cNvGraphicFramePr>
          <p:nvPr>
            <p:extLst>
              <p:ext uri="{D42A27DB-BD31-4B8C-83A1-F6EECF244321}">
                <p14:modId xmlns:p14="http://schemas.microsoft.com/office/powerpoint/2010/main" val="1302323465"/>
              </p:ext>
            </p:extLst>
          </p:nvPr>
        </p:nvGraphicFramePr>
        <p:xfrm>
          <a:off x="1420954" y="3906272"/>
          <a:ext cx="9348794" cy="2225040"/>
        </p:xfrm>
        <a:graphic>
          <a:graphicData uri="http://schemas.openxmlformats.org/drawingml/2006/table">
            <a:tbl>
              <a:tblPr firstRow="1" bandRow="1">
                <a:tableStyleId>{5940675A-B579-460E-94D1-54222C63F5DA}</a:tableStyleId>
              </a:tblPr>
              <a:tblGrid>
                <a:gridCol w="463082">
                  <a:extLst>
                    <a:ext uri="{9D8B030D-6E8A-4147-A177-3AD203B41FA5}">
                      <a16:colId xmlns:a16="http://schemas.microsoft.com/office/drawing/2014/main" val="1202898999"/>
                    </a:ext>
                  </a:extLst>
                </a:gridCol>
                <a:gridCol w="1168528">
                  <a:extLst>
                    <a:ext uri="{9D8B030D-6E8A-4147-A177-3AD203B41FA5}">
                      <a16:colId xmlns:a16="http://schemas.microsoft.com/office/drawing/2014/main" val="2875895498"/>
                    </a:ext>
                  </a:extLst>
                </a:gridCol>
                <a:gridCol w="1375750">
                  <a:extLst>
                    <a:ext uri="{9D8B030D-6E8A-4147-A177-3AD203B41FA5}">
                      <a16:colId xmlns:a16="http://schemas.microsoft.com/office/drawing/2014/main" val="2360293009"/>
                    </a:ext>
                  </a:extLst>
                </a:gridCol>
                <a:gridCol w="2005182">
                  <a:extLst>
                    <a:ext uri="{9D8B030D-6E8A-4147-A177-3AD203B41FA5}">
                      <a16:colId xmlns:a16="http://schemas.microsoft.com/office/drawing/2014/main" val="2499733388"/>
                    </a:ext>
                  </a:extLst>
                </a:gridCol>
                <a:gridCol w="2014980">
                  <a:extLst>
                    <a:ext uri="{9D8B030D-6E8A-4147-A177-3AD203B41FA5}">
                      <a16:colId xmlns:a16="http://schemas.microsoft.com/office/drawing/2014/main" val="2144921242"/>
                    </a:ext>
                  </a:extLst>
                </a:gridCol>
                <a:gridCol w="2321272">
                  <a:extLst>
                    <a:ext uri="{9D8B030D-6E8A-4147-A177-3AD203B41FA5}">
                      <a16:colId xmlns:a16="http://schemas.microsoft.com/office/drawing/2014/main" val="4256260197"/>
                    </a:ext>
                  </a:extLst>
                </a:gridCol>
              </a:tblGrid>
              <a:tr h="370840">
                <a:tc>
                  <a:txBody>
                    <a:bodyPr/>
                    <a:lstStyle/>
                    <a:p>
                      <a:pPr algn="ctr"/>
                      <a:endParaRPr lang="en-US" sz="1200" dirty="0"/>
                    </a:p>
                  </a:txBody>
                  <a:tcPr anchor="ctr">
                    <a:solidFill>
                      <a:schemeClr val="bg1">
                        <a:lumMod val="85000"/>
                      </a:schemeClr>
                    </a:solidFill>
                  </a:tcPr>
                </a:tc>
                <a:tc>
                  <a:txBody>
                    <a:bodyPr/>
                    <a:lstStyle/>
                    <a:p>
                      <a:pPr algn="ctr"/>
                      <a:r>
                        <a:rPr lang="en-US" sz="1200" dirty="0"/>
                        <a:t>A</a:t>
                      </a:r>
                    </a:p>
                  </a:txBody>
                  <a:tcPr anchor="ctr">
                    <a:solidFill>
                      <a:schemeClr val="bg1">
                        <a:lumMod val="85000"/>
                      </a:schemeClr>
                    </a:solidFill>
                  </a:tcPr>
                </a:tc>
                <a:tc>
                  <a:txBody>
                    <a:bodyPr/>
                    <a:lstStyle/>
                    <a:p>
                      <a:pPr algn="ctr"/>
                      <a:r>
                        <a:rPr lang="en-US" sz="1200" dirty="0"/>
                        <a:t>B</a:t>
                      </a:r>
                    </a:p>
                  </a:txBody>
                  <a:tcPr anchor="ctr">
                    <a:solidFill>
                      <a:schemeClr val="bg1">
                        <a:lumMod val="85000"/>
                      </a:schemeClr>
                    </a:solidFill>
                  </a:tcPr>
                </a:tc>
                <a:tc>
                  <a:txBody>
                    <a:bodyPr/>
                    <a:lstStyle/>
                    <a:p>
                      <a:pPr algn="ctr"/>
                      <a:r>
                        <a:rPr lang="en-US" sz="1200" dirty="0"/>
                        <a:t>C</a:t>
                      </a:r>
                    </a:p>
                  </a:txBody>
                  <a:tcPr anchor="ctr">
                    <a:solidFill>
                      <a:schemeClr val="bg1">
                        <a:lumMod val="85000"/>
                      </a:schemeClr>
                    </a:solidFill>
                  </a:tcPr>
                </a:tc>
                <a:tc>
                  <a:txBody>
                    <a:bodyPr/>
                    <a:lstStyle/>
                    <a:p>
                      <a:pPr algn="ctr"/>
                      <a:r>
                        <a:rPr lang="en-US" sz="1200" dirty="0"/>
                        <a:t>D</a:t>
                      </a:r>
                    </a:p>
                  </a:txBody>
                  <a:tcPr anchor="ctr">
                    <a:solidFill>
                      <a:schemeClr val="bg1">
                        <a:lumMod val="85000"/>
                      </a:schemeClr>
                    </a:solidFill>
                  </a:tcPr>
                </a:tc>
                <a:tc>
                  <a:txBody>
                    <a:bodyPr/>
                    <a:lstStyle/>
                    <a:p>
                      <a:pPr algn="ctr"/>
                      <a:r>
                        <a:rPr lang="en-US" sz="1200" dirty="0"/>
                        <a:t>E</a:t>
                      </a:r>
                    </a:p>
                  </a:txBody>
                  <a:tcPr anchor="ctr">
                    <a:solidFill>
                      <a:schemeClr val="bg1">
                        <a:lumMod val="85000"/>
                      </a:schemeClr>
                    </a:solidFill>
                  </a:tcPr>
                </a:tc>
                <a:extLst>
                  <a:ext uri="{0D108BD9-81ED-4DB2-BD59-A6C34878D82A}">
                    <a16:rowId xmlns:a16="http://schemas.microsoft.com/office/drawing/2014/main" val="1988741037"/>
                  </a:ext>
                </a:extLst>
              </a:tr>
              <a:tr h="370840">
                <a:tc>
                  <a:txBody>
                    <a:bodyPr/>
                    <a:lstStyle/>
                    <a:p>
                      <a:pPr algn="ctr"/>
                      <a:r>
                        <a:rPr lang="en-US" sz="1200" dirty="0"/>
                        <a:t>1</a:t>
                      </a:r>
                    </a:p>
                  </a:txBody>
                  <a:tcPr anchor="ctr">
                    <a:solidFill>
                      <a:schemeClr val="bg1">
                        <a:lumMod val="85000"/>
                      </a:schemeClr>
                    </a:solidFill>
                  </a:tcPr>
                </a:tc>
                <a:tc>
                  <a:txBody>
                    <a:bodyPr/>
                    <a:lstStyle/>
                    <a:p>
                      <a:pPr algn="ctr"/>
                      <a:r>
                        <a:rPr lang="en-US" b="1" dirty="0"/>
                        <a:t>Goal Area</a:t>
                      </a:r>
                    </a:p>
                  </a:txBody>
                  <a:tcPr>
                    <a:solidFill>
                      <a:schemeClr val="bg1"/>
                    </a:solidFill>
                  </a:tcPr>
                </a:tc>
                <a:tc>
                  <a:txBody>
                    <a:bodyPr/>
                    <a:lstStyle/>
                    <a:p>
                      <a:pPr algn="ctr"/>
                      <a:r>
                        <a:rPr lang="en-US" b="1"/>
                        <a:t>Goal Weight</a:t>
                      </a:r>
                      <a:endParaRPr lang="en-US" b="1" dirty="0"/>
                    </a:p>
                  </a:txBody>
                  <a:tcPr>
                    <a:solidFill>
                      <a:schemeClr val="bg1"/>
                    </a:solidFill>
                  </a:tcPr>
                </a:tc>
                <a:tc>
                  <a:txBody>
                    <a:bodyPr/>
                    <a:lstStyle/>
                    <a:p>
                      <a:pPr algn="ctr"/>
                      <a:r>
                        <a:rPr lang="en-US" b="1"/>
                        <a:t>Weight Coefficient</a:t>
                      </a:r>
                      <a:endParaRPr lang="en-US" b="1" dirty="0"/>
                    </a:p>
                  </a:txBody>
                  <a:tcPr>
                    <a:solidFill>
                      <a:schemeClr val="bg1"/>
                    </a:solidFill>
                  </a:tcPr>
                </a:tc>
                <a:tc>
                  <a:txBody>
                    <a:bodyPr/>
                    <a:lstStyle/>
                    <a:p>
                      <a:pPr algn="ctr"/>
                      <a:r>
                        <a:rPr lang="en-US" b="1"/>
                        <a:t>Achievement Score</a:t>
                      </a:r>
                      <a:endParaRPr lang="en-US" b="1" dirty="0"/>
                    </a:p>
                  </a:txBody>
                  <a:tcPr>
                    <a:solidFill>
                      <a:schemeClr val="bg1"/>
                    </a:solidFill>
                  </a:tcPr>
                </a:tc>
                <a:tc>
                  <a:txBody>
                    <a:bodyPr/>
                    <a:lstStyle/>
                    <a:p>
                      <a:pPr algn="ctr"/>
                      <a:r>
                        <a:rPr lang="en-US" b="1"/>
                        <a:t>Weighted Score</a:t>
                      </a:r>
                      <a:endParaRPr lang="en-US" b="1" dirty="0"/>
                    </a:p>
                  </a:txBody>
                  <a:tcPr>
                    <a:solidFill>
                      <a:schemeClr val="bg1"/>
                    </a:solidFill>
                  </a:tcPr>
                </a:tc>
                <a:extLst>
                  <a:ext uri="{0D108BD9-81ED-4DB2-BD59-A6C34878D82A}">
                    <a16:rowId xmlns:a16="http://schemas.microsoft.com/office/drawing/2014/main" val="3459289735"/>
                  </a:ext>
                </a:extLst>
              </a:tr>
              <a:tr h="370840">
                <a:tc>
                  <a:txBody>
                    <a:bodyPr/>
                    <a:lstStyle/>
                    <a:p>
                      <a:pPr algn="ctr"/>
                      <a:r>
                        <a:rPr lang="en-US" sz="1200" dirty="0"/>
                        <a:t>2</a:t>
                      </a:r>
                    </a:p>
                  </a:txBody>
                  <a:tcPr anchor="ctr">
                    <a:solidFill>
                      <a:schemeClr val="bg1">
                        <a:lumMod val="85000"/>
                      </a:schemeClr>
                    </a:solidFill>
                  </a:tcPr>
                </a:tc>
                <a:tc>
                  <a:txBody>
                    <a:bodyPr/>
                    <a:lstStyle/>
                    <a:p>
                      <a:pPr algn="ctr"/>
                      <a:r>
                        <a:rPr lang="en-US" dirty="0"/>
                        <a:t>#1</a:t>
                      </a:r>
                    </a:p>
                  </a:txBody>
                  <a:tcPr>
                    <a:solidFill>
                      <a:schemeClr val="bg1"/>
                    </a:solidFill>
                  </a:tcPr>
                </a:tc>
                <a:tc>
                  <a:txBody>
                    <a:bodyPr/>
                    <a:lstStyle/>
                    <a:p>
                      <a:pPr algn="r"/>
                      <a:r>
                        <a:rPr lang="en-US" dirty="0"/>
                        <a:t>80</a:t>
                      </a:r>
                    </a:p>
                  </a:txBody>
                  <a:tcPr>
                    <a:solidFill>
                      <a:schemeClr val="bg1"/>
                    </a:solidFill>
                  </a:tcPr>
                </a:tc>
                <a:tc>
                  <a:txBody>
                    <a:bodyPr/>
                    <a:lstStyle/>
                    <a:p>
                      <a:pPr algn="ctr"/>
                      <a:r>
                        <a:rPr lang="en-US" dirty="0"/>
                        <a:t>80/(80+5+6) = 0.88</a:t>
                      </a:r>
                    </a:p>
                  </a:txBody>
                  <a:tcPr>
                    <a:solidFill>
                      <a:schemeClr val="bg1"/>
                    </a:solidFill>
                  </a:tcPr>
                </a:tc>
                <a:tc>
                  <a:txBody>
                    <a:bodyPr/>
                    <a:lstStyle/>
                    <a:p>
                      <a:pPr algn="r"/>
                      <a:r>
                        <a:rPr lang="en-US" dirty="0"/>
                        <a:t>3</a:t>
                      </a:r>
                    </a:p>
                  </a:txBody>
                  <a:tcPr>
                    <a:solidFill>
                      <a:schemeClr val="bg1"/>
                    </a:solidFill>
                  </a:tcPr>
                </a:tc>
                <a:tc>
                  <a:txBody>
                    <a:bodyPr/>
                    <a:lstStyle/>
                    <a:p>
                      <a:pPr algn="ctr"/>
                      <a:r>
                        <a:rPr lang="en-US" dirty="0"/>
                        <a:t>0.88*3 = 2.64</a:t>
                      </a:r>
                    </a:p>
                  </a:txBody>
                  <a:tcPr>
                    <a:solidFill>
                      <a:schemeClr val="bg1"/>
                    </a:solidFill>
                  </a:tcPr>
                </a:tc>
                <a:extLst>
                  <a:ext uri="{0D108BD9-81ED-4DB2-BD59-A6C34878D82A}">
                    <a16:rowId xmlns:a16="http://schemas.microsoft.com/office/drawing/2014/main" val="3755293037"/>
                  </a:ext>
                </a:extLst>
              </a:tr>
              <a:tr h="370840">
                <a:tc>
                  <a:txBody>
                    <a:bodyPr/>
                    <a:lstStyle/>
                    <a:p>
                      <a:pPr algn="ctr"/>
                      <a:r>
                        <a:rPr lang="en-US" sz="1200" dirty="0"/>
                        <a:t>3</a:t>
                      </a:r>
                    </a:p>
                  </a:txBody>
                  <a:tcPr anchor="ctr">
                    <a:solidFill>
                      <a:schemeClr val="bg1">
                        <a:lumMod val="85000"/>
                      </a:schemeClr>
                    </a:solidFill>
                  </a:tcPr>
                </a:tc>
                <a:tc>
                  <a:txBody>
                    <a:bodyPr/>
                    <a:lstStyle/>
                    <a:p>
                      <a:pPr algn="ctr"/>
                      <a:r>
                        <a:rPr lang="en-US" dirty="0"/>
                        <a:t>#2</a:t>
                      </a:r>
                    </a:p>
                  </a:txBody>
                  <a:tcPr>
                    <a:solidFill>
                      <a:schemeClr val="bg1"/>
                    </a:solidFill>
                  </a:tcPr>
                </a:tc>
                <a:tc>
                  <a:txBody>
                    <a:bodyPr/>
                    <a:lstStyle/>
                    <a:p>
                      <a:pPr algn="r"/>
                      <a:r>
                        <a:rPr lang="en-US" dirty="0"/>
                        <a:t>5</a:t>
                      </a:r>
                    </a:p>
                  </a:txBody>
                  <a:tcPr>
                    <a:solidFill>
                      <a:schemeClr val="bg1"/>
                    </a:solidFill>
                  </a:tcPr>
                </a:tc>
                <a:tc>
                  <a:txBody>
                    <a:bodyPr/>
                    <a:lstStyle/>
                    <a:p>
                      <a:pPr algn="ctr"/>
                      <a:r>
                        <a:rPr lang="en-US" dirty="0"/>
                        <a:t>5/(80+5+6) = 0.05</a:t>
                      </a:r>
                    </a:p>
                  </a:txBody>
                  <a:tcPr>
                    <a:solidFill>
                      <a:schemeClr val="bg1"/>
                    </a:solidFill>
                  </a:tcPr>
                </a:tc>
                <a:tc>
                  <a:txBody>
                    <a:bodyPr/>
                    <a:lstStyle/>
                    <a:p>
                      <a:pPr algn="r"/>
                      <a:r>
                        <a:rPr lang="en-US" dirty="0"/>
                        <a:t>2</a:t>
                      </a:r>
                    </a:p>
                  </a:txBody>
                  <a:tcPr>
                    <a:solidFill>
                      <a:schemeClr val="bg1"/>
                    </a:solidFill>
                  </a:tcPr>
                </a:tc>
                <a:tc>
                  <a:txBody>
                    <a:bodyPr/>
                    <a:lstStyle/>
                    <a:p>
                      <a:pPr algn="ctr"/>
                      <a:r>
                        <a:rPr lang="en-US" dirty="0"/>
                        <a:t>0.05*2 = 0.11</a:t>
                      </a:r>
                    </a:p>
                  </a:txBody>
                  <a:tcPr>
                    <a:solidFill>
                      <a:schemeClr val="bg1"/>
                    </a:solidFill>
                  </a:tcPr>
                </a:tc>
                <a:extLst>
                  <a:ext uri="{0D108BD9-81ED-4DB2-BD59-A6C34878D82A}">
                    <a16:rowId xmlns:a16="http://schemas.microsoft.com/office/drawing/2014/main" val="2468794006"/>
                  </a:ext>
                </a:extLst>
              </a:tr>
              <a:tr h="370840">
                <a:tc>
                  <a:txBody>
                    <a:bodyPr/>
                    <a:lstStyle/>
                    <a:p>
                      <a:pPr algn="ctr"/>
                      <a:r>
                        <a:rPr lang="en-US" sz="1200" dirty="0"/>
                        <a:t>4</a:t>
                      </a:r>
                    </a:p>
                  </a:txBody>
                  <a:tcPr anchor="ctr">
                    <a:solidFill>
                      <a:schemeClr val="bg1">
                        <a:lumMod val="85000"/>
                      </a:schemeClr>
                    </a:solidFill>
                  </a:tcPr>
                </a:tc>
                <a:tc>
                  <a:txBody>
                    <a:bodyPr/>
                    <a:lstStyle/>
                    <a:p>
                      <a:pPr algn="ctr"/>
                      <a:r>
                        <a:rPr lang="en-US" dirty="0"/>
                        <a:t>#3</a:t>
                      </a:r>
                    </a:p>
                  </a:txBody>
                  <a:tcPr>
                    <a:solidFill>
                      <a:schemeClr val="bg1"/>
                    </a:solidFill>
                  </a:tcPr>
                </a:tc>
                <a:tc>
                  <a:txBody>
                    <a:bodyPr/>
                    <a:lstStyle/>
                    <a:p>
                      <a:pPr algn="r"/>
                      <a:r>
                        <a:rPr lang="en-US" dirty="0"/>
                        <a:t>6</a:t>
                      </a:r>
                    </a:p>
                  </a:txBody>
                  <a:tcPr>
                    <a:solidFill>
                      <a:schemeClr val="bg1"/>
                    </a:solidFill>
                  </a:tcP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lang="en-US" dirty="0"/>
                        <a:t>6/(80+5+6) = 0.07</a:t>
                      </a:r>
                    </a:p>
                  </a:txBody>
                  <a:tcPr>
                    <a:solidFill>
                      <a:schemeClr val="bg1"/>
                    </a:solidFill>
                  </a:tcPr>
                </a:tc>
                <a:tc>
                  <a:txBody>
                    <a:bodyPr/>
                    <a:lstStyle/>
                    <a:p>
                      <a:pPr algn="r"/>
                      <a:r>
                        <a:rPr lang="en-US" dirty="0"/>
                        <a:t>4</a:t>
                      </a:r>
                    </a:p>
                  </a:txBody>
                  <a:tcPr>
                    <a:solidFill>
                      <a:schemeClr val="bg1"/>
                    </a:solidFill>
                  </a:tcPr>
                </a:tc>
                <a:tc>
                  <a:txBody>
                    <a:bodyPr/>
                    <a:lstStyle/>
                    <a:p>
                      <a:pPr algn="ctr"/>
                      <a:r>
                        <a:rPr lang="en-US" dirty="0"/>
                        <a:t>0.07*4 = 0.26</a:t>
                      </a:r>
                    </a:p>
                  </a:txBody>
                  <a:tcPr>
                    <a:solidFill>
                      <a:schemeClr val="bg1"/>
                    </a:solidFill>
                  </a:tcPr>
                </a:tc>
                <a:extLst>
                  <a:ext uri="{0D108BD9-81ED-4DB2-BD59-A6C34878D82A}">
                    <a16:rowId xmlns:a16="http://schemas.microsoft.com/office/drawing/2014/main" val="398115885"/>
                  </a:ext>
                </a:extLst>
              </a:tr>
              <a:tr h="370840">
                <a:tc>
                  <a:txBody>
                    <a:bodyPr/>
                    <a:lstStyle/>
                    <a:p>
                      <a:pPr algn="ctr"/>
                      <a:r>
                        <a:rPr lang="en-US" sz="1200" dirty="0"/>
                        <a:t>5</a:t>
                      </a:r>
                    </a:p>
                  </a:txBody>
                  <a:tcPr anchor="ctr">
                    <a:solidFill>
                      <a:schemeClr val="bg1">
                        <a:lumMod val="85000"/>
                      </a:schemeClr>
                    </a:solidFill>
                  </a:tcPr>
                </a:tc>
                <a:tc>
                  <a:txBody>
                    <a:bodyPr/>
                    <a:lstStyle/>
                    <a:p>
                      <a:pPr algn="ct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pPr algn="r"/>
                      <a:endParaRPr lang="en-US" b="1" dirty="0"/>
                    </a:p>
                  </a:txBody>
                  <a:tcPr>
                    <a:solidFill>
                      <a:schemeClr val="bg1"/>
                    </a:solidFill>
                  </a:tcPr>
                </a:tc>
                <a:tc>
                  <a:txBody>
                    <a:bodyPr/>
                    <a:lstStyle/>
                    <a:p>
                      <a:pPr algn="r"/>
                      <a:r>
                        <a:rPr lang="en-US" b="1" dirty="0"/>
                        <a:t>2.64+0.11+0.26 = 3.01</a:t>
                      </a:r>
                    </a:p>
                  </a:txBody>
                  <a:tcPr>
                    <a:solidFill>
                      <a:schemeClr val="bg1"/>
                    </a:solidFill>
                  </a:tcPr>
                </a:tc>
                <a:extLst>
                  <a:ext uri="{0D108BD9-81ED-4DB2-BD59-A6C34878D82A}">
                    <a16:rowId xmlns:a16="http://schemas.microsoft.com/office/drawing/2014/main" val="3921749747"/>
                  </a:ext>
                </a:extLst>
              </a:tr>
            </a:tbl>
          </a:graphicData>
        </a:graphic>
      </p:graphicFrame>
      <p:sp>
        <p:nvSpPr>
          <p:cNvPr id="35" name="Rectangle 34">
            <a:extLst>
              <a:ext uri="{FF2B5EF4-FFF2-40B4-BE49-F238E27FC236}">
                <a16:creationId xmlns:a16="http://schemas.microsoft.com/office/drawing/2014/main" id="{7A92AB47-C932-4CDC-A7E2-D10EA3491C29}"/>
              </a:ext>
            </a:extLst>
          </p:cNvPr>
          <p:cNvSpPr/>
          <p:nvPr/>
        </p:nvSpPr>
        <p:spPr bwMode="auto">
          <a:xfrm>
            <a:off x="5742688" y="5770980"/>
            <a:ext cx="2627689" cy="350000"/>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a:ln>
                  <a:noFill/>
                </a:ln>
                <a:effectLst/>
                <a:latin typeface="+mn-lt"/>
                <a:cs typeface="Arial" panose="020B0604020202020204" pitchFamily="34" charset="0"/>
              </a:rPr>
              <a:t>Overall Achievement Score</a:t>
            </a:r>
          </a:p>
        </p:txBody>
      </p:sp>
    </p:spTree>
    <p:extLst>
      <p:ext uri="{BB962C8B-B14F-4D97-AF65-F5344CB8AC3E}">
        <p14:creationId xmlns:p14="http://schemas.microsoft.com/office/powerpoint/2010/main" val="311029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Effect transition="in" filter="fade">
                                      <p:cBhvr>
                                        <p:cTn id="69" dur="500"/>
                                        <p:tgtEl>
                                          <p:spTgt spid="3">
                                            <p:txEl>
                                              <p:pRg st="6" end="6"/>
                                            </p:txEl>
                                          </p:spTgt>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txEl>
                                              <p:pRg st="7" end="7"/>
                                            </p:txEl>
                                          </p:spTgt>
                                        </p:tgtEl>
                                        <p:attrNameLst>
                                          <p:attrName>style.visibility</p:attrName>
                                        </p:attrNameLst>
                                      </p:cBhvr>
                                      <p:to>
                                        <p:strVal val="visible"/>
                                      </p:to>
                                    </p:set>
                                    <p:animEffect transition="in" filter="fade">
                                      <p:cBhvr>
                                        <p:cTn id="90" dur="500"/>
                                        <p:tgtEl>
                                          <p:spTgt spid="3">
                                            <p:txEl>
                                              <p:pRg st="7" end="7"/>
                                            </p:txEl>
                                          </p:spTgt>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500"/>
                                        <p:tgtEl>
                                          <p:spTgt spid="22"/>
                                        </p:tgtEl>
                                      </p:cBhvr>
                                    </p:animEffect>
                                  </p:childTnLst>
                                </p:cTn>
                              </p:par>
                            </p:childTnLst>
                          </p:cTn>
                        </p:par>
                        <p:par>
                          <p:cTn id="95" fill="hold">
                            <p:stCondLst>
                              <p:cond delay="1000"/>
                            </p:stCondLst>
                            <p:childTnLst>
                              <p:par>
                                <p:cTn id="96" presetID="10" presetClass="entr" presetSubtype="0"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childTnLst>
                          </p:cTn>
                        </p:par>
                        <p:par>
                          <p:cTn id="99" fill="hold">
                            <p:stCondLst>
                              <p:cond delay="1500"/>
                            </p:stCondLst>
                            <p:childTnLst>
                              <p:par>
                                <p:cTn id="100" presetID="10" presetClass="entr" presetSubtype="0" fill="hold" grpId="0"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
                                            <p:txEl>
                                              <p:pRg st="8" end="8"/>
                                            </p:txEl>
                                          </p:spTgt>
                                        </p:tgtEl>
                                        <p:attrNameLst>
                                          <p:attrName>style.visibility</p:attrName>
                                        </p:attrNameLst>
                                      </p:cBhvr>
                                      <p:to>
                                        <p:strVal val="visible"/>
                                      </p:to>
                                    </p:set>
                                    <p:animEffect transition="in" filter="fade">
                                      <p:cBhvr>
                                        <p:cTn id="111" dur="500"/>
                                        <p:tgtEl>
                                          <p:spTgt spid="3">
                                            <p:txEl>
                                              <p:pRg st="8" end="8"/>
                                            </p:txEl>
                                          </p:spTgt>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500"/>
                                        <p:tgtEl>
                                          <p:spTgt spid="23"/>
                                        </p:tgtEl>
                                      </p:cBhvr>
                                    </p:animEffect>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500"/>
                                        <p:tgtEl>
                                          <p:spTgt spid="24"/>
                                        </p:tgtEl>
                                      </p:cBhvr>
                                    </p:animEffect>
                                  </p:childTnLst>
                                </p:cTn>
                              </p:par>
                            </p:childTnLst>
                          </p:cTn>
                        </p:par>
                        <p:par>
                          <p:cTn id="120" fill="hold">
                            <p:stCondLst>
                              <p:cond delay="1500"/>
                            </p:stCondLst>
                            <p:childTnLst>
                              <p:par>
                                <p:cTn id="121" presetID="10" presetClass="entr" presetSubtype="0" fill="hold" grpId="0" nodeType="after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fade">
                                      <p:cBhvr>
                                        <p:cTn id="123" dur="500"/>
                                        <p:tgtEl>
                                          <p:spTgt spid="25"/>
                                        </p:tgtEl>
                                      </p:cBhvr>
                                    </p:animEffect>
                                  </p:childTnLst>
                                </p:cTn>
                              </p:par>
                            </p:childTnLst>
                          </p:cTn>
                        </p:par>
                        <p:par>
                          <p:cTn id="124" fill="hold">
                            <p:stCondLst>
                              <p:cond delay="2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5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
                                            <p:txEl>
                                              <p:pRg st="9" end="9"/>
                                            </p:txEl>
                                          </p:spTgt>
                                        </p:tgtEl>
                                        <p:attrNameLst>
                                          <p:attrName>style.visibility</p:attrName>
                                        </p:attrNameLst>
                                      </p:cBhvr>
                                      <p:to>
                                        <p:strVal val="visible"/>
                                      </p:to>
                                    </p:set>
                                    <p:animEffect transition="in" filter="fade">
                                      <p:cBhvr>
                                        <p:cTn id="132" dur="500"/>
                                        <p:tgtEl>
                                          <p:spTgt spid="3">
                                            <p:txEl>
                                              <p:pRg st="9" end="9"/>
                                            </p:txEl>
                                          </p:spTgt>
                                        </p:tgtEl>
                                      </p:cBhvr>
                                    </p:animEffect>
                                  </p:childTnLst>
                                </p:cTn>
                              </p:par>
                            </p:childTnLst>
                          </p:cTn>
                        </p:par>
                        <p:par>
                          <p:cTn id="133" fill="hold">
                            <p:stCondLst>
                              <p:cond delay="500"/>
                            </p:stCondLst>
                            <p:childTnLst>
                              <p:par>
                                <p:cTn id="134" presetID="10" presetClass="entr" presetSubtype="0"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Effect transition="in" filter="fade">
                                      <p:cBhvr>
                                        <p:cTn id="136" dur="500"/>
                                        <p:tgtEl>
                                          <p:spTgt spid="28"/>
                                        </p:tgtEl>
                                      </p:cBhvr>
                                    </p:animEffect>
                                  </p:childTnLst>
                                </p:cTn>
                              </p:par>
                            </p:childTnLst>
                          </p:cTn>
                        </p:par>
                        <p:par>
                          <p:cTn id="137" fill="hold">
                            <p:stCondLst>
                              <p:cond delay="1000"/>
                            </p:stCondLst>
                            <p:childTnLst>
                              <p:par>
                                <p:cTn id="138" presetID="10" presetClass="entr" presetSubtype="0" fill="hold" grpId="0" nodeType="afterEffect">
                                  <p:stCondLst>
                                    <p:cond delay="0"/>
                                  </p:stCondLst>
                                  <p:childTnLst>
                                    <p:set>
                                      <p:cBhvr>
                                        <p:cTn id="139" dur="1" fill="hold">
                                          <p:stCondLst>
                                            <p:cond delay="0"/>
                                          </p:stCondLst>
                                        </p:cTn>
                                        <p:tgtEl>
                                          <p:spTgt spid="27"/>
                                        </p:tgtEl>
                                        <p:attrNameLst>
                                          <p:attrName>style.visibility</p:attrName>
                                        </p:attrNameLst>
                                      </p:cBhvr>
                                      <p:to>
                                        <p:strVal val="visible"/>
                                      </p:to>
                                    </p:set>
                                    <p:animEffect transition="in" filter="fade">
                                      <p:cBhvr>
                                        <p:cTn id="140" dur="500"/>
                                        <p:tgtEl>
                                          <p:spTgt spid="27"/>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8"/>
                                        </p:tgtEl>
                                        <p:attrNameLst>
                                          <p:attrName>style.visibility</p:attrName>
                                        </p:attrNameLst>
                                      </p:cBhvr>
                                      <p:to>
                                        <p:strVal val="visible"/>
                                      </p:to>
                                    </p:set>
                                    <p:animEffect transition="in" filter="fade">
                                      <p:cBhvr>
                                        <p:cTn id="145" dur="500"/>
                                        <p:tgtEl>
                                          <p:spTgt spid="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fade">
                                      <p:cBhvr>
                                        <p:cTn id="1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uiExpand="1" animBg="1"/>
      <p:bldP spid="13" grpId="0" uiExpand="1" animBg="1"/>
      <p:bldP spid="15" grpId="0" uiExpand="1" animBg="1"/>
      <p:bldP spid="16" grpId="0" uiExpand="1" animBg="1"/>
      <p:bldP spid="17" grpId="0" uiExpand="1" animBg="1"/>
      <p:bldP spid="18" grpId="0" uiExpand="1" animBg="1"/>
      <p:bldP spid="19" grpId="0" uiExpand="1" animBg="1"/>
      <p:bldP spid="20" grpId="0" uiExpand="1" animBg="1"/>
      <p:bldP spid="21" grpId="0" uiExpand="1" animBg="1"/>
      <p:bldP spid="22" grpId="0" uiExpand="1" animBg="1"/>
      <p:bldP spid="23" grpId="0" uiExpand="1" animBg="1"/>
      <p:bldP spid="24" grpId="0" uiExpand="1" animBg="1"/>
      <p:bldP spid="25" grpId="0" uiExpand="1" animBg="1"/>
      <p:bldP spid="26" grpId="0" uiExpand="1" animBg="1"/>
      <p:bldP spid="27" grpId="0" animBg="1"/>
      <p:bldP spid="28" grpId="0" animBg="1"/>
      <p:bldP spid="29" grpId="0" uiExpand="1" animBg="1"/>
      <p:bldP spid="30" grpId="0" uiExpand="1" animBg="1"/>
      <p:bldP spid="31" grpId="0" uiExpand="1" animBg="1"/>
      <p:bldP spid="32" grpId="0" uiExpand="1" animBg="1"/>
      <p:bldP spid="33" grpId="0" uiExpand="1" animBg="1"/>
      <p:bldP spid="34" grpId="0" uiExpand="1"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Performance Summary Collaboration</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32</a:t>
            </a:fld>
            <a:endParaRPr lang="en-US" dirty="0"/>
          </a:p>
        </p:txBody>
      </p:sp>
    </p:spTree>
    <p:extLst>
      <p:ext uri="{BB962C8B-B14F-4D97-AF65-F5344CB8AC3E}">
        <p14:creationId xmlns:p14="http://schemas.microsoft.com/office/powerpoint/2010/main" val="77019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8B80-C5AB-4F42-9FA3-82F0C6FC8808}"/>
              </a:ext>
            </a:extLst>
          </p:cNvPr>
          <p:cNvSpPr>
            <a:spLocks noGrp="1"/>
          </p:cNvSpPr>
          <p:nvPr>
            <p:ph type="title"/>
          </p:nvPr>
        </p:nvSpPr>
        <p:spPr/>
        <p:txBody>
          <a:bodyPr/>
          <a:lstStyle/>
          <a:p>
            <a:r>
              <a:rPr lang="en-US" sz="3200" b="0" dirty="0">
                <a:solidFill>
                  <a:srgbClr val="577293"/>
                </a:solidFill>
                <a:latin typeface="Rockwell" panose="02060603020205020403" pitchFamily="18" charset="0"/>
              </a:rPr>
              <a:t>Performance Summary Collaborators</a:t>
            </a:r>
          </a:p>
        </p:txBody>
      </p:sp>
      <p:graphicFrame>
        <p:nvGraphicFramePr>
          <p:cNvPr id="6" name="Table 6">
            <a:extLst>
              <a:ext uri="{FF2B5EF4-FFF2-40B4-BE49-F238E27FC236}">
                <a16:creationId xmlns:a16="http://schemas.microsoft.com/office/drawing/2014/main" id="{F38BA9FF-A807-4EE5-9E99-FAECA1136F80}"/>
              </a:ext>
            </a:extLst>
          </p:cNvPr>
          <p:cNvGraphicFramePr>
            <a:graphicFrameLocks noGrp="1"/>
          </p:cNvGraphicFramePr>
          <p:nvPr>
            <p:ph idx="1"/>
            <p:extLst>
              <p:ext uri="{D42A27DB-BD31-4B8C-83A1-F6EECF244321}">
                <p14:modId xmlns:p14="http://schemas.microsoft.com/office/powerpoint/2010/main" val="3746866929"/>
              </p:ext>
            </p:extLst>
          </p:nvPr>
        </p:nvGraphicFramePr>
        <p:xfrm>
          <a:off x="664633" y="1219200"/>
          <a:ext cx="10845800" cy="4028440"/>
        </p:xfrm>
        <a:graphic>
          <a:graphicData uri="http://schemas.openxmlformats.org/drawingml/2006/table">
            <a:tbl>
              <a:tblPr firstRow="1" bandRow="1">
                <a:tableStyleId>{69012ECD-51FC-41F1-AA8D-1B2483CD663E}</a:tableStyleId>
              </a:tblPr>
              <a:tblGrid>
                <a:gridCol w="3441700">
                  <a:extLst>
                    <a:ext uri="{9D8B030D-6E8A-4147-A177-3AD203B41FA5}">
                      <a16:colId xmlns:a16="http://schemas.microsoft.com/office/drawing/2014/main" val="2044748474"/>
                    </a:ext>
                  </a:extLst>
                </a:gridCol>
                <a:gridCol w="7404100">
                  <a:extLst>
                    <a:ext uri="{9D8B030D-6E8A-4147-A177-3AD203B41FA5}">
                      <a16:colId xmlns:a16="http://schemas.microsoft.com/office/drawing/2014/main" val="2324683304"/>
                    </a:ext>
                  </a:extLst>
                </a:gridCol>
              </a:tblGrid>
              <a:tr h="370840">
                <a:tc>
                  <a:txBody>
                    <a:bodyPr/>
                    <a:lstStyle/>
                    <a:p>
                      <a:r>
                        <a:rPr lang="en-US" dirty="0"/>
                        <a:t>Performance Summary Creator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7293"/>
                    </a:solidFill>
                  </a:tcPr>
                </a:tc>
                <a:tc>
                  <a:txBody>
                    <a:bodyPr/>
                    <a:lstStyle/>
                    <a:p>
                      <a:r>
                        <a:rPr lang="en-US" dirty="0"/>
                        <a:t>Individuals who are allowed to Collaborate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7293"/>
                    </a:solidFill>
                  </a:tcPr>
                </a:tc>
                <a:extLst>
                  <a:ext uri="{0D108BD9-81ED-4DB2-BD59-A6C34878D82A}">
                    <a16:rowId xmlns:a16="http://schemas.microsoft.com/office/drawing/2014/main" val="934139417"/>
                  </a:ext>
                </a:extLst>
              </a:tr>
              <a:tr h="370840">
                <a:tc>
                  <a:txBody>
                    <a:bodyPr/>
                    <a:lstStyle/>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273793"/>
                  </a:ext>
                </a:extLst>
              </a:tr>
              <a:tr h="370840">
                <a:tc>
                  <a:txBody>
                    <a:bodyPr/>
                    <a:lstStyle/>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5609687"/>
                  </a:ext>
                </a:extLst>
              </a:tr>
              <a:tr h="370840">
                <a:tc>
                  <a:txBody>
                    <a:bodyPr/>
                    <a:lstStyle/>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846"/>
                  </a:ext>
                </a:extLst>
              </a:tr>
              <a:tr h="370840">
                <a:tc>
                  <a:txBody>
                    <a:bodyPr/>
                    <a:lstStyle/>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5622222"/>
                  </a:ext>
                </a:extLst>
              </a:tr>
            </a:tbl>
          </a:graphicData>
        </a:graphic>
      </p:graphicFrame>
      <p:sp>
        <p:nvSpPr>
          <p:cNvPr id="4" name="Slide Number Placeholder 3">
            <a:extLst>
              <a:ext uri="{FF2B5EF4-FFF2-40B4-BE49-F238E27FC236}">
                <a16:creationId xmlns:a16="http://schemas.microsoft.com/office/drawing/2014/main" id="{CFA06C99-9FFB-4B81-90D2-921A20878554}"/>
              </a:ext>
            </a:extLst>
          </p:cNvPr>
          <p:cNvSpPr>
            <a:spLocks noGrp="1"/>
          </p:cNvSpPr>
          <p:nvPr>
            <p:ph type="sldNum" sz="quarter" idx="11"/>
          </p:nvPr>
        </p:nvSpPr>
        <p:spPr/>
        <p:txBody>
          <a:bodyPr/>
          <a:lstStyle/>
          <a:p>
            <a:pPr>
              <a:defRPr/>
            </a:pPr>
            <a:fld id="{446C9BED-6FD4-4BA4-B6B0-4A26058AC9EF}" type="slidenum">
              <a:rPr lang="en-US" smtClean="0"/>
              <a:pPr>
                <a:defRPr/>
              </a:pPr>
              <a:t>33</a:t>
            </a:fld>
            <a:endParaRPr lang="en-US" dirty="0"/>
          </a:p>
        </p:txBody>
      </p:sp>
      <p:sp>
        <p:nvSpPr>
          <p:cNvPr id="7" name="TextBox 6">
            <a:extLst>
              <a:ext uri="{FF2B5EF4-FFF2-40B4-BE49-F238E27FC236}">
                <a16:creationId xmlns:a16="http://schemas.microsoft.com/office/drawing/2014/main" id="{C869013C-5B8C-4AC4-B47B-6C53302C4765}"/>
              </a:ext>
            </a:extLst>
          </p:cNvPr>
          <p:cNvSpPr txBox="1"/>
          <p:nvPr/>
        </p:nvSpPr>
        <p:spPr bwMode="ltGray">
          <a:xfrm>
            <a:off x="664633" y="6060121"/>
            <a:ext cx="11053232" cy="35136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600" baseline="30000" dirty="0">
                <a:latin typeface="Calibri" pitchFamily="34" charset="0"/>
              </a:rPr>
              <a:t>2</a:t>
            </a:r>
            <a:r>
              <a:rPr lang="en-US" sz="1600" dirty="0">
                <a:latin typeface="Calibri" pitchFamily="34" charset="0"/>
              </a:rPr>
              <a:t>Note that other Managers for the employee </a:t>
            </a:r>
            <a:r>
              <a:rPr lang="en-US" sz="1600" u="sng" dirty="0">
                <a:latin typeface="Calibri" pitchFamily="34" charset="0"/>
              </a:rPr>
              <a:t>aren’t</a:t>
            </a:r>
            <a:r>
              <a:rPr lang="en-US" sz="1600" dirty="0">
                <a:latin typeface="Calibri" pitchFamily="34" charset="0"/>
              </a:rPr>
              <a:t> allowed to collaborate unless they also have the Group Administrator role </a:t>
            </a:r>
          </a:p>
        </p:txBody>
      </p:sp>
      <p:sp>
        <p:nvSpPr>
          <p:cNvPr id="3" name="Rectangle 2">
            <a:extLst>
              <a:ext uri="{FF2B5EF4-FFF2-40B4-BE49-F238E27FC236}">
                <a16:creationId xmlns:a16="http://schemas.microsoft.com/office/drawing/2014/main" id="{B5133394-A51A-455E-8288-EFB3AB737C86}"/>
              </a:ext>
            </a:extLst>
          </p:cNvPr>
          <p:cNvSpPr/>
          <p:nvPr/>
        </p:nvSpPr>
        <p:spPr bwMode="auto">
          <a:xfrm>
            <a:off x="742660" y="1643042"/>
            <a:ext cx="3295553" cy="8076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rPr>
              <a:t>Employee</a:t>
            </a:r>
          </a:p>
        </p:txBody>
      </p:sp>
      <p:sp>
        <p:nvSpPr>
          <p:cNvPr id="8" name="Rectangle 7">
            <a:extLst>
              <a:ext uri="{FF2B5EF4-FFF2-40B4-BE49-F238E27FC236}">
                <a16:creationId xmlns:a16="http://schemas.microsoft.com/office/drawing/2014/main" id="{B0A3EC7E-EE3A-49BF-AD30-5E5204063595}"/>
              </a:ext>
            </a:extLst>
          </p:cNvPr>
          <p:cNvSpPr/>
          <p:nvPr/>
        </p:nvSpPr>
        <p:spPr bwMode="auto">
          <a:xfrm>
            <a:off x="4153858" y="1643042"/>
            <a:ext cx="7311790" cy="8076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Employee</a:t>
            </a:r>
          </a:p>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All Group Administrators for any group that the Employee is a member of</a:t>
            </a:r>
          </a:p>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All Organization Administrators</a:t>
            </a:r>
          </a:p>
        </p:txBody>
      </p:sp>
      <p:sp>
        <p:nvSpPr>
          <p:cNvPr id="9" name="Rectangle 8">
            <a:extLst>
              <a:ext uri="{FF2B5EF4-FFF2-40B4-BE49-F238E27FC236}">
                <a16:creationId xmlns:a16="http://schemas.microsoft.com/office/drawing/2014/main" id="{656B58A7-515E-4871-B38D-43622F50A7AF}"/>
              </a:ext>
            </a:extLst>
          </p:cNvPr>
          <p:cNvSpPr/>
          <p:nvPr/>
        </p:nvSpPr>
        <p:spPr bwMode="auto">
          <a:xfrm>
            <a:off x="742660" y="2562438"/>
            <a:ext cx="3295553" cy="8076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rPr>
              <a:t>Employee’s Manager</a:t>
            </a:r>
            <a:r>
              <a:rPr kumimoji="0" lang="en-US" sz="1800" i="0" u="none" strike="noStrike" cap="none" normalizeH="0" baseline="30000" dirty="0">
                <a:ln>
                  <a:noFill/>
                </a:ln>
                <a:effectLst/>
                <a:latin typeface="+mn-lt"/>
              </a:rPr>
              <a:t>1</a:t>
            </a:r>
          </a:p>
        </p:txBody>
      </p:sp>
      <p:sp>
        <p:nvSpPr>
          <p:cNvPr id="10" name="Rectangle 9">
            <a:extLst>
              <a:ext uri="{FF2B5EF4-FFF2-40B4-BE49-F238E27FC236}">
                <a16:creationId xmlns:a16="http://schemas.microsoft.com/office/drawing/2014/main" id="{24719BFC-D545-4E98-89F1-FA89FEC7DCEC}"/>
              </a:ext>
            </a:extLst>
          </p:cNvPr>
          <p:cNvSpPr/>
          <p:nvPr/>
        </p:nvSpPr>
        <p:spPr bwMode="auto">
          <a:xfrm>
            <a:off x="4153858" y="2562438"/>
            <a:ext cx="7311790" cy="8076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Employee’s Manager that created the Performance Summary</a:t>
            </a:r>
            <a:r>
              <a:rPr kumimoji="0" lang="en-US" sz="1800" i="0" u="none" strike="noStrike" cap="none" normalizeH="0" baseline="30000" dirty="0">
                <a:ln>
                  <a:noFill/>
                </a:ln>
                <a:effectLst/>
                <a:latin typeface="+mn-lt"/>
              </a:rPr>
              <a:t>2</a:t>
            </a:r>
          </a:p>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All Group Administrators for any group that the Employee is a member of</a:t>
            </a:r>
          </a:p>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All Organization Administrators</a:t>
            </a:r>
          </a:p>
        </p:txBody>
      </p:sp>
      <p:sp>
        <p:nvSpPr>
          <p:cNvPr id="11" name="Rectangle 10">
            <a:extLst>
              <a:ext uri="{FF2B5EF4-FFF2-40B4-BE49-F238E27FC236}">
                <a16:creationId xmlns:a16="http://schemas.microsoft.com/office/drawing/2014/main" id="{9352B749-F169-409E-9E29-EC601F9F279D}"/>
              </a:ext>
            </a:extLst>
          </p:cNvPr>
          <p:cNvSpPr/>
          <p:nvPr/>
        </p:nvSpPr>
        <p:spPr bwMode="auto">
          <a:xfrm>
            <a:off x="742659" y="3475285"/>
            <a:ext cx="3295553" cy="8076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rPr>
              <a:t>Group Administrator for any group that the Employee is a member of</a:t>
            </a:r>
          </a:p>
        </p:txBody>
      </p:sp>
      <p:sp>
        <p:nvSpPr>
          <p:cNvPr id="12" name="Rectangle 11">
            <a:extLst>
              <a:ext uri="{FF2B5EF4-FFF2-40B4-BE49-F238E27FC236}">
                <a16:creationId xmlns:a16="http://schemas.microsoft.com/office/drawing/2014/main" id="{A3BE7576-EAA6-452E-ADD7-D2C7A41932E0}"/>
              </a:ext>
            </a:extLst>
          </p:cNvPr>
          <p:cNvSpPr/>
          <p:nvPr/>
        </p:nvSpPr>
        <p:spPr bwMode="auto">
          <a:xfrm>
            <a:off x="742659" y="4392727"/>
            <a:ext cx="3295553" cy="8076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r>
              <a:rPr kumimoji="0" lang="en-US" sz="1800" i="0" u="none" strike="noStrike" cap="none" normalizeH="0" baseline="0" dirty="0">
                <a:ln>
                  <a:noFill/>
                </a:ln>
                <a:effectLst/>
                <a:latin typeface="+mn-lt"/>
              </a:rPr>
              <a:t>Organization Administrator</a:t>
            </a:r>
          </a:p>
        </p:txBody>
      </p:sp>
      <p:sp>
        <p:nvSpPr>
          <p:cNvPr id="13" name="Rectangle 12">
            <a:extLst>
              <a:ext uri="{FF2B5EF4-FFF2-40B4-BE49-F238E27FC236}">
                <a16:creationId xmlns:a16="http://schemas.microsoft.com/office/drawing/2014/main" id="{10E06A0E-ECA8-4486-B9EB-9D79F7482664}"/>
              </a:ext>
            </a:extLst>
          </p:cNvPr>
          <p:cNvSpPr/>
          <p:nvPr/>
        </p:nvSpPr>
        <p:spPr bwMode="auto">
          <a:xfrm>
            <a:off x="4153858" y="3471025"/>
            <a:ext cx="7311790" cy="8076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All Group Administrators for any group that the Employee is a member of</a:t>
            </a:r>
          </a:p>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All Organization Administrators</a:t>
            </a:r>
          </a:p>
        </p:txBody>
      </p:sp>
      <p:sp>
        <p:nvSpPr>
          <p:cNvPr id="14" name="Rectangle 13">
            <a:extLst>
              <a:ext uri="{FF2B5EF4-FFF2-40B4-BE49-F238E27FC236}">
                <a16:creationId xmlns:a16="http://schemas.microsoft.com/office/drawing/2014/main" id="{2D9B1E6F-B995-4AD2-A7F8-1ABA005D8793}"/>
              </a:ext>
            </a:extLst>
          </p:cNvPr>
          <p:cNvSpPr/>
          <p:nvPr/>
        </p:nvSpPr>
        <p:spPr bwMode="auto">
          <a:xfrm>
            <a:off x="4153858" y="4392727"/>
            <a:ext cx="7311790" cy="8076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All Group Administrators for any group that the Employee is a member of</a:t>
            </a:r>
          </a:p>
          <a:p>
            <a:pPr marL="285750" marR="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pPr>
            <a:r>
              <a:rPr kumimoji="0" lang="en-US" sz="1800" i="0" u="none" strike="noStrike" cap="none" normalizeH="0" baseline="0" dirty="0">
                <a:ln>
                  <a:noFill/>
                </a:ln>
                <a:effectLst/>
                <a:latin typeface="+mn-lt"/>
              </a:rPr>
              <a:t>All Organization Administrators</a:t>
            </a:r>
          </a:p>
        </p:txBody>
      </p:sp>
      <p:sp>
        <p:nvSpPr>
          <p:cNvPr id="15" name="TextBox 14">
            <a:extLst>
              <a:ext uri="{FF2B5EF4-FFF2-40B4-BE49-F238E27FC236}">
                <a16:creationId xmlns:a16="http://schemas.microsoft.com/office/drawing/2014/main" id="{A6FF42F5-8556-460E-8626-0EF68F70F65F}"/>
              </a:ext>
            </a:extLst>
          </p:cNvPr>
          <p:cNvSpPr txBox="1"/>
          <p:nvPr/>
        </p:nvSpPr>
        <p:spPr bwMode="ltGray">
          <a:xfrm>
            <a:off x="664633" y="5325375"/>
            <a:ext cx="11053232" cy="35136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600" baseline="30000" dirty="0">
                <a:latin typeface="Calibri" pitchFamily="34" charset="0"/>
              </a:rPr>
              <a:t>1</a:t>
            </a:r>
            <a:r>
              <a:rPr lang="en-US" sz="1600" dirty="0">
                <a:latin typeface="Calibri" pitchFamily="34" charset="0"/>
              </a:rPr>
              <a:t>Recall that the Manager role alone is only allowed to view Snaps that the Manager gives to the employee and the employee’s </a:t>
            </a:r>
            <a:br>
              <a:rPr lang="en-US" sz="1600" dirty="0">
                <a:latin typeface="Calibri" pitchFamily="34" charset="0"/>
              </a:rPr>
            </a:br>
            <a:r>
              <a:rPr lang="en-US" sz="1600" dirty="0">
                <a:latin typeface="Calibri" pitchFamily="34" charset="0"/>
              </a:rPr>
              <a:t>  Self-Snaps. Only the Manager’s Snaps for the employee and the employee’s Self-Snaps will be available to be included in the </a:t>
            </a:r>
            <a:br>
              <a:rPr lang="en-US" sz="1600" dirty="0">
                <a:latin typeface="Calibri" pitchFamily="34" charset="0"/>
              </a:rPr>
            </a:br>
            <a:r>
              <a:rPr lang="en-US" sz="1600" dirty="0">
                <a:latin typeface="Calibri" pitchFamily="34" charset="0"/>
              </a:rPr>
              <a:t>  Performance Summary.</a:t>
            </a:r>
          </a:p>
        </p:txBody>
      </p:sp>
    </p:spTree>
    <p:extLst>
      <p:ext uri="{BB962C8B-B14F-4D97-AF65-F5344CB8AC3E}">
        <p14:creationId xmlns:p14="http://schemas.microsoft.com/office/powerpoint/2010/main" val="246236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8" grpId="0" animBg="1"/>
      <p:bldP spid="9" grpId="0" animBg="1"/>
      <p:bldP spid="10" grpId="0" animBg="1"/>
      <p:bldP spid="11" grpId="0" animBg="1"/>
      <p:bldP spid="12" grpId="0" animBg="1"/>
      <p:bldP spid="13" grpId="0" animBg="1"/>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8DD573-A135-48D4-94B2-FF1D7823D5CF}"/>
              </a:ext>
            </a:extLst>
          </p:cNvPr>
          <p:cNvSpPr/>
          <p:nvPr/>
        </p:nvSpPr>
        <p:spPr bwMode="auto">
          <a:xfrm>
            <a:off x="807558" y="1116207"/>
            <a:ext cx="6515306" cy="1563777"/>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Performance Summary Creation and Collaboration</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34</a:t>
            </a:fld>
            <a:endParaRPr lang="en-US" dirty="0"/>
          </a:p>
        </p:txBody>
      </p:sp>
      <p:sp>
        <p:nvSpPr>
          <p:cNvPr id="36" name="Rectangle 35">
            <a:extLst>
              <a:ext uri="{FF2B5EF4-FFF2-40B4-BE49-F238E27FC236}">
                <a16:creationId xmlns:a16="http://schemas.microsoft.com/office/drawing/2014/main" id="{58F543D1-732E-4800-A774-B7630965758A}"/>
              </a:ext>
            </a:extLst>
          </p:cNvPr>
          <p:cNvSpPr/>
          <p:nvPr/>
        </p:nvSpPr>
        <p:spPr bwMode="auto">
          <a:xfrm>
            <a:off x="6762080" y="3705851"/>
            <a:ext cx="2017724" cy="2267801"/>
          </a:xfrm>
          <a:prstGeom prst="rect">
            <a:avLst/>
          </a:prstGeom>
          <a:noFill/>
          <a:ln w="12700" cap="flat" cmpd="sng" algn="ctr">
            <a:solidFill>
              <a:srgbClr val="6076B4"/>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6076B4"/>
                </a:solidFill>
                <a:latin typeface="+mn-lt"/>
              </a:rPr>
              <a:t>Department: Audit</a:t>
            </a:r>
            <a:endParaRPr lang="en-US" sz="1600" dirty="0">
              <a:solidFill>
                <a:srgbClr val="6076B4"/>
              </a:solidFill>
              <a:latin typeface="+mn-lt"/>
            </a:endParaRPr>
          </a:p>
        </p:txBody>
      </p:sp>
      <p:sp>
        <p:nvSpPr>
          <p:cNvPr id="41" name="Rectangle 40">
            <a:extLst>
              <a:ext uri="{FF2B5EF4-FFF2-40B4-BE49-F238E27FC236}">
                <a16:creationId xmlns:a16="http://schemas.microsoft.com/office/drawing/2014/main" id="{DA2673E8-A37E-427A-93C3-27D51CC32FE3}"/>
              </a:ext>
            </a:extLst>
          </p:cNvPr>
          <p:cNvSpPr/>
          <p:nvPr/>
        </p:nvSpPr>
        <p:spPr bwMode="auto">
          <a:xfrm>
            <a:off x="8920792" y="4703040"/>
            <a:ext cx="1953989" cy="1047746"/>
          </a:xfrm>
          <a:prstGeom prst="rect">
            <a:avLst/>
          </a:prstGeom>
          <a:noFill/>
          <a:ln w="12700" cap="flat" cmpd="sng" algn="ctr">
            <a:solidFill>
              <a:srgbClr val="7030A0"/>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7030A0"/>
                </a:solidFill>
                <a:latin typeface="+mn-lt"/>
              </a:rPr>
              <a:t>Team Leader: Kelly Jordan</a:t>
            </a:r>
            <a:endParaRPr lang="en-US" sz="1600" dirty="0">
              <a:solidFill>
                <a:srgbClr val="7030A0"/>
              </a:solidFill>
              <a:latin typeface="+mn-lt"/>
            </a:endParaRPr>
          </a:p>
        </p:txBody>
      </p:sp>
      <p:sp>
        <p:nvSpPr>
          <p:cNvPr id="42" name="Rectangle 41">
            <a:extLst>
              <a:ext uri="{FF2B5EF4-FFF2-40B4-BE49-F238E27FC236}">
                <a16:creationId xmlns:a16="http://schemas.microsoft.com/office/drawing/2014/main" id="{79078B79-B83D-405D-B8EB-0E2BCFB3D29E}"/>
              </a:ext>
            </a:extLst>
          </p:cNvPr>
          <p:cNvSpPr/>
          <p:nvPr/>
        </p:nvSpPr>
        <p:spPr bwMode="auto">
          <a:xfrm>
            <a:off x="8851261" y="3705851"/>
            <a:ext cx="2093049" cy="2274260"/>
          </a:xfrm>
          <a:prstGeom prst="rect">
            <a:avLst/>
          </a:prstGeom>
          <a:noFill/>
          <a:ln w="12700" cap="flat" cmpd="sng" algn="ctr">
            <a:solidFill>
              <a:schemeClr val="accent3"/>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Department: Tax</a:t>
            </a:r>
            <a:endParaRPr lang="en-US" sz="1600" dirty="0">
              <a:solidFill>
                <a:schemeClr val="accent3"/>
              </a:solidFill>
              <a:latin typeface="+mn-lt"/>
            </a:endParaRPr>
          </a:p>
        </p:txBody>
      </p:sp>
      <p:sp>
        <p:nvSpPr>
          <p:cNvPr id="13" name="TextBox 12">
            <a:extLst>
              <a:ext uri="{FF2B5EF4-FFF2-40B4-BE49-F238E27FC236}">
                <a16:creationId xmlns:a16="http://schemas.microsoft.com/office/drawing/2014/main" id="{B4C54818-D4EF-4A8D-8402-332CEFE221D0}"/>
              </a:ext>
            </a:extLst>
          </p:cNvPr>
          <p:cNvSpPr txBox="1"/>
          <p:nvPr/>
        </p:nvSpPr>
        <p:spPr bwMode="ltGray">
          <a:xfrm>
            <a:off x="1011869" y="2755299"/>
            <a:ext cx="4898111"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solidFill>
                  <a:srgbClr val="EE2722"/>
                </a:solidFill>
                <a:latin typeface="+mn-lt"/>
                <a:cs typeface="Arial" panose="020B0604020202020204" pitchFamily="34" charset="0"/>
              </a:rPr>
              <a:t>Example: Performance Summary for George Thompson </a:t>
            </a:r>
          </a:p>
        </p:txBody>
      </p:sp>
      <p:sp>
        <p:nvSpPr>
          <p:cNvPr id="16" name="Rectangle 15">
            <a:extLst>
              <a:ext uri="{FF2B5EF4-FFF2-40B4-BE49-F238E27FC236}">
                <a16:creationId xmlns:a16="http://schemas.microsoft.com/office/drawing/2014/main" id="{99C2D255-3396-4568-A1E9-BED8DC3AB369}"/>
              </a:ext>
            </a:extLst>
          </p:cNvPr>
          <p:cNvSpPr/>
          <p:nvPr/>
        </p:nvSpPr>
        <p:spPr bwMode="auto">
          <a:xfrm>
            <a:off x="8967411" y="4807425"/>
            <a:ext cx="1862873" cy="70701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lang="en-US" sz="1200" b="1" dirty="0">
                <a:latin typeface="Arial" panose="020B0604020202020204" pitchFamily="34" charset="0"/>
                <a:cs typeface="Arial" panose="020B0604020202020204" pitchFamily="34" charset="0"/>
              </a:rPr>
              <a:t>Betty Goodman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Accountant, Tax</a:t>
            </a:r>
            <a:endParaRPr lang="en-US" sz="1200" dirty="0">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rPr>
              <a:t>User</a:t>
            </a:r>
            <a:endParaRPr kumimoji="0" lang="en-US" sz="12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7DCB85C-BF00-49A3-B3D2-9AA88E57045B}"/>
              </a:ext>
            </a:extLst>
          </p:cNvPr>
          <p:cNvSpPr/>
          <p:nvPr/>
        </p:nvSpPr>
        <p:spPr bwMode="auto">
          <a:xfrm>
            <a:off x="8965290" y="3784781"/>
            <a:ext cx="1864994"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Kelly Jordan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Manager, Tax</a:t>
            </a: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Kelly Jordan Team</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20" name="Connector: Elbow 19">
            <a:extLst>
              <a:ext uri="{FF2B5EF4-FFF2-40B4-BE49-F238E27FC236}">
                <a16:creationId xmlns:a16="http://schemas.microsoft.com/office/drawing/2014/main" id="{81C10F9F-1E17-4AB2-8A57-DBDC7A6EFAAF}"/>
              </a:ext>
            </a:extLst>
          </p:cNvPr>
          <p:cNvCxnSpPr>
            <a:cxnSpLocks/>
            <a:stCxn id="29" idx="2"/>
            <a:endCxn id="18" idx="0"/>
          </p:cNvCxnSpPr>
          <p:nvPr/>
        </p:nvCxnSpPr>
        <p:spPr bwMode="auto">
          <a:xfrm rot="16200000" flipH="1">
            <a:off x="9133048" y="3020042"/>
            <a:ext cx="481024" cy="1048454"/>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Connector: Elbow 21">
            <a:extLst>
              <a:ext uri="{FF2B5EF4-FFF2-40B4-BE49-F238E27FC236}">
                <a16:creationId xmlns:a16="http://schemas.microsoft.com/office/drawing/2014/main" id="{ACB32321-3FBA-486D-97C7-1554C980AD0E}"/>
              </a:ext>
            </a:extLst>
          </p:cNvPr>
          <p:cNvCxnSpPr>
            <a:cxnSpLocks/>
            <a:stCxn id="40" idx="2"/>
            <a:endCxn id="24" idx="0"/>
          </p:cNvCxnSpPr>
          <p:nvPr/>
        </p:nvCxnSpPr>
        <p:spPr bwMode="auto">
          <a:xfrm rot="5400000">
            <a:off x="7617624" y="4647886"/>
            <a:ext cx="311755" cy="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497F3274-B9C1-428E-B52B-37362D9B5A35}"/>
              </a:ext>
            </a:extLst>
          </p:cNvPr>
          <p:cNvSpPr/>
          <p:nvPr/>
        </p:nvSpPr>
        <p:spPr bwMode="auto">
          <a:xfrm>
            <a:off x="6841002" y="4803764"/>
            <a:ext cx="1864995"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George Thompson</a:t>
            </a:r>
            <a:endParaRPr lang="en-US" sz="1200" b="1" dirty="0">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dirty="0">
                <a:ln>
                  <a:noFill/>
                </a:ln>
                <a:effectLst/>
                <a:latin typeface="Arial" panose="020B0604020202020204" pitchFamily="34" charset="0"/>
                <a:cs typeface="Arial" panose="020B0604020202020204" pitchFamily="34" charset="0"/>
              </a:rPr>
              <a:t>Accountant, Audit</a:t>
            </a:r>
          </a:p>
          <a:p>
            <a:pPr marL="0" marR="0" indent="0" algn="ctr" defTabSz="914400" rtl="0" eaLnBrk="1" fontAlgn="base" latinLnBrk="0" hangingPunct="1">
              <a:lnSpc>
                <a:spcPct val="90000"/>
              </a:lnSpc>
              <a:spcBef>
                <a:spcPct val="0"/>
              </a:spcBef>
              <a:spcAft>
                <a:spcPct val="0"/>
              </a:spcAft>
              <a:buClrTx/>
              <a:buSzTx/>
              <a:buFontTx/>
              <a:buNone/>
              <a:tabLst/>
            </a:pPr>
            <a:r>
              <a:rPr kumimoji="0" lang="en-US" sz="1100" i="1" u="none" strike="noStrike" cap="none" normalizeH="0" dirty="0">
                <a:ln>
                  <a:noFill/>
                </a:ln>
                <a:solidFill>
                  <a:srgbClr val="6076B4"/>
                </a:solidFill>
                <a:effectLst/>
                <a:latin typeface="Arial" panose="020B0604020202020204" pitchFamily="34" charset="0"/>
                <a:cs typeface="Arial" panose="020B0604020202020204" pitchFamily="34" charset="0"/>
              </a:rPr>
              <a:t>User</a:t>
            </a:r>
            <a:endParaRPr kumimoji="0" lang="en-US" sz="12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EF73892-743C-433A-939D-6CD8298132C8}"/>
              </a:ext>
            </a:extLst>
          </p:cNvPr>
          <p:cNvSpPr/>
          <p:nvPr/>
        </p:nvSpPr>
        <p:spPr bwMode="auto">
          <a:xfrm>
            <a:off x="8986467" y="1490740"/>
            <a:ext cx="1864994" cy="72100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Tom Willows</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Partner In-Charge</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all Depts.</a:t>
            </a:r>
          </a:p>
        </p:txBody>
      </p:sp>
      <p:sp>
        <p:nvSpPr>
          <p:cNvPr id="29" name="Rectangle 28">
            <a:extLst>
              <a:ext uri="{FF2B5EF4-FFF2-40B4-BE49-F238E27FC236}">
                <a16:creationId xmlns:a16="http://schemas.microsoft.com/office/drawing/2014/main" id="{435BCF77-AAF9-41A1-8126-F1ED4F75BF16}"/>
              </a:ext>
            </a:extLst>
          </p:cNvPr>
          <p:cNvSpPr/>
          <p:nvPr/>
        </p:nvSpPr>
        <p:spPr bwMode="auto">
          <a:xfrm>
            <a:off x="7916836" y="2594456"/>
            <a:ext cx="1864994" cy="7093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John LaFrance</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Partner, Audit &amp; Tax</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Audit &amp; Tax Depts. </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92E70A5-DA17-4A7E-8BB9-490A1EE5DFE6}"/>
              </a:ext>
            </a:extLst>
          </p:cNvPr>
          <p:cNvSpPr/>
          <p:nvPr/>
        </p:nvSpPr>
        <p:spPr bwMode="auto">
          <a:xfrm>
            <a:off x="10040028" y="2592968"/>
            <a:ext cx="1864994" cy="7093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Cheryl Johnson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Director of HR</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Organization Administrator</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33" name="Connector: Elbow 32">
            <a:extLst>
              <a:ext uri="{FF2B5EF4-FFF2-40B4-BE49-F238E27FC236}">
                <a16:creationId xmlns:a16="http://schemas.microsoft.com/office/drawing/2014/main" id="{0CBE76D2-F4DA-4C34-99E7-904AC001E6E8}"/>
              </a:ext>
            </a:extLst>
          </p:cNvPr>
          <p:cNvCxnSpPr>
            <a:cxnSpLocks/>
            <a:stCxn id="25" idx="2"/>
            <a:endCxn id="30" idx="0"/>
          </p:cNvCxnSpPr>
          <p:nvPr/>
        </p:nvCxnSpPr>
        <p:spPr bwMode="auto">
          <a:xfrm rot="16200000" flipH="1">
            <a:off x="10255134" y="1875576"/>
            <a:ext cx="381221" cy="105356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Connector: Elbow 33">
            <a:extLst>
              <a:ext uri="{FF2B5EF4-FFF2-40B4-BE49-F238E27FC236}">
                <a16:creationId xmlns:a16="http://schemas.microsoft.com/office/drawing/2014/main" id="{3C9799F9-B09A-4BBD-AFA7-3CBBEEA3ECAC}"/>
              </a:ext>
            </a:extLst>
          </p:cNvPr>
          <p:cNvCxnSpPr>
            <a:cxnSpLocks/>
            <a:stCxn id="29" idx="2"/>
            <a:endCxn id="40" idx="0"/>
          </p:cNvCxnSpPr>
          <p:nvPr/>
        </p:nvCxnSpPr>
        <p:spPr bwMode="auto">
          <a:xfrm rot="5400000">
            <a:off x="8072628" y="3004630"/>
            <a:ext cx="477579" cy="1075832"/>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37" name="Connector: Elbow 36">
            <a:extLst>
              <a:ext uri="{FF2B5EF4-FFF2-40B4-BE49-F238E27FC236}">
                <a16:creationId xmlns:a16="http://schemas.microsoft.com/office/drawing/2014/main" id="{2FB06D08-996D-457B-AC69-96CC0EEDE35C}"/>
              </a:ext>
            </a:extLst>
          </p:cNvPr>
          <p:cNvCxnSpPr>
            <a:cxnSpLocks/>
            <a:stCxn id="25" idx="2"/>
            <a:endCxn id="29" idx="0"/>
          </p:cNvCxnSpPr>
          <p:nvPr/>
        </p:nvCxnSpPr>
        <p:spPr bwMode="auto">
          <a:xfrm rot="5400000">
            <a:off x="9192795" y="1868286"/>
            <a:ext cx="382709" cy="106963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sp>
        <p:nvSpPr>
          <p:cNvPr id="40" name="Rectangle 39">
            <a:extLst>
              <a:ext uri="{FF2B5EF4-FFF2-40B4-BE49-F238E27FC236}">
                <a16:creationId xmlns:a16="http://schemas.microsoft.com/office/drawing/2014/main" id="{78BE267B-5F6F-45F3-9DA6-E78F6F8BEA28}"/>
              </a:ext>
            </a:extLst>
          </p:cNvPr>
          <p:cNvSpPr/>
          <p:nvPr/>
        </p:nvSpPr>
        <p:spPr bwMode="auto">
          <a:xfrm>
            <a:off x="6841004" y="3781336"/>
            <a:ext cx="1864994"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Bill Wheeler</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Manager, Audit</a:t>
            </a:r>
            <a:endParaRPr kumimoji="0" lang="en-US" sz="12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Manager</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43" name="Connector: Elbow 42">
            <a:extLst>
              <a:ext uri="{FF2B5EF4-FFF2-40B4-BE49-F238E27FC236}">
                <a16:creationId xmlns:a16="http://schemas.microsoft.com/office/drawing/2014/main" id="{53C47403-8B0A-4099-978E-3088ABF9465B}"/>
              </a:ext>
            </a:extLst>
          </p:cNvPr>
          <p:cNvCxnSpPr>
            <a:cxnSpLocks/>
            <a:stCxn id="18" idx="2"/>
            <a:endCxn id="16" idx="0"/>
          </p:cNvCxnSpPr>
          <p:nvPr/>
        </p:nvCxnSpPr>
        <p:spPr bwMode="auto">
          <a:xfrm rot="16200000" flipH="1">
            <a:off x="9742332" y="4650908"/>
            <a:ext cx="311971" cy="106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186" name="Content Placeholder 4">
            <a:extLst>
              <a:ext uri="{FF2B5EF4-FFF2-40B4-BE49-F238E27FC236}">
                <a16:creationId xmlns:a16="http://schemas.microsoft.com/office/drawing/2014/main" id="{9E537F77-C135-4700-8F71-E2769D2490E5}"/>
              </a:ext>
            </a:extLst>
          </p:cNvPr>
          <p:cNvGraphicFramePr>
            <a:graphicFrameLocks noGrp="1"/>
          </p:cNvGraphicFramePr>
          <p:nvPr>
            <p:ph idx="1"/>
            <p:extLst>
              <p:ext uri="{D42A27DB-BD31-4B8C-83A1-F6EECF244321}">
                <p14:modId xmlns:p14="http://schemas.microsoft.com/office/powerpoint/2010/main" val="3856394206"/>
              </p:ext>
            </p:extLst>
          </p:nvPr>
        </p:nvGraphicFramePr>
        <p:xfrm>
          <a:off x="1011869" y="3107391"/>
          <a:ext cx="4762546" cy="2888173"/>
        </p:xfrm>
        <a:graphic>
          <a:graphicData uri="http://schemas.openxmlformats.org/drawingml/2006/table">
            <a:tbl>
              <a:tblPr firstRow="1" bandRow="1">
                <a:tableStyleId>{3B4B98B0-60AC-42C2-AFA5-B58CD77FA1E5}</a:tableStyleId>
              </a:tblPr>
              <a:tblGrid>
                <a:gridCol w="640344">
                  <a:extLst>
                    <a:ext uri="{9D8B030D-6E8A-4147-A177-3AD203B41FA5}">
                      <a16:colId xmlns:a16="http://schemas.microsoft.com/office/drawing/2014/main" val="972002910"/>
                    </a:ext>
                  </a:extLst>
                </a:gridCol>
                <a:gridCol w="1369794">
                  <a:extLst>
                    <a:ext uri="{9D8B030D-6E8A-4147-A177-3AD203B41FA5}">
                      <a16:colId xmlns:a16="http://schemas.microsoft.com/office/drawing/2014/main" val="3789043762"/>
                    </a:ext>
                  </a:extLst>
                </a:gridCol>
                <a:gridCol w="397719">
                  <a:extLst>
                    <a:ext uri="{9D8B030D-6E8A-4147-A177-3AD203B41FA5}">
                      <a16:colId xmlns:a16="http://schemas.microsoft.com/office/drawing/2014/main" val="1261671325"/>
                    </a:ext>
                  </a:extLst>
                </a:gridCol>
                <a:gridCol w="397565">
                  <a:extLst>
                    <a:ext uri="{9D8B030D-6E8A-4147-A177-3AD203B41FA5}">
                      <a16:colId xmlns:a16="http://schemas.microsoft.com/office/drawing/2014/main" val="3593786918"/>
                    </a:ext>
                  </a:extLst>
                </a:gridCol>
                <a:gridCol w="405517">
                  <a:extLst>
                    <a:ext uri="{9D8B030D-6E8A-4147-A177-3AD203B41FA5}">
                      <a16:colId xmlns:a16="http://schemas.microsoft.com/office/drawing/2014/main" val="709145640"/>
                    </a:ext>
                  </a:extLst>
                </a:gridCol>
                <a:gridCol w="368410">
                  <a:extLst>
                    <a:ext uri="{9D8B030D-6E8A-4147-A177-3AD203B41FA5}">
                      <a16:colId xmlns:a16="http://schemas.microsoft.com/office/drawing/2014/main" val="3069523817"/>
                    </a:ext>
                  </a:extLst>
                </a:gridCol>
                <a:gridCol w="402867">
                  <a:extLst>
                    <a:ext uri="{9D8B030D-6E8A-4147-A177-3AD203B41FA5}">
                      <a16:colId xmlns:a16="http://schemas.microsoft.com/office/drawing/2014/main" val="1218573260"/>
                    </a:ext>
                  </a:extLst>
                </a:gridCol>
                <a:gridCol w="386963">
                  <a:extLst>
                    <a:ext uri="{9D8B030D-6E8A-4147-A177-3AD203B41FA5}">
                      <a16:colId xmlns:a16="http://schemas.microsoft.com/office/drawing/2014/main" val="1380644751"/>
                    </a:ext>
                  </a:extLst>
                </a:gridCol>
                <a:gridCol w="393367">
                  <a:extLst>
                    <a:ext uri="{9D8B030D-6E8A-4147-A177-3AD203B41FA5}">
                      <a16:colId xmlns:a16="http://schemas.microsoft.com/office/drawing/2014/main" val="16868450"/>
                    </a:ext>
                  </a:extLst>
                </a:gridCol>
              </a:tblGrid>
              <a:tr h="0">
                <a:tc rowSpan="2" gridSpan="2">
                  <a:txBody>
                    <a:bodyPr/>
                    <a:lstStyle/>
                    <a:p>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a:txBody>
                    <a:bodyPr/>
                    <a:lstStyle/>
                    <a:p>
                      <a:pPr algn="ctr"/>
                      <a:r>
                        <a:rPr lang="en-US" sz="1200" b="1" dirty="0">
                          <a:latin typeface="Arial" panose="020B0604020202020204" pitchFamily="34" charset="0"/>
                          <a:cs typeface="Arial" panose="020B0604020202020204" pitchFamily="34" charset="0"/>
                        </a:rPr>
                        <a:t>Collaborators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476771"/>
                  </a:ext>
                </a:extLst>
              </a:tr>
              <a:tr h="800293">
                <a:tc gridSpan="2"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0" dirty="0">
                          <a:latin typeface="Arial" panose="020B0604020202020204" pitchFamily="34" charset="0"/>
                          <a:cs typeface="Arial" panose="020B0604020202020204" pitchFamily="34" charset="0"/>
                        </a:rPr>
                        <a:t>George Thompson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Bill Wheeler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John LaFrance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Tom Willows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Kelly Jordan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Betty Goodman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Cheryl Johnson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4146508109"/>
                  </a:ext>
                </a:extLst>
              </a:tr>
              <a:tr h="227588">
                <a:tc rowSpan="7">
                  <a:txBody>
                    <a:bodyPr/>
                    <a:lstStyle/>
                    <a:p>
                      <a:pPr algn="ctr"/>
                      <a:r>
                        <a:rPr lang="en-US" sz="1200" b="1" dirty="0">
                          <a:latin typeface="Arial" panose="020B0604020202020204" pitchFamily="34" charset="0"/>
                          <a:cs typeface="Arial" panose="020B0604020202020204" pitchFamily="34" charset="0"/>
                        </a:rPr>
                        <a:t>Performance Summary Creator (Initiator)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George Thompson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876020"/>
                  </a:ext>
                </a:extLst>
              </a:tr>
              <a:tr h="220897">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Bill Wheeler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691102"/>
                  </a:ext>
                </a:extLst>
              </a:tr>
              <a:tr h="187443">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John LaFrance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90569"/>
                  </a:ext>
                </a:extLst>
              </a:tr>
              <a:tr h="211976">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Tom Willows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7086396"/>
                  </a:ext>
                </a:extLst>
              </a:tr>
              <a:tr h="191904">
                <a:tc vMerge="1">
                  <a:txBody>
                    <a:bodyPr/>
                    <a:lstStyle/>
                    <a:p>
                      <a:endParaRPr lang="en-US"/>
                    </a:p>
                  </a:txBody>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Kelly Jordan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198879"/>
                  </a:ext>
                </a:extLst>
              </a:tr>
              <a:tr h="220897">
                <a:tc vMerge="1">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Betty Goodman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251278"/>
                  </a:ext>
                </a:extLst>
              </a:tr>
              <a:tr h="214387">
                <a:tc vMerge="1">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Cheryl Johnson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480303"/>
                  </a:ext>
                </a:extLst>
              </a:tr>
            </a:tbl>
          </a:graphicData>
        </a:graphic>
      </p:graphicFrame>
      <p:sp>
        <p:nvSpPr>
          <p:cNvPr id="187" name="TextBox 186">
            <a:extLst>
              <a:ext uri="{FF2B5EF4-FFF2-40B4-BE49-F238E27FC236}">
                <a16:creationId xmlns:a16="http://schemas.microsoft.com/office/drawing/2014/main" id="{8D74A41B-7988-4F00-A39B-EE2A849E10CB}"/>
              </a:ext>
            </a:extLst>
          </p:cNvPr>
          <p:cNvSpPr txBox="1"/>
          <p:nvPr/>
        </p:nvSpPr>
        <p:spPr bwMode="ltGray">
          <a:xfrm>
            <a:off x="807558" y="1122947"/>
            <a:ext cx="6515306" cy="1569704"/>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800" b="1" u="sng" dirty="0">
                <a:latin typeface="+mn-lt"/>
                <a:cs typeface="Arial" panose="020B0604020202020204" pitchFamily="34" charset="0"/>
              </a:rPr>
              <a:t>Who can collaborate on a Performance Summary for an Employee?</a:t>
            </a:r>
          </a:p>
        </p:txBody>
      </p:sp>
      <p:sp>
        <p:nvSpPr>
          <p:cNvPr id="191" name="TextBox 190">
            <a:extLst>
              <a:ext uri="{FF2B5EF4-FFF2-40B4-BE49-F238E27FC236}">
                <a16:creationId xmlns:a16="http://schemas.microsoft.com/office/drawing/2014/main" id="{FA0D6090-BD31-4063-A853-88E2839C6E21}"/>
              </a:ext>
            </a:extLst>
          </p:cNvPr>
          <p:cNvSpPr txBox="1"/>
          <p:nvPr/>
        </p:nvSpPr>
        <p:spPr bwMode="ltGray">
          <a:xfrm>
            <a:off x="3074372"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5" name="TextBox 194">
            <a:extLst>
              <a:ext uri="{FF2B5EF4-FFF2-40B4-BE49-F238E27FC236}">
                <a16:creationId xmlns:a16="http://schemas.microsoft.com/office/drawing/2014/main" id="{B20F4A91-AF10-4A1C-85DF-04272027EC95}"/>
              </a:ext>
            </a:extLst>
          </p:cNvPr>
          <p:cNvSpPr txBox="1"/>
          <p:nvPr/>
        </p:nvSpPr>
        <p:spPr bwMode="ltGray">
          <a:xfrm>
            <a:off x="3881431"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6" name="TextBox 195">
            <a:extLst>
              <a:ext uri="{FF2B5EF4-FFF2-40B4-BE49-F238E27FC236}">
                <a16:creationId xmlns:a16="http://schemas.microsoft.com/office/drawing/2014/main" id="{4635C104-C00B-45F0-B996-097E405E5D00}"/>
              </a:ext>
            </a:extLst>
          </p:cNvPr>
          <p:cNvSpPr txBox="1"/>
          <p:nvPr/>
        </p:nvSpPr>
        <p:spPr bwMode="ltGray">
          <a:xfrm>
            <a:off x="4263488"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7" name="TextBox 196">
            <a:extLst>
              <a:ext uri="{FF2B5EF4-FFF2-40B4-BE49-F238E27FC236}">
                <a16:creationId xmlns:a16="http://schemas.microsoft.com/office/drawing/2014/main" id="{EEE9CA30-70CA-4619-9AA2-D5E58A16BCDF}"/>
              </a:ext>
            </a:extLst>
          </p:cNvPr>
          <p:cNvSpPr txBox="1"/>
          <p:nvPr/>
        </p:nvSpPr>
        <p:spPr bwMode="ltGray">
          <a:xfrm>
            <a:off x="5426071"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198" name="TextBox 197">
            <a:extLst>
              <a:ext uri="{FF2B5EF4-FFF2-40B4-BE49-F238E27FC236}">
                <a16:creationId xmlns:a16="http://schemas.microsoft.com/office/drawing/2014/main" id="{D590E390-4F5E-4ACD-952A-6633534F6C3B}"/>
              </a:ext>
            </a:extLst>
          </p:cNvPr>
          <p:cNvSpPr txBox="1"/>
          <p:nvPr/>
        </p:nvSpPr>
        <p:spPr bwMode="ltGray">
          <a:xfrm>
            <a:off x="3473883" y="419469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r>
              <a:rPr lang="en-US" sz="1200" b="1" baseline="30000" dirty="0">
                <a:solidFill>
                  <a:srgbClr val="EE2722"/>
                </a:solidFill>
                <a:latin typeface="Arial" panose="020B0604020202020204" pitchFamily="34" charset="0"/>
                <a:cs typeface="Arial" panose="020B0604020202020204" pitchFamily="34" charset="0"/>
              </a:rPr>
              <a:t>1</a:t>
            </a:r>
          </a:p>
        </p:txBody>
      </p:sp>
      <p:sp>
        <p:nvSpPr>
          <p:cNvPr id="200" name="TextBox 199">
            <a:extLst>
              <a:ext uri="{FF2B5EF4-FFF2-40B4-BE49-F238E27FC236}">
                <a16:creationId xmlns:a16="http://schemas.microsoft.com/office/drawing/2014/main" id="{B7846569-17B2-420B-BA64-9CD2A24FA6BC}"/>
              </a:ext>
            </a:extLst>
          </p:cNvPr>
          <p:cNvSpPr txBox="1"/>
          <p:nvPr/>
        </p:nvSpPr>
        <p:spPr bwMode="ltGray">
          <a:xfrm>
            <a:off x="4643867" y="419469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1" name="TextBox 200">
            <a:extLst>
              <a:ext uri="{FF2B5EF4-FFF2-40B4-BE49-F238E27FC236}">
                <a16:creationId xmlns:a16="http://schemas.microsoft.com/office/drawing/2014/main" id="{68F516A4-51C4-4F1C-A52D-84B78900AFB2}"/>
              </a:ext>
            </a:extLst>
          </p:cNvPr>
          <p:cNvSpPr txBox="1"/>
          <p:nvPr/>
        </p:nvSpPr>
        <p:spPr bwMode="ltGray">
          <a:xfrm>
            <a:off x="5044014" y="419476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3" name="Rectangle 2">
            <a:extLst>
              <a:ext uri="{FF2B5EF4-FFF2-40B4-BE49-F238E27FC236}">
                <a16:creationId xmlns:a16="http://schemas.microsoft.com/office/drawing/2014/main" id="{73985900-B297-4F4D-9D1F-9AA8FC2B119F}"/>
              </a:ext>
            </a:extLst>
          </p:cNvPr>
          <p:cNvSpPr/>
          <p:nvPr/>
        </p:nvSpPr>
        <p:spPr bwMode="auto">
          <a:xfrm>
            <a:off x="6859260" y="4822283"/>
            <a:ext cx="1835621" cy="678089"/>
          </a:xfrm>
          <a:prstGeom prst="rect">
            <a:avLst/>
          </a:prstGeom>
          <a:solidFill>
            <a:srgbClr val="FFFF00">
              <a:alpha val="30000"/>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3" name="Rectangle 72">
            <a:extLst>
              <a:ext uri="{FF2B5EF4-FFF2-40B4-BE49-F238E27FC236}">
                <a16:creationId xmlns:a16="http://schemas.microsoft.com/office/drawing/2014/main" id="{DE88D60C-EA2F-4E94-842F-37CD759A9AAB}"/>
              </a:ext>
            </a:extLst>
          </p:cNvPr>
          <p:cNvSpPr/>
          <p:nvPr/>
        </p:nvSpPr>
        <p:spPr bwMode="auto">
          <a:xfrm>
            <a:off x="6856007" y="4821264"/>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5" name="Rectangle 74">
            <a:extLst>
              <a:ext uri="{FF2B5EF4-FFF2-40B4-BE49-F238E27FC236}">
                <a16:creationId xmlns:a16="http://schemas.microsoft.com/office/drawing/2014/main" id="{4CB2FAE3-048E-4EB4-98F3-0A629B54D914}"/>
              </a:ext>
            </a:extLst>
          </p:cNvPr>
          <p:cNvSpPr/>
          <p:nvPr/>
        </p:nvSpPr>
        <p:spPr bwMode="auto">
          <a:xfrm>
            <a:off x="9001153" y="1513146"/>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8" name="Rectangle 77">
            <a:extLst>
              <a:ext uri="{FF2B5EF4-FFF2-40B4-BE49-F238E27FC236}">
                <a16:creationId xmlns:a16="http://schemas.microsoft.com/office/drawing/2014/main" id="{D4AEEA57-3972-4909-9510-9B35558A6279}"/>
              </a:ext>
            </a:extLst>
          </p:cNvPr>
          <p:cNvSpPr/>
          <p:nvPr/>
        </p:nvSpPr>
        <p:spPr bwMode="auto">
          <a:xfrm>
            <a:off x="7930418" y="2608896"/>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6" name="Rectangle 85">
            <a:extLst>
              <a:ext uri="{FF2B5EF4-FFF2-40B4-BE49-F238E27FC236}">
                <a16:creationId xmlns:a16="http://schemas.microsoft.com/office/drawing/2014/main" id="{A289A436-FFCE-4C85-9D5E-97A4A415B48E}"/>
              </a:ext>
            </a:extLst>
          </p:cNvPr>
          <p:cNvSpPr/>
          <p:nvPr/>
        </p:nvSpPr>
        <p:spPr bwMode="auto">
          <a:xfrm>
            <a:off x="10058345" y="2608396"/>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7" name="Rectangle 86">
            <a:extLst>
              <a:ext uri="{FF2B5EF4-FFF2-40B4-BE49-F238E27FC236}">
                <a16:creationId xmlns:a16="http://schemas.microsoft.com/office/drawing/2014/main" id="{36AD40C6-70CD-4778-BA2B-3C3CD32489A7}"/>
              </a:ext>
            </a:extLst>
          </p:cNvPr>
          <p:cNvSpPr/>
          <p:nvPr/>
        </p:nvSpPr>
        <p:spPr bwMode="auto">
          <a:xfrm>
            <a:off x="8984270" y="4819045"/>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9" name="Rectangle 88">
            <a:extLst>
              <a:ext uri="{FF2B5EF4-FFF2-40B4-BE49-F238E27FC236}">
                <a16:creationId xmlns:a16="http://schemas.microsoft.com/office/drawing/2014/main" id="{E74409FD-FA58-4F3D-9DAA-D01A4C46D157}"/>
              </a:ext>
            </a:extLst>
          </p:cNvPr>
          <p:cNvSpPr/>
          <p:nvPr/>
        </p:nvSpPr>
        <p:spPr bwMode="auto">
          <a:xfrm>
            <a:off x="6850185" y="3798117"/>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90" name="Rectangle 89">
            <a:extLst>
              <a:ext uri="{FF2B5EF4-FFF2-40B4-BE49-F238E27FC236}">
                <a16:creationId xmlns:a16="http://schemas.microsoft.com/office/drawing/2014/main" id="{9C359A5F-05B8-4B17-8C5A-5C7FAA7B0DF8}"/>
              </a:ext>
            </a:extLst>
          </p:cNvPr>
          <p:cNvSpPr/>
          <p:nvPr/>
        </p:nvSpPr>
        <p:spPr bwMode="auto">
          <a:xfrm>
            <a:off x="8979580" y="3800679"/>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44" name="TextBox 43">
            <a:extLst>
              <a:ext uri="{FF2B5EF4-FFF2-40B4-BE49-F238E27FC236}">
                <a16:creationId xmlns:a16="http://schemas.microsoft.com/office/drawing/2014/main" id="{B25B5B5A-BA2E-4045-AF82-A5843E2E44CF}"/>
              </a:ext>
            </a:extLst>
          </p:cNvPr>
          <p:cNvSpPr txBox="1"/>
          <p:nvPr/>
        </p:nvSpPr>
        <p:spPr bwMode="ltGray">
          <a:xfrm>
            <a:off x="1818762" y="1476714"/>
            <a:ext cx="4867355"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latin typeface="+mn-lt"/>
                <a:cs typeface="Arial" panose="020B0604020202020204" pitchFamily="34" charset="0"/>
              </a:rPr>
              <a:t>Individual that initiates the Performance Summary</a:t>
            </a:r>
          </a:p>
        </p:txBody>
      </p:sp>
      <p:sp>
        <p:nvSpPr>
          <p:cNvPr id="45" name="TextBox 44">
            <a:extLst>
              <a:ext uri="{FF2B5EF4-FFF2-40B4-BE49-F238E27FC236}">
                <a16:creationId xmlns:a16="http://schemas.microsoft.com/office/drawing/2014/main" id="{4FA6B9B0-5E4E-4700-A06D-421F2B73EEF1}"/>
              </a:ext>
            </a:extLst>
          </p:cNvPr>
          <p:cNvSpPr txBox="1"/>
          <p:nvPr/>
        </p:nvSpPr>
        <p:spPr bwMode="ltGray">
          <a:xfrm>
            <a:off x="1260693" y="1909920"/>
            <a:ext cx="5750718"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latin typeface="+mn-lt"/>
                <a:cs typeface="Arial" panose="020B0604020202020204" pitchFamily="34" charset="0"/>
              </a:rPr>
              <a:t>All Group Admins for group(s) that the Employee is a member of</a:t>
            </a:r>
          </a:p>
        </p:txBody>
      </p:sp>
      <p:sp>
        <p:nvSpPr>
          <p:cNvPr id="46" name="TextBox 45">
            <a:extLst>
              <a:ext uri="{FF2B5EF4-FFF2-40B4-BE49-F238E27FC236}">
                <a16:creationId xmlns:a16="http://schemas.microsoft.com/office/drawing/2014/main" id="{4FF2FB5F-702E-4B7F-8A58-DA65B3E0A9BC}"/>
              </a:ext>
            </a:extLst>
          </p:cNvPr>
          <p:cNvSpPr txBox="1"/>
          <p:nvPr/>
        </p:nvSpPr>
        <p:spPr bwMode="ltGray">
          <a:xfrm>
            <a:off x="2648962" y="2351535"/>
            <a:ext cx="3066896"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latin typeface="+mn-lt"/>
                <a:cs typeface="Arial" panose="020B0604020202020204" pitchFamily="34" charset="0"/>
              </a:rPr>
              <a:t>All Organization Administrators</a:t>
            </a:r>
          </a:p>
        </p:txBody>
      </p:sp>
      <p:sp>
        <p:nvSpPr>
          <p:cNvPr id="47" name="TextBox 46">
            <a:extLst>
              <a:ext uri="{FF2B5EF4-FFF2-40B4-BE49-F238E27FC236}">
                <a16:creationId xmlns:a16="http://schemas.microsoft.com/office/drawing/2014/main" id="{7CCE4599-4482-43BA-BE69-7DC06D8C3DC8}"/>
              </a:ext>
            </a:extLst>
          </p:cNvPr>
          <p:cNvSpPr txBox="1"/>
          <p:nvPr/>
        </p:nvSpPr>
        <p:spPr bwMode="ltGray">
          <a:xfrm>
            <a:off x="3921257" y="1692230"/>
            <a:ext cx="274480"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latin typeface="+mn-lt"/>
                <a:cs typeface="Arial" panose="020B0604020202020204" pitchFamily="34" charset="0"/>
              </a:rPr>
              <a:t>+</a:t>
            </a:r>
          </a:p>
        </p:txBody>
      </p:sp>
      <p:sp>
        <p:nvSpPr>
          <p:cNvPr id="48" name="TextBox 47">
            <a:extLst>
              <a:ext uri="{FF2B5EF4-FFF2-40B4-BE49-F238E27FC236}">
                <a16:creationId xmlns:a16="http://schemas.microsoft.com/office/drawing/2014/main" id="{AA34C8FF-CF44-4488-80EC-1E4B1022DF83}"/>
              </a:ext>
            </a:extLst>
          </p:cNvPr>
          <p:cNvSpPr txBox="1"/>
          <p:nvPr/>
        </p:nvSpPr>
        <p:spPr bwMode="ltGray">
          <a:xfrm>
            <a:off x="3931877" y="2129003"/>
            <a:ext cx="274480"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latin typeface="+mn-lt"/>
                <a:cs typeface="Arial" panose="020B0604020202020204" pitchFamily="34" charset="0"/>
              </a:rPr>
              <a:t>+</a:t>
            </a:r>
          </a:p>
        </p:txBody>
      </p:sp>
      <p:sp>
        <p:nvSpPr>
          <p:cNvPr id="53" name="TextBox 52">
            <a:extLst>
              <a:ext uri="{FF2B5EF4-FFF2-40B4-BE49-F238E27FC236}">
                <a16:creationId xmlns:a16="http://schemas.microsoft.com/office/drawing/2014/main" id="{6493EDD0-3AE4-4A7B-948F-85455F7310A4}"/>
              </a:ext>
            </a:extLst>
          </p:cNvPr>
          <p:cNvSpPr txBox="1"/>
          <p:nvPr/>
        </p:nvSpPr>
        <p:spPr bwMode="ltGray">
          <a:xfrm>
            <a:off x="1011869" y="5982726"/>
            <a:ext cx="10311957" cy="220424"/>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baseline="30000" dirty="0">
                <a:solidFill>
                  <a:srgbClr val="EE2722"/>
                </a:solidFill>
                <a:latin typeface="+mn-lt"/>
                <a:cs typeface="Arial" panose="020B0604020202020204" pitchFamily="34" charset="0"/>
              </a:rPr>
              <a:t>1</a:t>
            </a:r>
            <a:r>
              <a:rPr lang="en-US" sz="1200" dirty="0">
                <a:latin typeface="+mn-lt"/>
                <a:cs typeface="Arial" panose="020B0604020202020204" pitchFamily="34" charset="0"/>
              </a:rPr>
              <a:t>This is an </a:t>
            </a:r>
            <a:r>
              <a:rPr lang="en-US" sz="1200" b="1" dirty="0">
                <a:solidFill>
                  <a:srgbClr val="EE2722"/>
                </a:solidFill>
                <a:cs typeface="Arial" panose="020B0604020202020204" pitchFamily="34" charset="0"/>
              </a:rPr>
              <a:t>N</a:t>
            </a:r>
            <a:r>
              <a:rPr lang="en-US" sz="1200" dirty="0">
                <a:latin typeface="+mn-lt"/>
                <a:cs typeface="Arial" panose="020B0604020202020204" pitchFamily="34" charset="0"/>
              </a:rPr>
              <a:t> because Bill Wheeler only has the Manager role. As such, Bill is only allowed to see the employee’s Self-Snaps and Snaps that Bill has given to the employee. </a:t>
            </a:r>
            <a:br>
              <a:rPr lang="en-US" sz="1200" dirty="0">
                <a:latin typeface="+mn-lt"/>
                <a:cs typeface="Arial" panose="020B0604020202020204" pitchFamily="34" charset="0"/>
              </a:rPr>
            </a:br>
            <a:r>
              <a:rPr lang="en-US" sz="1200" dirty="0">
                <a:latin typeface="+mn-lt"/>
                <a:cs typeface="Arial" panose="020B0604020202020204" pitchFamily="34" charset="0"/>
              </a:rPr>
              <a:t> The employee, Group Admins, and Org Admins can include all Snaps that have been shared with the employee (from all sources), some of which Bill may not be allowed to view. </a:t>
            </a:r>
            <a:endParaRPr lang="en-US" sz="1200" dirty="0">
              <a:solidFill>
                <a:srgbClr val="EE2722"/>
              </a:solidFill>
              <a:latin typeface="+mn-lt"/>
              <a:cs typeface="Arial" panose="020B0604020202020204" pitchFamily="34" charset="0"/>
            </a:endParaRPr>
          </a:p>
        </p:txBody>
      </p:sp>
    </p:spTree>
    <p:extLst>
      <p:ext uri="{BB962C8B-B14F-4D97-AF65-F5344CB8AC3E}">
        <p14:creationId xmlns:p14="http://schemas.microsoft.com/office/powerpoint/2010/main" val="233955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7">
                                            <p:txEl>
                                              <p:pRg st="0" end="0"/>
                                            </p:txEl>
                                          </p:spTgt>
                                        </p:tgtEl>
                                        <p:attrNameLst>
                                          <p:attrName>style.visibility</p:attrName>
                                        </p:attrNameLst>
                                      </p:cBhvr>
                                      <p:to>
                                        <p:strVal val="visible"/>
                                      </p:to>
                                    </p:set>
                                    <p:animEffect transition="in" filter="fade">
                                      <p:cBhvr>
                                        <p:cTn id="10" dur="500"/>
                                        <p:tgtEl>
                                          <p:spTgt spid="187">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86"/>
                                        </p:tgtEl>
                                        <p:attrNameLst>
                                          <p:attrName>style.visibility</p:attrName>
                                        </p:attrNameLst>
                                      </p:cBhvr>
                                      <p:to>
                                        <p:strVal val="visible"/>
                                      </p:to>
                                    </p:set>
                                    <p:animEffect transition="in" filter="fade">
                                      <p:cBhvr>
                                        <p:cTn id="38" dur="500"/>
                                        <p:tgtEl>
                                          <p:spTgt spid="18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par>
                                <p:cTn id="78" presetID="10" presetClass="entr" presetSubtype="0"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fade">
                                      <p:cBhvr>
                                        <p:cTn id="95" dur="500"/>
                                        <p:tgtEl>
                                          <p:spTgt spid="7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91"/>
                                        </p:tgtEl>
                                        <p:attrNameLst>
                                          <p:attrName>style.visibility</p:attrName>
                                        </p:attrNameLst>
                                      </p:cBhvr>
                                      <p:to>
                                        <p:strVal val="visible"/>
                                      </p:to>
                                    </p:set>
                                    <p:animEffect transition="in" filter="fade">
                                      <p:cBhvr>
                                        <p:cTn id="98" dur="500"/>
                                        <p:tgtEl>
                                          <p:spTgt spid="19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fade">
                                      <p:cBhvr>
                                        <p:cTn id="103" dur="500"/>
                                        <p:tgtEl>
                                          <p:spTgt spid="8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98"/>
                                        </p:tgtEl>
                                        <p:attrNameLst>
                                          <p:attrName>style.visibility</p:attrName>
                                        </p:attrNameLst>
                                      </p:cBhvr>
                                      <p:to>
                                        <p:strVal val="visible"/>
                                      </p:to>
                                    </p:set>
                                    <p:animEffect transition="in" filter="fade">
                                      <p:cBhvr>
                                        <p:cTn id="106" dur="500"/>
                                        <p:tgtEl>
                                          <p:spTgt spid="198"/>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78"/>
                                        </p:tgtEl>
                                        <p:attrNameLst>
                                          <p:attrName>style.visibility</p:attrName>
                                        </p:attrNameLst>
                                      </p:cBhvr>
                                      <p:to>
                                        <p:strVal val="visible"/>
                                      </p:to>
                                    </p:set>
                                    <p:animEffect transition="in" filter="fade">
                                      <p:cBhvr>
                                        <p:cTn id="115" dur="500"/>
                                        <p:tgtEl>
                                          <p:spTgt spid="7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95"/>
                                        </p:tgtEl>
                                        <p:attrNameLst>
                                          <p:attrName>style.visibility</p:attrName>
                                        </p:attrNameLst>
                                      </p:cBhvr>
                                      <p:to>
                                        <p:strVal val="visible"/>
                                      </p:to>
                                    </p:set>
                                    <p:animEffect transition="in" filter="fade">
                                      <p:cBhvr>
                                        <p:cTn id="118" dur="500"/>
                                        <p:tgtEl>
                                          <p:spTgt spid="195"/>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75"/>
                                        </p:tgtEl>
                                        <p:attrNameLst>
                                          <p:attrName>style.visibility</p:attrName>
                                        </p:attrNameLst>
                                      </p:cBhvr>
                                      <p:to>
                                        <p:strVal val="visible"/>
                                      </p:to>
                                    </p:set>
                                    <p:animEffect transition="in" filter="fade">
                                      <p:cBhvr>
                                        <p:cTn id="123" dur="500"/>
                                        <p:tgtEl>
                                          <p:spTgt spid="7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96"/>
                                        </p:tgtEl>
                                        <p:attrNameLst>
                                          <p:attrName>style.visibility</p:attrName>
                                        </p:attrNameLst>
                                      </p:cBhvr>
                                      <p:to>
                                        <p:strVal val="visible"/>
                                      </p:to>
                                    </p:set>
                                    <p:animEffect transition="in" filter="fade">
                                      <p:cBhvr>
                                        <p:cTn id="126" dur="500"/>
                                        <p:tgtEl>
                                          <p:spTgt spid="19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90"/>
                                        </p:tgtEl>
                                        <p:attrNameLst>
                                          <p:attrName>style.visibility</p:attrName>
                                        </p:attrNameLst>
                                      </p:cBhvr>
                                      <p:to>
                                        <p:strVal val="visible"/>
                                      </p:to>
                                    </p:set>
                                    <p:animEffect transition="in" filter="fade">
                                      <p:cBhvr>
                                        <p:cTn id="131" dur="500"/>
                                        <p:tgtEl>
                                          <p:spTgt spid="9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00"/>
                                        </p:tgtEl>
                                        <p:attrNameLst>
                                          <p:attrName>style.visibility</p:attrName>
                                        </p:attrNameLst>
                                      </p:cBhvr>
                                      <p:to>
                                        <p:strVal val="visible"/>
                                      </p:to>
                                    </p:set>
                                    <p:animEffect transition="in" filter="fade">
                                      <p:cBhvr>
                                        <p:cTn id="134" dur="500"/>
                                        <p:tgtEl>
                                          <p:spTgt spid="200"/>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7"/>
                                        </p:tgtEl>
                                        <p:attrNameLst>
                                          <p:attrName>style.visibility</p:attrName>
                                        </p:attrNameLst>
                                      </p:cBhvr>
                                      <p:to>
                                        <p:strVal val="visible"/>
                                      </p:to>
                                    </p:set>
                                    <p:animEffect transition="in" filter="fade">
                                      <p:cBhvr>
                                        <p:cTn id="139" dur="500"/>
                                        <p:tgtEl>
                                          <p:spTgt spid="8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01"/>
                                        </p:tgtEl>
                                        <p:attrNameLst>
                                          <p:attrName>style.visibility</p:attrName>
                                        </p:attrNameLst>
                                      </p:cBhvr>
                                      <p:to>
                                        <p:strVal val="visible"/>
                                      </p:to>
                                    </p:set>
                                    <p:animEffect transition="in" filter="fade">
                                      <p:cBhvr>
                                        <p:cTn id="142" dur="500"/>
                                        <p:tgtEl>
                                          <p:spTgt spid="201"/>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86"/>
                                        </p:tgtEl>
                                        <p:attrNameLst>
                                          <p:attrName>style.visibility</p:attrName>
                                        </p:attrNameLst>
                                      </p:cBhvr>
                                      <p:to>
                                        <p:strVal val="visible"/>
                                      </p:to>
                                    </p:set>
                                    <p:animEffect transition="in" filter="fade">
                                      <p:cBhvr>
                                        <p:cTn id="147" dur="500"/>
                                        <p:tgtEl>
                                          <p:spTgt spid="86"/>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97"/>
                                        </p:tgtEl>
                                        <p:attrNameLst>
                                          <p:attrName>style.visibility</p:attrName>
                                        </p:attrNameLst>
                                      </p:cBhvr>
                                      <p:to>
                                        <p:strVal val="visible"/>
                                      </p:to>
                                    </p:set>
                                    <p:animEffect transition="in" filter="fade">
                                      <p:cBhvr>
                                        <p:cTn id="150"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41" grpId="0" animBg="1"/>
      <p:bldP spid="42" grpId="0" animBg="1"/>
      <p:bldP spid="13" grpId="0"/>
      <p:bldP spid="16" grpId="0" animBg="1"/>
      <p:bldP spid="18" grpId="0" animBg="1"/>
      <p:bldP spid="24" grpId="0" animBg="1"/>
      <p:bldP spid="25" grpId="0" animBg="1"/>
      <p:bldP spid="29" grpId="0" animBg="1"/>
      <p:bldP spid="30" grpId="0" animBg="1"/>
      <p:bldP spid="40" grpId="0" animBg="1"/>
      <p:bldP spid="191" grpId="0"/>
      <p:bldP spid="195" grpId="0"/>
      <p:bldP spid="196" grpId="0"/>
      <p:bldP spid="197" grpId="0"/>
      <p:bldP spid="198" grpId="0"/>
      <p:bldP spid="200" grpId="0"/>
      <p:bldP spid="201" grpId="0"/>
      <p:bldP spid="3" grpId="0" animBg="1"/>
      <p:bldP spid="73" grpId="0" animBg="1"/>
      <p:bldP spid="75" grpId="0" animBg="1"/>
      <p:bldP spid="78" grpId="0" animBg="1"/>
      <p:bldP spid="86" grpId="0" animBg="1"/>
      <p:bldP spid="87" grpId="0" animBg="1"/>
      <p:bldP spid="89" grpId="0" animBg="1"/>
      <p:bldP spid="90" grpId="0" animBg="1"/>
      <p:bldP spid="44" grpId="0"/>
      <p:bldP spid="45" grpId="0"/>
      <p:bldP spid="46" grpId="0"/>
      <p:bldP spid="47" grpId="0"/>
      <p:bldP spid="48"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Performance Summary Creation and Collaboration</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35</a:t>
            </a:fld>
            <a:endParaRPr lang="en-US" dirty="0"/>
          </a:p>
        </p:txBody>
      </p:sp>
      <p:sp>
        <p:nvSpPr>
          <p:cNvPr id="36" name="Rectangle 35">
            <a:extLst>
              <a:ext uri="{FF2B5EF4-FFF2-40B4-BE49-F238E27FC236}">
                <a16:creationId xmlns:a16="http://schemas.microsoft.com/office/drawing/2014/main" id="{58F543D1-732E-4800-A774-B7630965758A}"/>
              </a:ext>
            </a:extLst>
          </p:cNvPr>
          <p:cNvSpPr/>
          <p:nvPr/>
        </p:nvSpPr>
        <p:spPr bwMode="auto">
          <a:xfrm>
            <a:off x="6762081" y="3701517"/>
            <a:ext cx="2017724" cy="2267801"/>
          </a:xfrm>
          <a:prstGeom prst="rect">
            <a:avLst/>
          </a:prstGeom>
          <a:noFill/>
          <a:ln w="12700" cap="flat" cmpd="sng" algn="ctr">
            <a:solidFill>
              <a:srgbClr val="6076B4"/>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6076B4"/>
                </a:solidFill>
                <a:latin typeface="+mn-lt"/>
              </a:rPr>
              <a:t>Department: Audit</a:t>
            </a:r>
            <a:endParaRPr lang="en-US" sz="1600" dirty="0">
              <a:solidFill>
                <a:srgbClr val="6076B4"/>
              </a:solidFill>
              <a:latin typeface="+mn-lt"/>
            </a:endParaRPr>
          </a:p>
        </p:txBody>
      </p:sp>
      <p:sp>
        <p:nvSpPr>
          <p:cNvPr id="41" name="Rectangle 40">
            <a:extLst>
              <a:ext uri="{FF2B5EF4-FFF2-40B4-BE49-F238E27FC236}">
                <a16:creationId xmlns:a16="http://schemas.microsoft.com/office/drawing/2014/main" id="{DA2673E8-A37E-427A-93C3-27D51CC32FE3}"/>
              </a:ext>
            </a:extLst>
          </p:cNvPr>
          <p:cNvSpPr/>
          <p:nvPr/>
        </p:nvSpPr>
        <p:spPr bwMode="auto">
          <a:xfrm>
            <a:off x="8920793" y="4698706"/>
            <a:ext cx="1953989" cy="1047746"/>
          </a:xfrm>
          <a:prstGeom prst="rect">
            <a:avLst/>
          </a:prstGeom>
          <a:noFill/>
          <a:ln w="12700" cap="flat" cmpd="sng" algn="ctr">
            <a:solidFill>
              <a:srgbClr val="7030A0"/>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7030A0"/>
                </a:solidFill>
                <a:latin typeface="+mn-lt"/>
              </a:rPr>
              <a:t>Team Leader: Kelly Jordan</a:t>
            </a:r>
            <a:endParaRPr lang="en-US" sz="1600" dirty="0">
              <a:solidFill>
                <a:srgbClr val="7030A0"/>
              </a:solidFill>
              <a:latin typeface="+mn-lt"/>
            </a:endParaRPr>
          </a:p>
        </p:txBody>
      </p:sp>
      <p:sp>
        <p:nvSpPr>
          <p:cNvPr id="42" name="Rectangle 41">
            <a:extLst>
              <a:ext uri="{FF2B5EF4-FFF2-40B4-BE49-F238E27FC236}">
                <a16:creationId xmlns:a16="http://schemas.microsoft.com/office/drawing/2014/main" id="{79078B79-B83D-405D-B8EB-0E2BCFB3D29E}"/>
              </a:ext>
            </a:extLst>
          </p:cNvPr>
          <p:cNvSpPr/>
          <p:nvPr/>
        </p:nvSpPr>
        <p:spPr bwMode="auto">
          <a:xfrm>
            <a:off x="8851262" y="3701517"/>
            <a:ext cx="2093049" cy="2274260"/>
          </a:xfrm>
          <a:prstGeom prst="rect">
            <a:avLst/>
          </a:prstGeom>
          <a:noFill/>
          <a:ln w="12700" cap="flat" cmpd="sng" algn="ctr">
            <a:solidFill>
              <a:schemeClr val="accent3"/>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Department: Tax</a:t>
            </a:r>
            <a:endParaRPr lang="en-US" sz="1600" dirty="0">
              <a:solidFill>
                <a:schemeClr val="accent3"/>
              </a:solidFill>
              <a:latin typeface="+mn-lt"/>
            </a:endParaRPr>
          </a:p>
        </p:txBody>
      </p:sp>
      <p:sp>
        <p:nvSpPr>
          <p:cNvPr id="13" name="TextBox 12">
            <a:extLst>
              <a:ext uri="{FF2B5EF4-FFF2-40B4-BE49-F238E27FC236}">
                <a16:creationId xmlns:a16="http://schemas.microsoft.com/office/drawing/2014/main" id="{B4C54818-D4EF-4A8D-8402-332CEFE221D0}"/>
              </a:ext>
            </a:extLst>
          </p:cNvPr>
          <p:cNvSpPr txBox="1"/>
          <p:nvPr/>
        </p:nvSpPr>
        <p:spPr bwMode="ltGray">
          <a:xfrm>
            <a:off x="1011870" y="2750965"/>
            <a:ext cx="4898111"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solidFill>
                  <a:srgbClr val="EE2722"/>
                </a:solidFill>
                <a:latin typeface="+mn-lt"/>
                <a:cs typeface="Arial" panose="020B0604020202020204" pitchFamily="34" charset="0"/>
              </a:rPr>
              <a:t>Example: Performance Summary for George Thompson </a:t>
            </a:r>
          </a:p>
        </p:txBody>
      </p:sp>
      <p:sp>
        <p:nvSpPr>
          <p:cNvPr id="16" name="Rectangle 15">
            <a:extLst>
              <a:ext uri="{FF2B5EF4-FFF2-40B4-BE49-F238E27FC236}">
                <a16:creationId xmlns:a16="http://schemas.microsoft.com/office/drawing/2014/main" id="{99C2D255-3396-4568-A1E9-BED8DC3AB369}"/>
              </a:ext>
            </a:extLst>
          </p:cNvPr>
          <p:cNvSpPr/>
          <p:nvPr/>
        </p:nvSpPr>
        <p:spPr bwMode="auto">
          <a:xfrm>
            <a:off x="8967412" y="4803091"/>
            <a:ext cx="1862873" cy="70701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lang="en-US" sz="1200" b="1" dirty="0">
                <a:latin typeface="Arial" panose="020B0604020202020204" pitchFamily="34" charset="0"/>
                <a:cs typeface="Arial" panose="020B0604020202020204" pitchFamily="34" charset="0"/>
              </a:rPr>
              <a:t>Betty Goodman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Accountant, Tax</a:t>
            </a:r>
            <a:endParaRPr lang="en-US" sz="1200" dirty="0">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rPr>
              <a:t>User</a:t>
            </a:r>
            <a:endParaRPr kumimoji="0" lang="en-US" sz="12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7DCB85C-BF00-49A3-B3D2-9AA88E57045B}"/>
              </a:ext>
            </a:extLst>
          </p:cNvPr>
          <p:cNvSpPr/>
          <p:nvPr/>
        </p:nvSpPr>
        <p:spPr bwMode="auto">
          <a:xfrm>
            <a:off x="8965291" y="3780447"/>
            <a:ext cx="1864994"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Kelly Jordan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Manager, Tax</a:t>
            </a: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Kelly Jordan Team</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20" name="Connector: Elbow 19">
            <a:extLst>
              <a:ext uri="{FF2B5EF4-FFF2-40B4-BE49-F238E27FC236}">
                <a16:creationId xmlns:a16="http://schemas.microsoft.com/office/drawing/2014/main" id="{81C10F9F-1E17-4AB2-8A57-DBDC7A6EFAAF}"/>
              </a:ext>
            </a:extLst>
          </p:cNvPr>
          <p:cNvCxnSpPr>
            <a:cxnSpLocks/>
            <a:stCxn id="29" idx="2"/>
            <a:endCxn id="18" idx="0"/>
          </p:cNvCxnSpPr>
          <p:nvPr/>
        </p:nvCxnSpPr>
        <p:spPr bwMode="auto">
          <a:xfrm rot="16200000" flipH="1">
            <a:off x="9133049" y="3015708"/>
            <a:ext cx="481024" cy="1048454"/>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Connector: Elbow 21">
            <a:extLst>
              <a:ext uri="{FF2B5EF4-FFF2-40B4-BE49-F238E27FC236}">
                <a16:creationId xmlns:a16="http://schemas.microsoft.com/office/drawing/2014/main" id="{ACB32321-3FBA-486D-97C7-1554C980AD0E}"/>
              </a:ext>
            </a:extLst>
          </p:cNvPr>
          <p:cNvCxnSpPr>
            <a:cxnSpLocks/>
            <a:stCxn id="40" idx="2"/>
            <a:endCxn id="24" idx="0"/>
          </p:cNvCxnSpPr>
          <p:nvPr/>
        </p:nvCxnSpPr>
        <p:spPr bwMode="auto">
          <a:xfrm rot="5400000">
            <a:off x="7617625" y="4643552"/>
            <a:ext cx="311755" cy="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497F3274-B9C1-428E-B52B-37362D9B5A35}"/>
              </a:ext>
            </a:extLst>
          </p:cNvPr>
          <p:cNvSpPr/>
          <p:nvPr/>
        </p:nvSpPr>
        <p:spPr bwMode="auto">
          <a:xfrm>
            <a:off x="6841003" y="4799430"/>
            <a:ext cx="1864995"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George Thompson</a:t>
            </a:r>
            <a:endParaRPr lang="en-US" sz="1200" b="1" dirty="0">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dirty="0">
                <a:ln>
                  <a:noFill/>
                </a:ln>
                <a:effectLst/>
                <a:latin typeface="Arial" panose="020B0604020202020204" pitchFamily="34" charset="0"/>
                <a:cs typeface="Arial" panose="020B0604020202020204" pitchFamily="34" charset="0"/>
              </a:rPr>
              <a:t>Accountant, Audit</a:t>
            </a:r>
          </a:p>
          <a:p>
            <a:pPr marL="0" marR="0" indent="0" algn="ctr" defTabSz="914400" rtl="0" eaLnBrk="1" fontAlgn="base" latinLnBrk="0" hangingPunct="1">
              <a:lnSpc>
                <a:spcPct val="90000"/>
              </a:lnSpc>
              <a:spcBef>
                <a:spcPct val="0"/>
              </a:spcBef>
              <a:spcAft>
                <a:spcPct val="0"/>
              </a:spcAft>
              <a:buClrTx/>
              <a:buSzTx/>
              <a:buFontTx/>
              <a:buNone/>
              <a:tabLst/>
            </a:pPr>
            <a:r>
              <a:rPr kumimoji="0" lang="en-US" sz="1100" i="1" u="none" strike="noStrike" cap="none" normalizeH="0" dirty="0">
                <a:ln>
                  <a:noFill/>
                </a:ln>
                <a:solidFill>
                  <a:srgbClr val="6076B4"/>
                </a:solidFill>
                <a:effectLst/>
                <a:latin typeface="Arial" panose="020B0604020202020204" pitchFamily="34" charset="0"/>
                <a:cs typeface="Arial" panose="020B0604020202020204" pitchFamily="34" charset="0"/>
              </a:rPr>
              <a:t>User</a:t>
            </a:r>
            <a:endParaRPr kumimoji="0" lang="en-US" sz="12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EF73892-743C-433A-939D-6CD8298132C8}"/>
              </a:ext>
            </a:extLst>
          </p:cNvPr>
          <p:cNvSpPr/>
          <p:nvPr/>
        </p:nvSpPr>
        <p:spPr bwMode="auto">
          <a:xfrm>
            <a:off x="8986468" y="1486406"/>
            <a:ext cx="1864994" cy="72100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Tom Willows</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Partner In-Charge</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all Depts.</a:t>
            </a:r>
          </a:p>
        </p:txBody>
      </p:sp>
      <p:sp>
        <p:nvSpPr>
          <p:cNvPr id="29" name="Rectangle 28">
            <a:extLst>
              <a:ext uri="{FF2B5EF4-FFF2-40B4-BE49-F238E27FC236}">
                <a16:creationId xmlns:a16="http://schemas.microsoft.com/office/drawing/2014/main" id="{435BCF77-AAF9-41A1-8126-F1ED4F75BF16}"/>
              </a:ext>
            </a:extLst>
          </p:cNvPr>
          <p:cNvSpPr/>
          <p:nvPr/>
        </p:nvSpPr>
        <p:spPr bwMode="auto">
          <a:xfrm>
            <a:off x="7916837" y="2590122"/>
            <a:ext cx="1864994" cy="7093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John LaFrance</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Partner, Audit &amp; Tax</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Audit &amp; Tax Depts. </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92E70A5-DA17-4A7E-8BB9-490A1EE5DFE6}"/>
              </a:ext>
            </a:extLst>
          </p:cNvPr>
          <p:cNvSpPr/>
          <p:nvPr/>
        </p:nvSpPr>
        <p:spPr bwMode="auto">
          <a:xfrm>
            <a:off x="10040029" y="2588634"/>
            <a:ext cx="1864994" cy="7093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Cheryl Johnson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Director of HR</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Organization Administrator</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33" name="Connector: Elbow 32">
            <a:extLst>
              <a:ext uri="{FF2B5EF4-FFF2-40B4-BE49-F238E27FC236}">
                <a16:creationId xmlns:a16="http://schemas.microsoft.com/office/drawing/2014/main" id="{0CBE76D2-F4DA-4C34-99E7-904AC001E6E8}"/>
              </a:ext>
            </a:extLst>
          </p:cNvPr>
          <p:cNvCxnSpPr>
            <a:cxnSpLocks/>
            <a:stCxn id="25" idx="2"/>
            <a:endCxn id="30" idx="0"/>
          </p:cNvCxnSpPr>
          <p:nvPr/>
        </p:nvCxnSpPr>
        <p:spPr bwMode="auto">
          <a:xfrm rot="16200000" flipH="1">
            <a:off x="10255135" y="1871242"/>
            <a:ext cx="381221" cy="105356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Connector: Elbow 33">
            <a:extLst>
              <a:ext uri="{FF2B5EF4-FFF2-40B4-BE49-F238E27FC236}">
                <a16:creationId xmlns:a16="http://schemas.microsoft.com/office/drawing/2014/main" id="{3C9799F9-B09A-4BBD-AFA7-3CBBEEA3ECAC}"/>
              </a:ext>
            </a:extLst>
          </p:cNvPr>
          <p:cNvCxnSpPr>
            <a:cxnSpLocks/>
            <a:stCxn id="29" idx="2"/>
            <a:endCxn id="40" idx="0"/>
          </p:cNvCxnSpPr>
          <p:nvPr/>
        </p:nvCxnSpPr>
        <p:spPr bwMode="auto">
          <a:xfrm rot="5400000">
            <a:off x="8072629" y="3000296"/>
            <a:ext cx="477579" cy="1075832"/>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37" name="Connector: Elbow 36">
            <a:extLst>
              <a:ext uri="{FF2B5EF4-FFF2-40B4-BE49-F238E27FC236}">
                <a16:creationId xmlns:a16="http://schemas.microsoft.com/office/drawing/2014/main" id="{2FB06D08-996D-457B-AC69-96CC0EEDE35C}"/>
              </a:ext>
            </a:extLst>
          </p:cNvPr>
          <p:cNvCxnSpPr>
            <a:cxnSpLocks/>
            <a:stCxn id="25" idx="2"/>
            <a:endCxn id="29" idx="0"/>
          </p:cNvCxnSpPr>
          <p:nvPr/>
        </p:nvCxnSpPr>
        <p:spPr bwMode="auto">
          <a:xfrm rot="5400000">
            <a:off x="9192796" y="1863952"/>
            <a:ext cx="382709" cy="106963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sp>
        <p:nvSpPr>
          <p:cNvPr id="40" name="Rectangle 39">
            <a:extLst>
              <a:ext uri="{FF2B5EF4-FFF2-40B4-BE49-F238E27FC236}">
                <a16:creationId xmlns:a16="http://schemas.microsoft.com/office/drawing/2014/main" id="{78BE267B-5F6F-45F3-9DA6-E78F6F8BEA28}"/>
              </a:ext>
            </a:extLst>
          </p:cNvPr>
          <p:cNvSpPr/>
          <p:nvPr/>
        </p:nvSpPr>
        <p:spPr bwMode="auto">
          <a:xfrm>
            <a:off x="6841005" y="3777002"/>
            <a:ext cx="1864994"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Bill Wheeler</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Manager, Audit</a:t>
            </a:r>
            <a:endParaRPr kumimoji="0" lang="en-US" sz="12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Manager</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43" name="Connector: Elbow 42">
            <a:extLst>
              <a:ext uri="{FF2B5EF4-FFF2-40B4-BE49-F238E27FC236}">
                <a16:creationId xmlns:a16="http://schemas.microsoft.com/office/drawing/2014/main" id="{53C47403-8B0A-4099-978E-3088ABF9465B}"/>
              </a:ext>
            </a:extLst>
          </p:cNvPr>
          <p:cNvCxnSpPr>
            <a:cxnSpLocks/>
            <a:stCxn id="18" idx="2"/>
            <a:endCxn id="16" idx="0"/>
          </p:cNvCxnSpPr>
          <p:nvPr/>
        </p:nvCxnSpPr>
        <p:spPr bwMode="auto">
          <a:xfrm rot="16200000" flipH="1">
            <a:off x="9742333" y="4646574"/>
            <a:ext cx="311971" cy="106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186" name="Content Placeholder 4">
            <a:extLst>
              <a:ext uri="{FF2B5EF4-FFF2-40B4-BE49-F238E27FC236}">
                <a16:creationId xmlns:a16="http://schemas.microsoft.com/office/drawing/2014/main" id="{9E537F77-C135-4700-8F71-E2769D2490E5}"/>
              </a:ext>
            </a:extLst>
          </p:cNvPr>
          <p:cNvGraphicFramePr>
            <a:graphicFrameLocks noGrp="1"/>
          </p:cNvGraphicFramePr>
          <p:nvPr>
            <p:ph idx="1"/>
            <p:extLst>
              <p:ext uri="{D42A27DB-BD31-4B8C-83A1-F6EECF244321}">
                <p14:modId xmlns:p14="http://schemas.microsoft.com/office/powerpoint/2010/main" val="1310769171"/>
              </p:ext>
            </p:extLst>
          </p:nvPr>
        </p:nvGraphicFramePr>
        <p:xfrm>
          <a:off x="1011870" y="3103057"/>
          <a:ext cx="4762546" cy="2888173"/>
        </p:xfrm>
        <a:graphic>
          <a:graphicData uri="http://schemas.openxmlformats.org/drawingml/2006/table">
            <a:tbl>
              <a:tblPr firstRow="1" bandRow="1">
                <a:tableStyleId>{3B4B98B0-60AC-42C2-AFA5-B58CD77FA1E5}</a:tableStyleId>
              </a:tblPr>
              <a:tblGrid>
                <a:gridCol w="640344">
                  <a:extLst>
                    <a:ext uri="{9D8B030D-6E8A-4147-A177-3AD203B41FA5}">
                      <a16:colId xmlns:a16="http://schemas.microsoft.com/office/drawing/2014/main" val="972002910"/>
                    </a:ext>
                  </a:extLst>
                </a:gridCol>
                <a:gridCol w="1369794">
                  <a:extLst>
                    <a:ext uri="{9D8B030D-6E8A-4147-A177-3AD203B41FA5}">
                      <a16:colId xmlns:a16="http://schemas.microsoft.com/office/drawing/2014/main" val="3789043762"/>
                    </a:ext>
                  </a:extLst>
                </a:gridCol>
                <a:gridCol w="397719">
                  <a:extLst>
                    <a:ext uri="{9D8B030D-6E8A-4147-A177-3AD203B41FA5}">
                      <a16:colId xmlns:a16="http://schemas.microsoft.com/office/drawing/2014/main" val="1261671325"/>
                    </a:ext>
                  </a:extLst>
                </a:gridCol>
                <a:gridCol w="397565">
                  <a:extLst>
                    <a:ext uri="{9D8B030D-6E8A-4147-A177-3AD203B41FA5}">
                      <a16:colId xmlns:a16="http://schemas.microsoft.com/office/drawing/2014/main" val="3593786918"/>
                    </a:ext>
                  </a:extLst>
                </a:gridCol>
                <a:gridCol w="405517">
                  <a:extLst>
                    <a:ext uri="{9D8B030D-6E8A-4147-A177-3AD203B41FA5}">
                      <a16:colId xmlns:a16="http://schemas.microsoft.com/office/drawing/2014/main" val="709145640"/>
                    </a:ext>
                  </a:extLst>
                </a:gridCol>
                <a:gridCol w="368410">
                  <a:extLst>
                    <a:ext uri="{9D8B030D-6E8A-4147-A177-3AD203B41FA5}">
                      <a16:colId xmlns:a16="http://schemas.microsoft.com/office/drawing/2014/main" val="3069523817"/>
                    </a:ext>
                  </a:extLst>
                </a:gridCol>
                <a:gridCol w="402867">
                  <a:extLst>
                    <a:ext uri="{9D8B030D-6E8A-4147-A177-3AD203B41FA5}">
                      <a16:colId xmlns:a16="http://schemas.microsoft.com/office/drawing/2014/main" val="1218573260"/>
                    </a:ext>
                  </a:extLst>
                </a:gridCol>
                <a:gridCol w="386963">
                  <a:extLst>
                    <a:ext uri="{9D8B030D-6E8A-4147-A177-3AD203B41FA5}">
                      <a16:colId xmlns:a16="http://schemas.microsoft.com/office/drawing/2014/main" val="1380644751"/>
                    </a:ext>
                  </a:extLst>
                </a:gridCol>
                <a:gridCol w="393367">
                  <a:extLst>
                    <a:ext uri="{9D8B030D-6E8A-4147-A177-3AD203B41FA5}">
                      <a16:colId xmlns:a16="http://schemas.microsoft.com/office/drawing/2014/main" val="16868450"/>
                    </a:ext>
                  </a:extLst>
                </a:gridCol>
              </a:tblGrid>
              <a:tr h="0">
                <a:tc rowSpan="2" gridSpan="2">
                  <a:txBody>
                    <a:bodyPr/>
                    <a:lstStyle/>
                    <a:p>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a:txBody>
                    <a:bodyPr/>
                    <a:lstStyle/>
                    <a:p>
                      <a:pPr algn="ctr"/>
                      <a:r>
                        <a:rPr lang="en-US" sz="1200" b="1" dirty="0">
                          <a:latin typeface="Arial" panose="020B0604020202020204" pitchFamily="34" charset="0"/>
                          <a:cs typeface="Arial" panose="020B0604020202020204" pitchFamily="34" charset="0"/>
                        </a:rPr>
                        <a:t>Collaborators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476771"/>
                  </a:ext>
                </a:extLst>
              </a:tr>
              <a:tr h="800293">
                <a:tc gridSpan="2"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0" dirty="0">
                          <a:latin typeface="Arial" panose="020B0604020202020204" pitchFamily="34" charset="0"/>
                          <a:cs typeface="Arial" panose="020B0604020202020204" pitchFamily="34" charset="0"/>
                        </a:rPr>
                        <a:t>George Thompson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Bill Wheeler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John LaFrance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Tom Willows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Kelly Jordan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Betty Goodman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Cheryl Johnson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4146508109"/>
                  </a:ext>
                </a:extLst>
              </a:tr>
              <a:tr h="227588">
                <a:tc rowSpan="7">
                  <a:txBody>
                    <a:bodyPr/>
                    <a:lstStyle/>
                    <a:p>
                      <a:pPr algn="ctr"/>
                      <a:r>
                        <a:rPr lang="en-US" sz="1200" b="1" dirty="0">
                          <a:latin typeface="Arial" panose="020B0604020202020204" pitchFamily="34" charset="0"/>
                          <a:cs typeface="Arial" panose="020B0604020202020204" pitchFamily="34" charset="0"/>
                        </a:rPr>
                        <a:t>Performance Summary Creator (Initiator)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George Thompson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876020"/>
                  </a:ext>
                </a:extLst>
              </a:tr>
              <a:tr h="220897">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Bill Wheeler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691102"/>
                  </a:ext>
                </a:extLst>
              </a:tr>
              <a:tr h="187443">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John LaFrance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90569"/>
                  </a:ext>
                </a:extLst>
              </a:tr>
              <a:tr h="211976">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Tom Willows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7086396"/>
                  </a:ext>
                </a:extLst>
              </a:tr>
              <a:tr h="191904">
                <a:tc vMerge="1">
                  <a:txBody>
                    <a:bodyPr/>
                    <a:lstStyle/>
                    <a:p>
                      <a:endParaRPr lang="en-US"/>
                    </a:p>
                  </a:txBody>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Kelly Jordan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198879"/>
                  </a:ext>
                </a:extLst>
              </a:tr>
              <a:tr h="220897">
                <a:tc vMerge="1">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Betty Goodman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251278"/>
                  </a:ext>
                </a:extLst>
              </a:tr>
              <a:tr h="214387">
                <a:tc vMerge="1">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Cheryl Johnson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480303"/>
                  </a:ext>
                </a:extLst>
              </a:tr>
            </a:tbl>
          </a:graphicData>
        </a:graphic>
      </p:graphicFrame>
      <p:sp>
        <p:nvSpPr>
          <p:cNvPr id="187" name="TextBox 186">
            <a:extLst>
              <a:ext uri="{FF2B5EF4-FFF2-40B4-BE49-F238E27FC236}">
                <a16:creationId xmlns:a16="http://schemas.microsoft.com/office/drawing/2014/main" id="{8D74A41B-7988-4F00-A39B-EE2A849E10CB}"/>
              </a:ext>
            </a:extLst>
          </p:cNvPr>
          <p:cNvSpPr txBox="1"/>
          <p:nvPr/>
        </p:nvSpPr>
        <p:spPr bwMode="ltGray">
          <a:xfrm>
            <a:off x="811893" y="1122947"/>
            <a:ext cx="6515306" cy="1569704"/>
          </a:xfrm>
          <a:prstGeom prst="rect">
            <a:avLst/>
          </a:prstGeom>
          <a:solidFill>
            <a:srgbClr val="DFE4F0"/>
          </a:solid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800" b="1" u="sng" dirty="0">
                <a:latin typeface="+mn-lt"/>
                <a:cs typeface="Arial" panose="020B0604020202020204" pitchFamily="34" charset="0"/>
              </a:rPr>
              <a:t>Who can collaborate on a Performance Summary for an Employee?</a:t>
            </a:r>
          </a:p>
          <a:p>
            <a:pPr>
              <a:lnSpc>
                <a:spcPct val="90000"/>
              </a:lnSpc>
              <a:spcBef>
                <a:spcPts val="0"/>
              </a:spcBef>
              <a:spcAft>
                <a:spcPts val="800"/>
              </a:spcAft>
            </a:pPr>
            <a:r>
              <a:rPr lang="en-US" sz="1600" b="1" dirty="0">
                <a:latin typeface="+mn-lt"/>
                <a:cs typeface="Arial" panose="020B0604020202020204" pitchFamily="34" charset="0"/>
              </a:rPr>
              <a:t>Individual that initiates the Performance Summary </a:t>
            </a:r>
            <a:br>
              <a:rPr lang="en-US" sz="1600" b="1" dirty="0">
                <a:latin typeface="+mn-lt"/>
                <a:cs typeface="Arial" panose="020B0604020202020204" pitchFamily="34" charset="0"/>
              </a:rPr>
            </a:br>
            <a:r>
              <a:rPr lang="en-US" sz="1600" b="1" dirty="0">
                <a:latin typeface="+mn-lt"/>
                <a:cs typeface="Arial" panose="020B0604020202020204" pitchFamily="34" charset="0"/>
              </a:rPr>
              <a:t>+</a:t>
            </a:r>
            <a:br>
              <a:rPr lang="en-US" sz="1600" b="1" dirty="0">
                <a:latin typeface="+mn-lt"/>
                <a:cs typeface="Arial" panose="020B0604020202020204" pitchFamily="34" charset="0"/>
              </a:rPr>
            </a:br>
            <a:r>
              <a:rPr lang="en-US" sz="1600" b="1" dirty="0">
                <a:latin typeface="+mn-lt"/>
                <a:cs typeface="Arial" panose="020B0604020202020204" pitchFamily="34" charset="0"/>
              </a:rPr>
              <a:t>All Group Admins for group(s) that the Employee is a member of</a:t>
            </a:r>
            <a:br>
              <a:rPr lang="en-US" sz="1600" b="1" dirty="0">
                <a:latin typeface="+mn-lt"/>
                <a:cs typeface="Arial" panose="020B0604020202020204" pitchFamily="34" charset="0"/>
              </a:rPr>
            </a:br>
            <a:r>
              <a:rPr lang="en-US" sz="1600" b="1" dirty="0">
                <a:latin typeface="+mn-lt"/>
                <a:cs typeface="Arial" panose="020B0604020202020204" pitchFamily="34" charset="0"/>
              </a:rPr>
              <a:t>+</a:t>
            </a:r>
            <a:br>
              <a:rPr lang="en-US" sz="1600" b="1" dirty="0">
                <a:latin typeface="+mn-lt"/>
                <a:cs typeface="Arial" panose="020B0604020202020204" pitchFamily="34" charset="0"/>
              </a:rPr>
            </a:br>
            <a:r>
              <a:rPr lang="en-US" sz="1600" b="1" dirty="0">
                <a:latin typeface="+mn-lt"/>
                <a:cs typeface="Arial" panose="020B0604020202020204" pitchFamily="34" charset="0"/>
              </a:rPr>
              <a:t>All Organization Administrators</a:t>
            </a:r>
          </a:p>
        </p:txBody>
      </p:sp>
      <p:sp>
        <p:nvSpPr>
          <p:cNvPr id="191" name="TextBox 190">
            <a:extLst>
              <a:ext uri="{FF2B5EF4-FFF2-40B4-BE49-F238E27FC236}">
                <a16:creationId xmlns:a16="http://schemas.microsoft.com/office/drawing/2014/main" id="{FA0D6090-BD31-4063-A853-88E2839C6E21}"/>
              </a:ext>
            </a:extLst>
          </p:cNvPr>
          <p:cNvSpPr txBox="1"/>
          <p:nvPr/>
        </p:nvSpPr>
        <p:spPr bwMode="ltGray">
          <a:xfrm>
            <a:off x="3074373" y="419036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5" name="TextBox 194">
            <a:extLst>
              <a:ext uri="{FF2B5EF4-FFF2-40B4-BE49-F238E27FC236}">
                <a16:creationId xmlns:a16="http://schemas.microsoft.com/office/drawing/2014/main" id="{B20F4A91-AF10-4A1C-85DF-04272027EC95}"/>
              </a:ext>
            </a:extLst>
          </p:cNvPr>
          <p:cNvSpPr txBox="1"/>
          <p:nvPr/>
        </p:nvSpPr>
        <p:spPr bwMode="ltGray">
          <a:xfrm>
            <a:off x="3881432" y="419036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6" name="TextBox 195">
            <a:extLst>
              <a:ext uri="{FF2B5EF4-FFF2-40B4-BE49-F238E27FC236}">
                <a16:creationId xmlns:a16="http://schemas.microsoft.com/office/drawing/2014/main" id="{4635C104-C00B-45F0-B996-097E405E5D00}"/>
              </a:ext>
            </a:extLst>
          </p:cNvPr>
          <p:cNvSpPr txBox="1"/>
          <p:nvPr/>
        </p:nvSpPr>
        <p:spPr bwMode="ltGray">
          <a:xfrm>
            <a:off x="4263489" y="419036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7" name="TextBox 196">
            <a:extLst>
              <a:ext uri="{FF2B5EF4-FFF2-40B4-BE49-F238E27FC236}">
                <a16:creationId xmlns:a16="http://schemas.microsoft.com/office/drawing/2014/main" id="{EEE9CA30-70CA-4619-9AA2-D5E58A16BCDF}"/>
              </a:ext>
            </a:extLst>
          </p:cNvPr>
          <p:cNvSpPr txBox="1"/>
          <p:nvPr/>
        </p:nvSpPr>
        <p:spPr bwMode="ltGray">
          <a:xfrm>
            <a:off x="5426072" y="419036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198" name="TextBox 197">
            <a:extLst>
              <a:ext uri="{FF2B5EF4-FFF2-40B4-BE49-F238E27FC236}">
                <a16:creationId xmlns:a16="http://schemas.microsoft.com/office/drawing/2014/main" id="{D590E390-4F5E-4ACD-952A-6633534F6C3B}"/>
              </a:ext>
            </a:extLst>
          </p:cNvPr>
          <p:cNvSpPr txBox="1"/>
          <p:nvPr/>
        </p:nvSpPr>
        <p:spPr bwMode="ltGray">
          <a:xfrm>
            <a:off x="3473884" y="4190360"/>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r>
              <a:rPr lang="en-US" sz="1200" b="1" baseline="30000" dirty="0">
                <a:solidFill>
                  <a:srgbClr val="EE2722"/>
                </a:solidFill>
                <a:latin typeface="Arial" panose="020B0604020202020204" pitchFamily="34" charset="0"/>
                <a:cs typeface="Arial" panose="020B0604020202020204" pitchFamily="34" charset="0"/>
              </a:rPr>
              <a:t>1</a:t>
            </a:r>
          </a:p>
        </p:txBody>
      </p:sp>
      <p:sp>
        <p:nvSpPr>
          <p:cNvPr id="199" name="TextBox 198">
            <a:extLst>
              <a:ext uri="{FF2B5EF4-FFF2-40B4-BE49-F238E27FC236}">
                <a16:creationId xmlns:a16="http://schemas.microsoft.com/office/drawing/2014/main" id="{405875FC-5CBE-4CD2-8400-864035D2C284}"/>
              </a:ext>
            </a:extLst>
          </p:cNvPr>
          <p:cNvSpPr txBox="1"/>
          <p:nvPr/>
        </p:nvSpPr>
        <p:spPr bwMode="ltGray">
          <a:xfrm>
            <a:off x="3481215" y="444081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0" name="TextBox 199">
            <a:extLst>
              <a:ext uri="{FF2B5EF4-FFF2-40B4-BE49-F238E27FC236}">
                <a16:creationId xmlns:a16="http://schemas.microsoft.com/office/drawing/2014/main" id="{B7846569-17B2-420B-BA64-9CD2A24FA6BC}"/>
              </a:ext>
            </a:extLst>
          </p:cNvPr>
          <p:cNvSpPr txBox="1"/>
          <p:nvPr/>
        </p:nvSpPr>
        <p:spPr bwMode="ltGray">
          <a:xfrm>
            <a:off x="4643868" y="4190360"/>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1" name="TextBox 200">
            <a:extLst>
              <a:ext uri="{FF2B5EF4-FFF2-40B4-BE49-F238E27FC236}">
                <a16:creationId xmlns:a16="http://schemas.microsoft.com/office/drawing/2014/main" id="{68F516A4-51C4-4F1C-A52D-84B78900AFB2}"/>
              </a:ext>
            </a:extLst>
          </p:cNvPr>
          <p:cNvSpPr txBox="1"/>
          <p:nvPr/>
        </p:nvSpPr>
        <p:spPr bwMode="ltGray">
          <a:xfrm>
            <a:off x="5044015" y="4190430"/>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2" name="TextBox 201">
            <a:extLst>
              <a:ext uri="{FF2B5EF4-FFF2-40B4-BE49-F238E27FC236}">
                <a16:creationId xmlns:a16="http://schemas.microsoft.com/office/drawing/2014/main" id="{FCC241B5-11E1-460D-B03D-C3563D9008AB}"/>
              </a:ext>
            </a:extLst>
          </p:cNvPr>
          <p:cNvSpPr txBox="1"/>
          <p:nvPr/>
        </p:nvSpPr>
        <p:spPr bwMode="ltGray">
          <a:xfrm>
            <a:off x="3880726" y="444081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3" name="TextBox 202">
            <a:extLst>
              <a:ext uri="{FF2B5EF4-FFF2-40B4-BE49-F238E27FC236}">
                <a16:creationId xmlns:a16="http://schemas.microsoft.com/office/drawing/2014/main" id="{52608310-C4F5-4078-82B3-53E170C78771}"/>
              </a:ext>
            </a:extLst>
          </p:cNvPr>
          <p:cNvSpPr txBox="1"/>
          <p:nvPr/>
        </p:nvSpPr>
        <p:spPr bwMode="ltGray">
          <a:xfrm>
            <a:off x="4270152" y="444081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4" name="TextBox 203">
            <a:extLst>
              <a:ext uri="{FF2B5EF4-FFF2-40B4-BE49-F238E27FC236}">
                <a16:creationId xmlns:a16="http://schemas.microsoft.com/office/drawing/2014/main" id="{920698BB-0A1A-4A4F-942C-AFE6124A49EF}"/>
              </a:ext>
            </a:extLst>
          </p:cNvPr>
          <p:cNvSpPr txBox="1"/>
          <p:nvPr/>
        </p:nvSpPr>
        <p:spPr bwMode="ltGray">
          <a:xfrm>
            <a:off x="5427637" y="4448317"/>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60191092-06DA-45FD-B0CE-126871B2EFBF}"/>
              </a:ext>
            </a:extLst>
          </p:cNvPr>
          <p:cNvSpPr txBox="1"/>
          <p:nvPr/>
        </p:nvSpPr>
        <p:spPr bwMode="ltGray">
          <a:xfrm>
            <a:off x="3070571" y="443809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6" name="TextBox 205">
            <a:extLst>
              <a:ext uri="{FF2B5EF4-FFF2-40B4-BE49-F238E27FC236}">
                <a16:creationId xmlns:a16="http://schemas.microsoft.com/office/drawing/2014/main" id="{BB18F39F-A3D9-4617-95BB-57B7F02A49F6}"/>
              </a:ext>
            </a:extLst>
          </p:cNvPr>
          <p:cNvSpPr txBox="1"/>
          <p:nvPr/>
        </p:nvSpPr>
        <p:spPr bwMode="ltGray">
          <a:xfrm>
            <a:off x="4645186" y="4438098"/>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7" name="TextBox 206">
            <a:extLst>
              <a:ext uri="{FF2B5EF4-FFF2-40B4-BE49-F238E27FC236}">
                <a16:creationId xmlns:a16="http://schemas.microsoft.com/office/drawing/2014/main" id="{2D037FB2-E51A-4D53-BEDA-017957C06C1C}"/>
              </a:ext>
            </a:extLst>
          </p:cNvPr>
          <p:cNvSpPr txBox="1"/>
          <p:nvPr/>
        </p:nvSpPr>
        <p:spPr bwMode="ltGray">
          <a:xfrm>
            <a:off x="5044015" y="4445667"/>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3" name="Rectangle 2">
            <a:extLst>
              <a:ext uri="{FF2B5EF4-FFF2-40B4-BE49-F238E27FC236}">
                <a16:creationId xmlns:a16="http://schemas.microsoft.com/office/drawing/2014/main" id="{73985900-B297-4F4D-9D1F-9AA8FC2B119F}"/>
              </a:ext>
            </a:extLst>
          </p:cNvPr>
          <p:cNvSpPr/>
          <p:nvPr/>
        </p:nvSpPr>
        <p:spPr bwMode="auto">
          <a:xfrm>
            <a:off x="6860108" y="4819012"/>
            <a:ext cx="1835621" cy="678089"/>
          </a:xfrm>
          <a:prstGeom prst="rect">
            <a:avLst/>
          </a:prstGeom>
          <a:solidFill>
            <a:srgbClr val="FFFF00">
              <a:alpha val="30000"/>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3" name="Rectangle 72">
            <a:extLst>
              <a:ext uri="{FF2B5EF4-FFF2-40B4-BE49-F238E27FC236}">
                <a16:creationId xmlns:a16="http://schemas.microsoft.com/office/drawing/2014/main" id="{DE88D60C-EA2F-4E94-842F-37CD759A9AAB}"/>
              </a:ext>
            </a:extLst>
          </p:cNvPr>
          <p:cNvSpPr/>
          <p:nvPr/>
        </p:nvSpPr>
        <p:spPr bwMode="auto">
          <a:xfrm>
            <a:off x="6858837" y="3793822"/>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5" name="Rectangle 74">
            <a:extLst>
              <a:ext uri="{FF2B5EF4-FFF2-40B4-BE49-F238E27FC236}">
                <a16:creationId xmlns:a16="http://schemas.microsoft.com/office/drawing/2014/main" id="{4CB2FAE3-048E-4EB4-98F3-0A629B54D914}"/>
              </a:ext>
            </a:extLst>
          </p:cNvPr>
          <p:cNvSpPr/>
          <p:nvPr/>
        </p:nvSpPr>
        <p:spPr bwMode="auto">
          <a:xfrm>
            <a:off x="9001153" y="1508452"/>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8" name="Rectangle 77">
            <a:extLst>
              <a:ext uri="{FF2B5EF4-FFF2-40B4-BE49-F238E27FC236}">
                <a16:creationId xmlns:a16="http://schemas.microsoft.com/office/drawing/2014/main" id="{D4AEEA57-3972-4909-9510-9B35558A6279}"/>
              </a:ext>
            </a:extLst>
          </p:cNvPr>
          <p:cNvSpPr/>
          <p:nvPr/>
        </p:nvSpPr>
        <p:spPr bwMode="auto">
          <a:xfrm>
            <a:off x="7929481" y="2605251"/>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6" name="Rectangle 85">
            <a:extLst>
              <a:ext uri="{FF2B5EF4-FFF2-40B4-BE49-F238E27FC236}">
                <a16:creationId xmlns:a16="http://schemas.microsoft.com/office/drawing/2014/main" id="{A289A436-FFCE-4C85-9D5E-97A4A415B48E}"/>
              </a:ext>
            </a:extLst>
          </p:cNvPr>
          <p:cNvSpPr/>
          <p:nvPr/>
        </p:nvSpPr>
        <p:spPr bwMode="auto">
          <a:xfrm>
            <a:off x="10059877" y="2605251"/>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7" name="Rectangle 86">
            <a:extLst>
              <a:ext uri="{FF2B5EF4-FFF2-40B4-BE49-F238E27FC236}">
                <a16:creationId xmlns:a16="http://schemas.microsoft.com/office/drawing/2014/main" id="{36AD40C6-70CD-4778-BA2B-3C3CD32489A7}"/>
              </a:ext>
            </a:extLst>
          </p:cNvPr>
          <p:cNvSpPr/>
          <p:nvPr/>
        </p:nvSpPr>
        <p:spPr bwMode="auto">
          <a:xfrm>
            <a:off x="8986468" y="4813534"/>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9" name="Rectangle 88">
            <a:extLst>
              <a:ext uri="{FF2B5EF4-FFF2-40B4-BE49-F238E27FC236}">
                <a16:creationId xmlns:a16="http://schemas.microsoft.com/office/drawing/2014/main" id="{E74409FD-FA58-4F3D-9DAA-D01A4C46D157}"/>
              </a:ext>
            </a:extLst>
          </p:cNvPr>
          <p:cNvSpPr/>
          <p:nvPr/>
        </p:nvSpPr>
        <p:spPr bwMode="auto">
          <a:xfrm>
            <a:off x="6862152" y="4813620"/>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90" name="Rectangle 89">
            <a:extLst>
              <a:ext uri="{FF2B5EF4-FFF2-40B4-BE49-F238E27FC236}">
                <a16:creationId xmlns:a16="http://schemas.microsoft.com/office/drawing/2014/main" id="{9C359A5F-05B8-4B17-8C5A-5C7FAA7B0DF8}"/>
              </a:ext>
            </a:extLst>
          </p:cNvPr>
          <p:cNvSpPr/>
          <p:nvPr/>
        </p:nvSpPr>
        <p:spPr bwMode="auto">
          <a:xfrm>
            <a:off x="8983293" y="3798136"/>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91" name="TextBox 90">
            <a:extLst>
              <a:ext uri="{FF2B5EF4-FFF2-40B4-BE49-F238E27FC236}">
                <a16:creationId xmlns:a16="http://schemas.microsoft.com/office/drawing/2014/main" id="{C5345F3E-7236-4A5A-AADE-35736308A08C}"/>
              </a:ext>
            </a:extLst>
          </p:cNvPr>
          <p:cNvSpPr txBox="1"/>
          <p:nvPr/>
        </p:nvSpPr>
        <p:spPr bwMode="ltGray">
          <a:xfrm>
            <a:off x="1011869" y="5982726"/>
            <a:ext cx="10311957" cy="216090"/>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baseline="30000" dirty="0">
                <a:solidFill>
                  <a:srgbClr val="EE2722"/>
                </a:solidFill>
                <a:latin typeface="+mn-lt"/>
                <a:cs typeface="Arial" panose="020B0604020202020204" pitchFamily="34" charset="0"/>
              </a:rPr>
              <a:t>1</a:t>
            </a:r>
            <a:r>
              <a:rPr lang="en-US" sz="1200" dirty="0">
                <a:latin typeface="+mn-lt"/>
                <a:cs typeface="Arial" panose="020B0604020202020204" pitchFamily="34" charset="0"/>
              </a:rPr>
              <a:t>This is an </a:t>
            </a:r>
            <a:r>
              <a:rPr lang="en-US" sz="1200" b="1" dirty="0">
                <a:solidFill>
                  <a:srgbClr val="EE2722"/>
                </a:solidFill>
                <a:cs typeface="Arial" panose="020B0604020202020204" pitchFamily="34" charset="0"/>
              </a:rPr>
              <a:t>N</a:t>
            </a:r>
            <a:r>
              <a:rPr lang="en-US" sz="1200" dirty="0">
                <a:latin typeface="+mn-lt"/>
                <a:cs typeface="Arial" panose="020B0604020202020204" pitchFamily="34" charset="0"/>
              </a:rPr>
              <a:t> because Bill Wheeler only has the Manager role. As such, Bill is only allowed to see the employee’s Self-Snaps and Snaps that Bill has given to the employee. </a:t>
            </a:r>
            <a:br>
              <a:rPr lang="en-US" sz="1200" dirty="0">
                <a:latin typeface="+mn-lt"/>
                <a:cs typeface="Arial" panose="020B0604020202020204" pitchFamily="34" charset="0"/>
              </a:rPr>
            </a:br>
            <a:r>
              <a:rPr lang="en-US" sz="1200" dirty="0">
                <a:latin typeface="+mn-lt"/>
                <a:cs typeface="Arial" panose="020B0604020202020204" pitchFamily="34" charset="0"/>
              </a:rPr>
              <a:t> The employee, Group Admins, and Org Admins can include all Snaps that have been shared with the employee (from all sources), some of which Bill may not be allowed to view. </a:t>
            </a:r>
            <a:endParaRPr lang="en-US" sz="1200" dirty="0">
              <a:solidFill>
                <a:srgbClr val="EE2722"/>
              </a:solidFill>
              <a:latin typeface="+mn-lt"/>
              <a:cs typeface="Arial" panose="020B0604020202020204" pitchFamily="34" charset="0"/>
            </a:endParaRPr>
          </a:p>
        </p:txBody>
      </p:sp>
    </p:spTree>
    <p:extLst>
      <p:ext uri="{BB962C8B-B14F-4D97-AF65-F5344CB8AC3E}">
        <p14:creationId xmlns:p14="http://schemas.microsoft.com/office/powerpoint/2010/main" val="25224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500"/>
                                        <p:tgtEl>
                                          <p:spTgt spid="19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2"/>
                                        </p:tgtEl>
                                        <p:attrNameLst>
                                          <p:attrName>style.visibility</p:attrName>
                                        </p:attrNameLst>
                                      </p:cBhvr>
                                      <p:to>
                                        <p:strVal val="visible"/>
                                      </p:to>
                                    </p:set>
                                    <p:animEffect transition="in" filter="fade">
                                      <p:cBhvr>
                                        <p:cTn id="23" dur="500"/>
                                        <p:tgtEl>
                                          <p:spTgt spid="2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3"/>
                                        </p:tgtEl>
                                        <p:attrNameLst>
                                          <p:attrName>style.visibility</p:attrName>
                                        </p:attrNameLst>
                                      </p:cBhvr>
                                      <p:to>
                                        <p:strVal val="visible"/>
                                      </p:to>
                                    </p:set>
                                    <p:animEffect transition="in" filter="fade">
                                      <p:cBhvr>
                                        <p:cTn id="31" dur="500"/>
                                        <p:tgtEl>
                                          <p:spTgt spid="20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6"/>
                                        </p:tgtEl>
                                        <p:attrNameLst>
                                          <p:attrName>style.visibility</p:attrName>
                                        </p:attrNameLst>
                                      </p:cBhvr>
                                      <p:to>
                                        <p:strVal val="visible"/>
                                      </p:to>
                                    </p:set>
                                    <p:animEffect transition="in" filter="fade">
                                      <p:cBhvr>
                                        <p:cTn id="39" dur="500"/>
                                        <p:tgtEl>
                                          <p:spTgt spid="2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fade">
                                      <p:cBhvr>
                                        <p:cTn id="47" dur="500"/>
                                        <p:tgtEl>
                                          <p:spTgt spid="20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fade">
                                      <p:cBhvr>
                                        <p:cTn id="50" dur="500"/>
                                        <p:tgtEl>
                                          <p:spTgt spid="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4"/>
                                        </p:tgtEl>
                                        <p:attrNameLst>
                                          <p:attrName>style.visibility</p:attrName>
                                        </p:attrNameLst>
                                      </p:cBhvr>
                                      <p:to>
                                        <p:strVal val="visible"/>
                                      </p:to>
                                    </p:set>
                                    <p:animEffect transition="in" filter="fade">
                                      <p:cBhvr>
                                        <p:cTn id="55" dur="500"/>
                                        <p:tgtEl>
                                          <p:spTgt spid="20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p:bldP spid="202" grpId="0"/>
      <p:bldP spid="203" grpId="0"/>
      <p:bldP spid="204" grpId="0"/>
      <p:bldP spid="205" grpId="0"/>
      <p:bldP spid="206" grpId="0"/>
      <p:bldP spid="207" grpId="0"/>
      <p:bldP spid="73" grpId="0" animBg="1"/>
      <p:bldP spid="75" grpId="0" animBg="1"/>
      <p:bldP spid="78" grpId="0" animBg="1"/>
      <p:bldP spid="86" grpId="0" animBg="1"/>
      <p:bldP spid="87" grpId="0" animBg="1"/>
      <p:bldP spid="89" grpId="0" animBg="1"/>
      <p:bldP spid="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Performance Summary Creation and Collaboration</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36</a:t>
            </a:fld>
            <a:endParaRPr lang="en-US" dirty="0"/>
          </a:p>
        </p:txBody>
      </p:sp>
      <p:sp>
        <p:nvSpPr>
          <p:cNvPr id="36" name="Rectangle 35">
            <a:extLst>
              <a:ext uri="{FF2B5EF4-FFF2-40B4-BE49-F238E27FC236}">
                <a16:creationId xmlns:a16="http://schemas.microsoft.com/office/drawing/2014/main" id="{58F543D1-732E-4800-A774-B7630965758A}"/>
              </a:ext>
            </a:extLst>
          </p:cNvPr>
          <p:cNvSpPr/>
          <p:nvPr/>
        </p:nvSpPr>
        <p:spPr bwMode="auto">
          <a:xfrm>
            <a:off x="6762081" y="3705851"/>
            <a:ext cx="2017724" cy="2267801"/>
          </a:xfrm>
          <a:prstGeom prst="rect">
            <a:avLst/>
          </a:prstGeom>
          <a:noFill/>
          <a:ln w="12700" cap="flat" cmpd="sng" algn="ctr">
            <a:solidFill>
              <a:srgbClr val="6076B4"/>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6076B4"/>
                </a:solidFill>
                <a:latin typeface="+mn-lt"/>
              </a:rPr>
              <a:t>Department: Audit</a:t>
            </a:r>
            <a:endParaRPr lang="en-US" sz="1600" dirty="0">
              <a:solidFill>
                <a:srgbClr val="6076B4"/>
              </a:solidFill>
              <a:latin typeface="+mn-lt"/>
            </a:endParaRPr>
          </a:p>
        </p:txBody>
      </p:sp>
      <p:sp>
        <p:nvSpPr>
          <p:cNvPr id="41" name="Rectangle 40">
            <a:extLst>
              <a:ext uri="{FF2B5EF4-FFF2-40B4-BE49-F238E27FC236}">
                <a16:creationId xmlns:a16="http://schemas.microsoft.com/office/drawing/2014/main" id="{DA2673E8-A37E-427A-93C3-27D51CC32FE3}"/>
              </a:ext>
            </a:extLst>
          </p:cNvPr>
          <p:cNvSpPr/>
          <p:nvPr/>
        </p:nvSpPr>
        <p:spPr bwMode="auto">
          <a:xfrm>
            <a:off x="8920793" y="4703040"/>
            <a:ext cx="1953989" cy="1047746"/>
          </a:xfrm>
          <a:prstGeom prst="rect">
            <a:avLst/>
          </a:prstGeom>
          <a:noFill/>
          <a:ln w="12700" cap="flat" cmpd="sng" algn="ctr">
            <a:solidFill>
              <a:srgbClr val="7030A0"/>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7030A0"/>
                </a:solidFill>
                <a:latin typeface="+mn-lt"/>
              </a:rPr>
              <a:t>Team Leader: Kelly Jordan</a:t>
            </a:r>
            <a:endParaRPr lang="en-US" sz="1600" dirty="0">
              <a:solidFill>
                <a:srgbClr val="7030A0"/>
              </a:solidFill>
              <a:latin typeface="+mn-lt"/>
            </a:endParaRPr>
          </a:p>
        </p:txBody>
      </p:sp>
      <p:sp>
        <p:nvSpPr>
          <p:cNvPr id="42" name="Rectangle 41">
            <a:extLst>
              <a:ext uri="{FF2B5EF4-FFF2-40B4-BE49-F238E27FC236}">
                <a16:creationId xmlns:a16="http://schemas.microsoft.com/office/drawing/2014/main" id="{79078B79-B83D-405D-B8EB-0E2BCFB3D29E}"/>
              </a:ext>
            </a:extLst>
          </p:cNvPr>
          <p:cNvSpPr/>
          <p:nvPr/>
        </p:nvSpPr>
        <p:spPr bwMode="auto">
          <a:xfrm>
            <a:off x="8851262" y="3705851"/>
            <a:ext cx="2093049" cy="2274260"/>
          </a:xfrm>
          <a:prstGeom prst="rect">
            <a:avLst/>
          </a:prstGeom>
          <a:noFill/>
          <a:ln w="12700" cap="flat" cmpd="sng" algn="ctr">
            <a:solidFill>
              <a:schemeClr val="accent3"/>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Department: Tax</a:t>
            </a:r>
            <a:endParaRPr lang="en-US" sz="1600" dirty="0">
              <a:solidFill>
                <a:schemeClr val="accent3"/>
              </a:solidFill>
              <a:latin typeface="+mn-lt"/>
            </a:endParaRPr>
          </a:p>
        </p:txBody>
      </p:sp>
      <p:sp>
        <p:nvSpPr>
          <p:cNvPr id="13" name="TextBox 12">
            <a:extLst>
              <a:ext uri="{FF2B5EF4-FFF2-40B4-BE49-F238E27FC236}">
                <a16:creationId xmlns:a16="http://schemas.microsoft.com/office/drawing/2014/main" id="{B4C54818-D4EF-4A8D-8402-332CEFE221D0}"/>
              </a:ext>
            </a:extLst>
          </p:cNvPr>
          <p:cNvSpPr txBox="1"/>
          <p:nvPr/>
        </p:nvSpPr>
        <p:spPr bwMode="ltGray">
          <a:xfrm>
            <a:off x="1011870" y="2755299"/>
            <a:ext cx="4898111"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solidFill>
                  <a:srgbClr val="EE2722"/>
                </a:solidFill>
                <a:latin typeface="+mn-lt"/>
                <a:cs typeface="Arial" panose="020B0604020202020204" pitchFamily="34" charset="0"/>
              </a:rPr>
              <a:t>Example: Performance Summary for George Thompson </a:t>
            </a:r>
          </a:p>
        </p:txBody>
      </p:sp>
      <p:sp>
        <p:nvSpPr>
          <p:cNvPr id="16" name="Rectangle 15">
            <a:extLst>
              <a:ext uri="{FF2B5EF4-FFF2-40B4-BE49-F238E27FC236}">
                <a16:creationId xmlns:a16="http://schemas.microsoft.com/office/drawing/2014/main" id="{99C2D255-3396-4568-A1E9-BED8DC3AB369}"/>
              </a:ext>
            </a:extLst>
          </p:cNvPr>
          <p:cNvSpPr/>
          <p:nvPr/>
        </p:nvSpPr>
        <p:spPr bwMode="auto">
          <a:xfrm>
            <a:off x="8967412" y="4807425"/>
            <a:ext cx="1862873" cy="70701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lang="en-US" sz="1200" b="1" dirty="0">
                <a:latin typeface="Arial" panose="020B0604020202020204" pitchFamily="34" charset="0"/>
                <a:cs typeface="Arial" panose="020B0604020202020204" pitchFamily="34" charset="0"/>
              </a:rPr>
              <a:t>Betty Goodman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Accountant, Tax</a:t>
            </a:r>
            <a:endParaRPr lang="en-US" sz="1200" dirty="0">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rPr>
              <a:t>User</a:t>
            </a:r>
            <a:endParaRPr kumimoji="0" lang="en-US" sz="12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7DCB85C-BF00-49A3-B3D2-9AA88E57045B}"/>
              </a:ext>
            </a:extLst>
          </p:cNvPr>
          <p:cNvSpPr/>
          <p:nvPr/>
        </p:nvSpPr>
        <p:spPr bwMode="auto">
          <a:xfrm>
            <a:off x="8965291" y="3784781"/>
            <a:ext cx="1864994"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Kelly Jordan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Manager, Tax</a:t>
            </a: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Kelly Jordan Team</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20" name="Connector: Elbow 19">
            <a:extLst>
              <a:ext uri="{FF2B5EF4-FFF2-40B4-BE49-F238E27FC236}">
                <a16:creationId xmlns:a16="http://schemas.microsoft.com/office/drawing/2014/main" id="{81C10F9F-1E17-4AB2-8A57-DBDC7A6EFAAF}"/>
              </a:ext>
            </a:extLst>
          </p:cNvPr>
          <p:cNvCxnSpPr>
            <a:cxnSpLocks/>
            <a:stCxn id="29" idx="2"/>
            <a:endCxn id="18" idx="0"/>
          </p:cNvCxnSpPr>
          <p:nvPr/>
        </p:nvCxnSpPr>
        <p:spPr bwMode="auto">
          <a:xfrm rot="16200000" flipH="1">
            <a:off x="9133049" y="3020042"/>
            <a:ext cx="481024" cy="1048454"/>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Connector: Elbow 21">
            <a:extLst>
              <a:ext uri="{FF2B5EF4-FFF2-40B4-BE49-F238E27FC236}">
                <a16:creationId xmlns:a16="http://schemas.microsoft.com/office/drawing/2014/main" id="{ACB32321-3FBA-486D-97C7-1554C980AD0E}"/>
              </a:ext>
            </a:extLst>
          </p:cNvPr>
          <p:cNvCxnSpPr>
            <a:cxnSpLocks/>
            <a:stCxn id="40" idx="2"/>
            <a:endCxn id="24" idx="0"/>
          </p:cNvCxnSpPr>
          <p:nvPr/>
        </p:nvCxnSpPr>
        <p:spPr bwMode="auto">
          <a:xfrm rot="5400000">
            <a:off x="7617625" y="4647886"/>
            <a:ext cx="311755" cy="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497F3274-B9C1-428E-B52B-37362D9B5A35}"/>
              </a:ext>
            </a:extLst>
          </p:cNvPr>
          <p:cNvSpPr/>
          <p:nvPr/>
        </p:nvSpPr>
        <p:spPr bwMode="auto">
          <a:xfrm>
            <a:off x="6841003" y="4803764"/>
            <a:ext cx="1864995"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George Thompson</a:t>
            </a:r>
            <a:endParaRPr lang="en-US" sz="1200" b="1" dirty="0">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dirty="0">
                <a:ln>
                  <a:noFill/>
                </a:ln>
                <a:effectLst/>
                <a:latin typeface="Arial" panose="020B0604020202020204" pitchFamily="34" charset="0"/>
                <a:cs typeface="Arial" panose="020B0604020202020204" pitchFamily="34" charset="0"/>
              </a:rPr>
              <a:t>Accountant, Audit</a:t>
            </a:r>
          </a:p>
          <a:p>
            <a:pPr marL="0" marR="0" indent="0" algn="ctr" defTabSz="914400" rtl="0" eaLnBrk="1" fontAlgn="base" latinLnBrk="0" hangingPunct="1">
              <a:lnSpc>
                <a:spcPct val="90000"/>
              </a:lnSpc>
              <a:spcBef>
                <a:spcPct val="0"/>
              </a:spcBef>
              <a:spcAft>
                <a:spcPct val="0"/>
              </a:spcAft>
              <a:buClrTx/>
              <a:buSzTx/>
              <a:buFontTx/>
              <a:buNone/>
              <a:tabLst/>
            </a:pPr>
            <a:r>
              <a:rPr kumimoji="0" lang="en-US" sz="1100" i="1" u="none" strike="noStrike" cap="none" normalizeH="0" dirty="0">
                <a:ln>
                  <a:noFill/>
                </a:ln>
                <a:solidFill>
                  <a:srgbClr val="6076B4"/>
                </a:solidFill>
                <a:effectLst/>
                <a:latin typeface="Arial" panose="020B0604020202020204" pitchFamily="34" charset="0"/>
                <a:cs typeface="Arial" panose="020B0604020202020204" pitchFamily="34" charset="0"/>
              </a:rPr>
              <a:t>User</a:t>
            </a:r>
            <a:endParaRPr kumimoji="0" lang="en-US" sz="12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EF73892-743C-433A-939D-6CD8298132C8}"/>
              </a:ext>
            </a:extLst>
          </p:cNvPr>
          <p:cNvSpPr/>
          <p:nvPr/>
        </p:nvSpPr>
        <p:spPr bwMode="auto">
          <a:xfrm>
            <a:off x="8986468" y="1490740"/>
            <a:ext cx="1864994" cy="72100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Tom Willows</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Partner In-Charge</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all Depts.</a:t>
            </a:r>
          </a:p>
        </p:txBody>
      </p:sp>
      <p:sp>
        <p:nvSpPr>
          <p:cNvPr id="29" name="Rectangle 28">
            <a:extLst>
              <a:ext uri="{FF2B5EF4-FFF2-40B4-BE49-F238E27FC236}">
                <a16:creationId xmlns:a16="http://schemas.microsoft.com/office/drawing/2014/main" id="{435BCF77-AAF9-41A1-8126-F1ED4F75BF16}"/>
              </a:ext>
            </a:extLst>
          </p:cNvPr>
          <p:cNvSpPr/>
          <p:nvPr/>
        </p:nvSpPr>
        <p:spPr bwMode="auto">
          <a:xfrm>
            <a:off x="7916837" y="2594456"/>
            <a:ext cx="1864994" cy="7093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John LaFrance</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Partner, Audit &amp; Tax</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Audit &amp; Tax Depts. </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92E70A5-DA17-4A7E-8BB9-490A1EE5DFE6}"/>
              </a:ext>
            </a:extLst>
          </p:cNvPr>
          <p:cNvSpPr/>
          <p:nvPr/>
        </p:nvSpPr>
        <p:spPr bwMode="auto">
          <a:xfrm>
            <a:off x="10040029" y="2592968"/>
            <a:ext cx="1864994" cy="7093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Cheryl Johnson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Director of HR</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Organization Administrator</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33" name="Connector: Elbow 32">
            <a:extLst>
              <a:ext uri="{FF2B5EF4-FFF2-40B4-BE49-F238E27FC236}">
                <a16:creationId xmlns:a16="http://schemas.microsoft.com/office/drawing/2014/main" id="{0CBE76D2-F4DA-4C34-99E7-904AC001E6E8}"/>
              </a:ext>
            </a:extLst>
          </p:cNvPr>
          <p:cNvCxnSpPr>
            <a:cxnSpLocks/>
            <a:stCxn id="25" idx="2"/>
            <a:endCxn id="30" idx="0"/>
          </p:cNvCxnSpPr>
          <p:nvPr/>
        </p:nvCxnSpPr>
        <p:spPr bwMode="auto">
          <a:xfrm rot="16200000" flipH="1">
            <a:off x="10255135" y="1875576"/>
            <a:ext cx="381221" cy="105356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Connector: Elbow 33">
            <a:extLst>
              <a:ext uri="{FF2B5EF4-FFF2-40B4-BE49-F238E27FC236}">
                <a16:creationId xmlns:a16="http://schemas.microsoft.com/office/drawing/2014/main" id="{3C9799F9-B09A-4BBD-AFA7-3CBBEEA3ECAC}"/>
              </a:ext>
            </a:extLst>
          </p:cNvPr>
          <p:cNvCxnSpPr>
            <a:cxnSpLocks/>
            <a:stCxn id="29" idx="2"/>
            <a:endCxn id="40" idx="0"/>
          </p:cNvCxnSpPr>
          <p:nvPr/>
        </p:nvCxnSpPr>
        <p:spPr bwMode="auto">
          <a:xfrm rot="5400000">
            <a:off x="8072629" y="3004630"/>
            <a:ext cx="477579" cy="1075832"/>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37" name="Connector: Elbow 36">
            <a:extLst>
              <a:ext uri="{FF2B5EF4-FFF2-40B4-BE49-F238E27FC236}">
                <a16:creationId xmlns:a16="http://schemas.microsoft.com/office/drawing/2014/main" id="{2FB06D08-996D-457B-AC69-96CC0EEDE35C}"/>
              </a:ext>
            </a:extLst>
          </p:cNvPr>
          <p:cNvCxnSpPr>
            <a:cxnSpLocks/>
            <a:stCxn id="25" idx="2"/>
            <a:endCxn id="29" idx="0"/>
          </p:cNvCxnSpPr>
          <p:nvPr/>
        </p:nvCxnSpPr>
        <p:spPr bwMode="auto">
          <a:xfrm rot="5400000">
            <a:off x="9192796" y="1868286"/>
            <a:ext cx="382709" cy="106963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sp>
        <p:nvSpPr>
          <p:cNvPr id="40" name="Rectangle 39">
            <a:extLst>
              <a:ext uri="{FF2B5EF4-FFF2-40B4-BE49-F238E27FC236}">
                <a16:creationId xmlns:a16="http://schemas.microsoft.com/office/drawing/2014/main" id="{78BE267B-5F6F-45F3-9DA6-E78F6F8BEA28}"/>
              </a:ext>
            </a:extLst>
          </p:cNvPr>
          <p:cNvSpPr/>
          <p:nvPr/>
        </p:nvSpPr>
        <p:spPr bwMode="auto">
          <a:xfrm>
            <a:off x="6841005" y="3781336"/>
            <a:ext cx="1864994"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Bill Wheeler</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Manager, Audit</a:t>
            </a:r>
            <a:endParaRPr kumimoji="0" lang="en-US" sz="12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Manager</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43" name="Connector: Elbow 42">
            <a:extLst>
              <a:ext uri="{FF2B5EF4-FFF2-40B4-BE49-F238E27FC236}">
                <a16:creationId xmlns:a16="http://schemas.microsoft.com/office/drawing/2014/main" id="{53C47403-8B0A-4099-978E-3088ABF9465B}"/>
              </a:ext>
            </a:extLst>
          </p:cNvPr>
          <p:cNvCxnSpPr>
            <a:cxnSpLocks/>
            <a:stCxn id="18" idx="2"/>
            <a:endCxn id="16" idx="0"/>
          </p:cNvCxnSpPr>
          <p:nvPr/>
        </p:nvCxnSpPr>
        <p:spPr bwMode="auto">
          <a:xfrm rot="16200000" flipH="1">
            <a:off x="9742333" y="4650908"/>
            <a:ext cx="311971" cy="106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186" name="Content Placeholder 4">
            <a:extLst>
              <a:ext uri="{FF2B5EF4-FFF2-40B4-BE49-F238E27FC236}">
                <a16:creationId xmlns:a16="http://schemas.microsoft.com/office/drawing/2014/main" id="{9E537F77-C135-4700-8F71-E2769D2490E5}"/>
              </a:ext>
            </a:extLst>
          </p:cNvPr>
          <p:cNvGraphicFramePr>
            <a:graphicFrameLocks noGrp="1"/>
          </p:cNvGraphicFramePr>
          <p:nvPr>
            <p:ph idx="1"/>
            <p:extLst>
              <p:ext uri="{D42A27DB-BD31-4B8C-83A1-F6EECF244321}">
                <p14:modId xmlns:p14="http://schemas.microsoft.com/office/powerpoint/2010/main" val="1124520594"/>
              </p:ext>
            </p:extLst>
          </p:nvPr>
        </p:nvGraphicFramePr>
        <p:xfrm>
          <a:off x="1011870" y="3107391"/>
          <a:ext cx="4762546" cy="2888173"/>
        </p:xfrm>
        <a:graphic>
          <a:graphicData uri="http://schemas.openxmlformats.org/drawingml/2006/table">
            <a:tbl>
              <a:tblPr firstRow="1" bandRow="1">
                <a:tableStyleId>{3B4B98B0-60AC-42C2-AFA5-B58CD77FA1E5}</a:tableStyleId>
              </a:tblPr>
              <a:tblGrid>
                <a:gridCol w="640344">
                  <a:extLst>
                    <a:ext uri="{9D8B030D-6E8A-4147-A177-3AD203B41FA5}">
                      <a16:colId xmlns:a16="http://schemas.microsoft.com/office/drawing/2014/main" val="972002910"/>
                    </a:ext>
                  </a:extLst>
                </a:gridCol>
                <a:gridCol w="1369794">
                  <a:extLst>
                    <a:ext uri="{9D8B030D-6E8A-4147-A177-3AD203B41FA5}">
                      <a16:colId xmlns:a16="http://schemas.microsoft.com/office/drawing/2014/main" val="3789043762"/>
                    </a:ext>
                  </a:extLst>
                </a:gridCol>
                <a:gridCol w="397719">
                  <a:extLst>
                    <a:ext uri="{9D8B030D-6E8A-4147-A177-3AD203B41FA5}">
                      <a16:colId xmlns:a16="http://schemas.microsoft.com/office/drawing/2014/main" val="1261671325"/>
                    </a:ext>
                  </a:extLst>
                </a:gridCol>
                <a:gridCol w="397565">
                  <a:extLst>
                    <a:ext uri="{9D8B030D-6E8A-4147-A177-3AD203B41FA5}">
                      <a16:colId xmlns:a16="http://schemas.microsoft.com/office/drawing/2014/main" val="3593786918"/>
                    </a:ext>
                  </a:extLst>
                </a:gridCol>
                <a:gridCol w="405517">
                  <a:extLst>
                    <a:ext uri="{9D8B030D-6E8A-4147-A177-3AD203B41FA5}">
                      <a16:colId xmlns:a16="http://schemas.microsoft.com/office/drawing/2014/main" val="709145640"/>
                    </a:ext>
                  </a:extLst>
                </a:gridCol>
                <a:gridCol w="368410">
                  <a:extLst>
                    <a:ext uri="{9D8B030D-6E8A-4147-A177-3AD203B41FA5}">
                      <a16:colId xmlns:a16="http://schemas.microsoft.com/office/drawing/2014/main" val="3069523817"/>
                    </a:ext>
                  </a:extLst>
                </a:gridCol>
                <a:gridCol w="402867">
                  <a:extLst>
                    <a:ext uri="{9D8B030D-6E8A-4147-A177-3AD203B41FA5}">
                      <a16:colId xmlns:a16="http://schemas.microsoft.com/office/drawing/2014/main" val="1218573260"/>
                    </a:ext>
                  </a:extLst>
                </a:gridCol>
                <a:gridCol w="386963">
                  <a:extLst>
                    <a:ext uri="{9D8B030D-6E8A-4147-A177-3AD203B41FA5}">
                      <a16:colId xmlns:a16="http://schemas.microsoft.com/office/drawing/2014/main" val="1380644751"/>
                    </a:ext>
                  </a:extLst>
                </a:gridCol>
                <a:gridCol w="393367">
                  <a:extLst>
                    <a:ext uri="{9D8B030D-6E8A-4147-A177-3AD203B41FA5}">
                      <a16:colId xmlns:a16="http://schemas.microsoft.com/office/drawing/2014/main" val="16868450"/>
                    </a:ext>
                  </a:extLst>
                </a:gridCol>
              </a:tblGrid>
              <a:tr h="0">
                <a:tc rowSpan="2" gridSpan="2">
                  <a:txBody>
                    <a:bodyPr/>
                    <a:lstStyle/>
                    <a:p>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a:txBody>
                    <a:bodyPr/>
                    <a:lstStyle/>
                    <a:p>
                      <a:pPr algn="ctr"/>
                      <a:r>
                        <a:rPr lang="en-US" sz="1200" b="1" dirty="0">
                          <a:latin typeface="Arial" panose="020B0604020202020204" pitchFamily="34" charset="0"/>
                          <a:cs typeface="Arial" panose="020B0604020202020204" pitchFamily="34" charset="0"/>
                        </a:rPr>
                        <a:t>Collaborators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476771"/>
                  </a:ext>
                </a:extLst>
              </a:tr>
              <a:tr h="800293">
                <a:tc gridSpan="2"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0" dirty="0">
                          <a:latin typeface="Arial" panose="020B0604020202020204" pitchFamily="34" charset="0"/>
                          <a:cs typeface="Arial" panose="020B0604020202020204" pitchFamily="34" charset="0"/>
                        </a:rPr>
                        <a:t>George Thompson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Bill Wheeler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John LaFrance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Tom Willows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Kelly Jordan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Betty Goodman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Cheryl Johnson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4146508109"/>
                  </a:ext>
                </a:extLst>
              </a:tr>
              <a:tr h="227588">
                <a:tc rowSpan="7">
                  <a:txBody>
                    <a:bodyPr/>
                    <a:lstStyle/>
                    <a:p>
                      <a:pPr algn="ctr"/>
                      <a:r>
                        <a:rPr lang="en-US" sz="1200" b="1" dirty="0">
                          <a:latin typeface="Arial" panose="020B0604020202020204" pitchFamily="34" charset="0"/>
                          <a:cs typeface="Arial" panose="020B0604020202020204" pitchFamily="34" charset="0"/>
                        </a:rPr>
                        <a:t>Performance Summary Creator (Initiator)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George Thompson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876020"/>
                  </a:ext>
                </a:extLst>
              </a:tr>
              <a:tr h="220897">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Bill Wheeler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691102"/>
                  </a:ext>
                </a:extLst>
              </a:tr>
              <a:tr h="187443">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John LaFrance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90569"/>
                  </a:ext>
                </a:extLst>
              </a:tr>
              <a:tr h="211976">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Tom Willows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7086396"/>
                  </a:ext>
                </a:extLst>
              </a:tr>
              <a:tr h="191904">
                <a:tc vMerge="1">
                  <a:txBody>
                    <a:bodyPr/>
                    <a:lstStyle/>
                    <a:p>
                      <a:endParaRPr lang="en-US"/>
                    </a:p>
                  </a:txBody>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Kelly Jordan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198879"/>
                  </a:ext>
                </a:extLst>
              </a:tr>
              <a:tr h="220897">
                <a:tc vMerge="1">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Betty Goodman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251278"/>
                  </a:ext>
                </a:extLst>
              </a:tr>
              <a:tr h="214387">
                <a:tc vMerge="1">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Cheryl Johnson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480303"/>
                  </a:ext>
                </a:extLst>
              </a:tr>
            </a:tbl>
          </a:graphicData>
        </a:graphic>
      </p:graphicFrame>
      <p:sp>
        <p:nvSpPr>
          <p:cNvPr id="187" name="TextBox 186">
            <a:extLst>
              <a:ext uri="{FF2B5EF4-FFF2-40B4-BE49-F238E27FC236}">
                <a16:creationId xmlns:a16="http://schemas.microsoft.com/office/drawing/2014/main" id="{8D74A41B-7988-4F00-A39B-EE2A849E10CB}"/>
              </a:ext>
            </a:extLst>
          </p:cNvPr>
          <p:cNvSpPr txBox="1"/>
          <p:nvPr/>
        </p:nvSpPr>
        <p:spPr bwMode="ltGray">
          <a:xfrm>
            <a:off x="811893" y="1122947"/>
            <a:ext cx="6515306" cy="1569704"/>
          </a:xfrm>
          <a:prstGeom prst="rect">
            <a:avLst/>
          </a:prstGeom>
          <a:solidFill>
            <a:srgbClr val="DFE4F0"/>
          </a:solid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800" b="1" u="sng" dirty="0">
                <a:latin typeface="+mn-lt"/>
                <a:cs typeface="Arial" panose="020B0604020202020204" pitchFamily="34" charset="0"/>
              </a:rPr>
              <a:t>Who can collaborate on a Performance Summary for an Employee?</a:t>
            </a:r>
          </a:p>
          <a:p>
            <a:pPr>
              <a:lnSpc>
                <a:spcPct val="90000"/>
              </a:lnSpc>
              <a:spcBef>
                <a:spcPts val="0"/>
              </a:spcBef>
              <a:spcAft>
                <a:spcPts val="800"/>
              </a:spcAft>
            </a:pPr>
            <a:r>
              <a:rPr lang="en-US" sz="1600" b="1" dirty="0">
                <a:latin typeface="+mn-lt"/>
                <a:cs typeface="Arial" panose="020B0604020202020204" pitchFamily="34" charset="0"/>
              </a:rPr>
              <a:t>Individual that initiates the Performance Summary </a:t>
            </a:r>
            <a:br>
              <a:rPr lang="en-US" sz="1600" b="1" dirty="0">
                <a:latin typeface="+mn-lt"/>
                <a:cs typeface="Arial" panose="020B0604020202020204" pitchFamily="34" charset="0"/>
              </a:rPr>
            </a:br>
            <a:r>
              <a:rPr lang="en-US" sz="1600" b="1" dirty="0">
                <a:latin typeface="+mn-lt"/>
                <a:cs typeface="Arial" panose="020B0604020202020204" pitchFamily="34" charset="0"/>
              </a:rPr>
              <a:t>+</a:t>
            </a:r>
            <a:br>
              <a:rPr lang="en-US" sz="1600" b="1" dirty="0">
                <a:latin typeface="+mn-lt"/>
                <a:cs typeface="Arial" panose="020B0604020202020204" pitchFamily="34" charset="0"/>
              </a:rPr>
            </a:br>
            <a:r>
              <a:rPr lang="en-US" sz="1600" b="1" dirty="0">
                <a:latin typeface="+mn-lt"/>
                <a:cs typeface="Arial" panose="020B0604020202020204" pitchFamily="34" charset="0"/>
              </a:rPr>
              <a:t>All Group Admins for group(s) that the Employee is a member of</a:t>
            </a:r>
            <a:br>
              <a:rPr lang="en-US" sz="1600" b="1" dirty="0">
                <a:latin typeface="+mn-lt"/>
                <a:cs typeface="Arial" panose="020B0604020202020204" pitchFamily="34" charset="0"/>
              </a:rPr>
            </a:br>
            <a:r>
              <a:rPr lang="en-US" sz="1600" b="1" dirty="0">
                <a:latin typeface="+mn-lt"/>
                <a:cs typeface="Arial" panose="020B0604020202020204" pitchFamily="34" charset="0"/>
              </a:rPr>
              <a:t>+</a:t>
            </a:r>
            <a:br>
              <a:rPr lang="en-US" sz="1600" b="1" dirty="0">
                <a:latin typeface="+mn-lt"/>
                <a:cs typeface="Arial" panose="020B0604020202020204" pitchFamily="34" charset="0"/>
              </a:rPr>
            </a:br>
            <a:r>
              <a:rPr lang="en-US" sz="1600" b="1" dirty="0">
                <a:latin typeface="+mn-lt"/>
                <a:cs typeface="Arial" panose="020B0604020202020204" pitchFamily="34" charset="0"/>
              </a:rPr>
              <a:t>All Organization Administrators</a:t>
            </a:r>
          </a:p>
        </p:txBody>
      </p:sp>
      <p:sp>
        <p:nvSpPr>
          <p:cNvPr id="191" name="TextBox 190">
            <a:extLst>
              <a:ext uri="{FF2B5EF4-FFF2-40B4-BE49-F238E27FC236}">
                <a16:creationId xmlns:a16="http://schemas.microsoft.com/office/drawing/2014/main" id="{FA0D6090-BD31-4063-A853-88E2839C6E21}"/>
              </a:ext>
            </a:extLst>
          </p:cNvPr>
          <p:cNvSpPr txBox="1"/>
          <p:nvPr/>
        </p:nvSpPr>
        <p:spPr bwMode="ltGray">
          <a:xfrm>
            <a:off x="3074373"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5" name="TextBox 194">
            <a:extLst>
              <a:ext uri="{FF2B5EF4-FFF2-40B4-BE49-F238E27FC236}">
                <a16:creationId xmlns:a16="http://schemas.microsoft.com/office/drawing/2014/main" id="{B20F4A91-AF10-4A1C-85DF-04272027EC95}"/>
              </a:ext>
            </a:extLst>
          </p:cNvPr>
          <p:cNvSpPr txBox="1"/>
          <p:nvPr/>
        </p:nvSpPr>
        <p:spPr bwMode="ltGray">
          <a:xfrm>
            <a:off x="3881432"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6" name="TextBox 195">
            <a:extLst>
              <a:ext uri="{FF2B5EF4-FFF2-40B4-BE49-F238E27FC236}">
                <a16:creationId xmlns:a16="http://schemas.microsoft.com/office/drawing/2014/main" id="{4635C104-C00B-45F0-B996-097E405E5D00}"/>
              </a:ext>
            </a:extLst>
          </p:cNvPr>
          <p:cNvSpPr txBox="1"/>
          <p:nvPr/>
        </p:nvSpPr>
        <p:spPr bwMode="ltGray">
          <a:xfrm>
            <a:off x="4263489"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7" name="TextBox 196">
            <a:extLst>
              <a:ext uri="{FF2B5EF4-FFF2-40B4-BE49-F238E27FC236}">
                <a16:creationId xmlns:a16="http://schemas.microsoft.com/office/drawing/2014/main" id="{EEE9CA30-70CA-4619-9AA2-D5E58A16BCDF}"/>
              </a:ext>
            </a:extLst>
          </p:cNvPr>
          <p:cNvSpPr txBox="1"/>
          <p:nvPr/>
        </p:nvSpPr>
        <p:spPr bwMode="ltGray">
          <a:xfrm>
            <a:off x="5426072"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198" name="TextBox 197">
            <a:extLst>
              <a:ext uri="{FF2B5EF4-FFF2-40B4-BE49-F238E27FC236}">
                <a16:creationId xmlns:a16="http://schemas.microsoft.com/office/drawing/2014/main" id="{D590E390-4F5E-4ACD-952A-6633534F6C3B}"/>
              </a:ext>
            </a:extLst>
          </p:cNvPr>
          <p:cNvSpPr txBox="1"/>
          <p:nvPr/>
        </p:nvSpPr>
        <p:spPr bwMode="ltGray">
          <a:xfrm>
            <a:off x="3473884" y="419469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r>
              <a:rPr lang="en-US" sz="1200" b="1" baseline="30000" dirty="0">
                <a:solidFill>
                  <a:srgbClr val="EE2722"/>
                </a:solidFill>
                <a:latin typeface="Arial" panose="020B0604020202020204" pitchFamily="34" charset="0"/>
                <a:cs typeface="Arial" panose="020B0604020202020204" pitchFamily="34" charset="0"/>
              </a:rPr>
              <a:t>1</a:t>
            </a:r>
          </a:p>
        </p:txBody>
      </p:sp>
      <p:sp>
        <p:nvSpPr>
          <p:cNvPr id="199" name="TextBox 198">
            <a:extLst>
              <a:ext uri="{FF2B5EF4-FFF2-40B4-BE49-F238E27FC236}">
                <a16:creationId xmlns:a16="http://schemas.microsoft.com/office/drawing/2014/main" id="{405875FC-5CBE-4CD2-8400-864035D2C284}"/>
              </a:ext>
            </a:extLst>
          </p:cNvPr>
          <p:cNvSpPr txBox="1"/>
          <p:nvPr/>
        </p:nvSpPr>
        <p:spPr bwMode="ltGray">
          <a:xfrm>
            <a:off x="3481215" y="444515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0" name="TextBox 199">
            <a:extLst>
              <a:ext uri="{FF2B5EF4-FFF2-40B4-BE49-F238E27FC236}">
                <a16:creationId xmlns:a16="http://schemas.microsoft.com/office/drawing/2014/main" id="{B7846569-17B2-420B-BA64-9CD2A24FA6BC}"/>
              </a:ext>
            </a:extLst>
          </p:cNvPr>
          <p:cNvSpPr txBox="1"/>
          <p:nvPr/>
        </p:nvSpPr>
        <p:spPr bwMode="ltGray">
          <a:xfrm>
            <a:off x="4643868" y="419469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1" name="TextBox 200">
            <a:extLst>
              <a:ext uri="{FF2B5EF4-FFF2-40B4-BE49-F238E27FC236}">
                <a16:creationId xmlns:a16="http://schemas.microsoft.com/office/drawing/2014/main" id="{68F516A4-51C4-4F1C-A52D-84B78900AFB2}"/>
              </a:ext>
            </a:extLst>
          </p:cNvPr>
          <p:cNvSpPr txBox="1"/>
          <p:nvPr/>
        </p:nvSpPr>
        <p:spPr bwMode="ltGray">
          <a:xfrm>
            <a:off x="5044015" y="419476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2" name="TextBox 201">
            <a:extLst>
              <a:ext uri="{FF2B5EF4-FFF2-40B4-BE49-F238E27FC236}">
                <a16:creationId xmlns:a16="http://schemas.microsoft.com/office/drawing/2014/main" id="{FCC241B5-11E1-460D-B03D-C3563D9008AB}"/>
              </a:ext>
            </a:extLst>
          </p:cNvPr>
          <p:cNvSpPr txBox="1"/>
          <p:nvPr/>
        </p:nvSpPr>
        <p:spPr bwMode="ltGray">
          <a:xfrm>
            <a:off x="3880726" y="444515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3" name="TextBox 202">
            <a:extLst>
              <a:ext uri="{FF2B5EF4-FFF2-40B4-BE49-F238E27FC236}">
                <a16:creationId xmlns:a16="http://schemas.microsoft.com/office/drawing/2014/main" id="{52608310-C4F5-4078-82B3-53E170C78771}"/>
              </a:ext>
            </a:extLst>
          </p:cNvPr>
          <p:cNvSpPr txBox="1"/>
          <p:nvPr/>
        </p:nvSpPr>
        <p:spPr bwMode="ltGray">
          <a:xfrm>
            <a:off x="4270152" y="444515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4" name="TextBox 203">
            <a:extLst>
              <a:ext uri="{FF2B5EF4-FFF2-40B4-BE49-F238E27FC236}">
                <a16:creationId xmlns:a16="http://schemas.microsoft.com/office/drawing/2014/main" id="{920698BB-0A1A-4A4F-942C-AFE6124A49EF}"/>
              </a:ext>
            </a:extLst>
          </p:cNvPr>
          <p:cNvSpPr txBox="1"/>
          <p:nvPr/>
        </p:nvSpPr>
        <p:spPr bwMode="ltGray">
          <a:xfrm>
            <a:off x="5427637" y="445265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60191092-06DA-45FD-B0CE-126871B2EFBF}"/>
              </a:ext>
            </a:extLst>
          </p:cNvPr>
          <p:cNvSpPr txBox="1"/>
          <p:nvPr/>
        </p:nvSpPr>
        <p:spPr bwMode="ltGray">
          <a:xfrm>
            <a:off x="3070571" y="444243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6" name="TextBox 205">
            <a:extLst>
              <a:ext uri="{FF2B5EF4-FFF2-40B4-BE49-F238E27FC236}">
                <a16:creationId xmlns:a16="http://schemas.microsoft.com/office/drawing/2014/main" id="{BB18F39F-A3D9-4617-95BB-57B7F02A49F6}"/>
              </a:ext>
            </a:extLst>
          </p:cNvPr>
          <p:cNvSpPr txBox="1"/>
          <p:nvPr/>
        </p:nvSpPr>
        <p:spPr bwMode="ltGray">
          <a:xfrm>
            <a:off x="4645186" y="4442432"/>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7" name="TextBox 206">
            <a:extLst>
              <a:ext uri="{FF2B5EF4-FFF2-40B4-BE49-F238E27FC236}">
                <a16:creationId xmlns:a16="http://schemas.microsoft.com/office/drawing/2014/main" id="{2D037FB2-E51A-4D53-BEDA-017957C06C1C}"/>
              </a:ext>
            </a:extLst>
          </p:cNvPr>
          <p:cNvSpPr txBox="1"/>
          <p:nvPr/>
        </p:nvSpPr>
        <p:spPr bwMode="ltGray">
          <a:xfrm>
            <a:off x="5044015" y="445000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8" name="TextBox 207">
            <a:extLst>
              <a:ext uri="{FF2B5EF4-FFF2-40B4-BE49-F238E27FC236}">
                <a16:creationId xmlns:a16="http://schemas.microsoft.com/office/drawing/2014/main" id="{61697388-9238-4ED1-B934-A82111B6B1BD}"/>
              </a:ext>
            </a:extLst>
          </p:cNvPr>
          <p:cNvSpPr txBox="1"/>
          <p:nvPr/>
        </p:nvSpPr>
        <p:spPr bwMode="ltGray">
          <a:xfrm>
            <a:off x="5044015" y="471058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9" name="TextBox 208">
            <a:extLst>
              <a:ext uri="{FF2B5EF4-FFF2-40B4-BE49-F238E27FC236}">
                <a16:creationId xmlns:a16="http://schemas.microsoft.com/office/drawing/2014/main" id="{8F163B3D-41EB-4E9F-AF0A-DE03C4EF0780}"/>
              </a:ext>
            </a:extLst>
          </p:cNvPr>
          <p:cNvSpPr txBox="1"/>
          <p:nvPr/>
        </p:nvSpPr>
        <p:spPr bwMode="ltGray">
          <a:xfrm>
            <a:off x="5041911" y="496442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0" name="TextBox 209">
            <a:extLst>
              <a:ext uri="{FF2B5EF4-FFF2-40B4-BE49-F238E27FC236}">
                <a16:creationId xmlns:a16="http://schemas.microsoft.com/office/drawing/2014/main" id="{E66B5C5B-38AB-4CCE-87A8-D5964395F0B6}"/>
              </a:ext>
            </a:extLst>
          </p:cNvPr>
          <p:cNvSpPr txBox="1"/>
          <p:nvPr/>
        </p:nvSpPr>
        <p:spPr bwMode="ltGray">
          <a:xfrm>
            <a:off x="5046632" y="574987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1" name="TextBox 210">
            <a:extLst>
              <a:ext uri="{FF2B5EF4-FFF2-40B4-BE49-F238E27FC236}">
                <a16:creationId xmlns:a16="http://schemas.microsoft.com/office/drawing/2014/main" id="{31C28E16-86FB-4B06-BEB9-07B0ED4A5DC1}"/>
              </a:ext>
            </a:extLst>
          </p:cNvPr>
          <p:cNvSpPr txBox="1"/>
          <p:nvPr/>
        </p:nvSpPr>
        <p:spPr bwMode="ltGray">
          <a:xfrm>
            <a:off x="4650736" y="574874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2" name="TextBox 211">
            <a:extLst>
              <a:ext uri="{FF2B5EF4-FFF2-40B4-BE49-F238E27FC236}">
                <a16:creationId xmlns:a16="http://schemas.microsoft.com/office/drawing/2014/main" id="{6CEB553E-0764-4068-82C9-FEBAF67EDF8C}"/>
              </a:ext>
            </a:extLst>
          </p:cNvPr>
          <p:cNvSpPr txBox="1"/>
          <p:nvPr/>
        </p:nvSpPr>
        <p:spPr bwMode="ltGray">
          <a:xfrm>
            <a:off x="4643868" y="470730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3" name="TextBox 212">
            <a:extLst>
              <a:ext uri="{FF2B5EF4-FFF2-40B4-BE49-F238E27FC236}">
                <a16:creationId xmlns:a16="http://schemas.microsoft.com/office/drawing/2014/main" id="{9DA33A65-3D53-4398-A84E-34EB387A6C5B}"/>
              </a:ext>
            </a:extLst>
          </p:cNvPr>
          <p:cNvSpPr txBox="1"/>
          <p:nvPr/>
        </p:nvSpPr>
        <p:spPr bwMode="ltGray">
          <a:xfrm>
            <a:off x="4650736" y="497125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4" name="TextBox 213">
            <a:extLst>
              <a:ext uri="{FF2B5EF4-FFF2-40B4-BE49-F238E27FC236}">
                <a16:creationId xmlns:a16="http://schemas.microsoft.com/office/drawing/2014/main" id="{649CC092-A43A-4761-BF8E-F2AABF6C6E93}"/>
              </a:ext>
            </a:extLst>
          </p:cNvPr>
          <p:cNvSpPr txBox="1"/>
          <p:nvPr/>
        </p:nvSpPr>
        <p:spPr bwMode="ltGray">
          <a:xfrm>
            <a:off x="3070571" y="497122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5" name="TextBox 214">
            <a:extLst>
              <a:ext uri="{FF2B5EF4-FFF2-40B4-BE49-F238E27FC236}">
                <a16:creationId xmlns:a16="http://schemas.microsoft.com/office/drawing/2014/main" id="{7308730A-A32B-4A91-BB60-5FB66EFEE51B}"/>
              </a:ext>
            </a:extLst>
          </p:cNvPr>
          <p:cNvSpPr txBox="1"/>
          <p:nvPr/>
        </p:nvSpPr>
        <p:spPr bwMode="ltGray">
          <a:xfrm>
            <a:off x="3481762" y="496752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r>
              <a:rPr lang="en-US" sz="1200" b="1" baseline="30000" dirty="0">
                <a:solidFill>
                  <a:srgbClr val="EE2722"/>
                </a:solidFill>
                <a:latin typeface="Arial" panose="020B0604020202020204" pitchFamily="34" charset="0"/>
                <a:cs typeface="Arial" panose="020B0604020202020204" pitchFamily="34" charset="0"/>
              </a:rPr>
              <a:t>1</a:t>
            </a:r>
          </a:p>
        </p:txBody>
      </p:sp>
      <p:sp>
        <p:nvSpPr>
          <p:cNvPr id="216" name="TextBox 215">
            <a:extLst>
              <a:ext uri="{FF2B5EF4-FFF2-40B4-BE49-F238E27FC236}">
                <a16:creationId xmlns:a16="http://schemas.microsoft.com/office/drawing/2014/main" id="{D675B853-21D2-4A3F-B516-BF982CD34BDF}"/>
              </a:ext>
            </a:extLst>
          </p:cNvPr>
          <p:cNvSpPr txBox="1"/>
          <p:nvPr/>
        </p:nvSpPr>
        <p:spPr bwMode="ltGray">
          <a:xfrm>
            <a:off x="3070571" y="5743442"/>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7" name="TextBox 216">
            <a:extLst>
              <a:ext uri="{FF2B5EF4-FFF2-40B4-BE49-F238E27FC236}">
                <a16:creationId xmlns:a16="http://schemas.microsoft.com/office/drawing/2014/main" id="{7E3A289A-F252-4AA8-A688-3F78F4CCDBCF}"/>
              </a:ext>
            </a:extLst>
          </p:cNvPr>
          <p:cNvSpPr txBox="1"/>
          <p:nvPr/>
        </p:nvSpPr>
        <p:spPr bwMode="ltGray">
          <a:xfrm>
            <a:off x="3473884" y="574253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r>
              <a:rPr lang="en-US" sz="1200" b="1" baseline="30000" dirty="0">
                <a:solidFill>
                  <a:srgbClr val="EE2722"/>
                </a:solidFill>
                <a:latin typeface="Arial" panose="020B0604020202020204" pitchFamily="34" charset="0"/>
                <a:cs typeface="Arial" panose="020B0604020202020204" pitchFamily="34" charset="0"/>
              </a:rPr>
              <a:t>1</a:t>
            </a:r>
          </a:p>
        </p:txBody>
      </p:sp>
      <p:sp>
        <p:nvSpPr>
          <p:cNvPr id="218" name="TextBox 217">
            <a:extLst>
              <a:ext uri="{FF2B5EF4-FFF2-40B4-BE49-F238E27FC236}">
                <a16:creationId xmlns:a16="http://schemas.microsoft.com/office/drawing/2014/main" id="{8343A845-30DC-4E22-9C4F-1E95DF2347F1}"/>
              </a:ext>
            </a:extLst>
          </p:cNvPr>
          <p:cNvSpPr txBox="1"/>
          <p:nvPr/>
        </p:nvSpPr>
        <p:spPr bwMode="ltGray">
          <a:xfrm>
            <a:off x="3074373" y="470730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9" name="TextBox 218">
            <a:extLst>
              <a:ext uri="{FF2B5EF4-FFF2-40B4-BE49-F238E27FC236}">
                <a16:creationId xmlns:a16="http://schemas.microsoft.com/office/drawing/2014/main" id="{496F8142-DD32-4506-AD29-EC5BAD81AD51}"/>
              </a:ext>
            </a:extLst>
          </p:cNvPr>
          <p:cNvSpPr txBox="1"/>
          <p:nvPr/>
        </p:nvSpPr>
        <p:spPr bwMode="ltGray">
          <a:xfrm>
            <a:off x="3473884" y="471003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r>
              <a:rPr lang="en-US" sz="1200" b="1" baseline="30000" dirty="0">
                <a:solidFill>
                  <a:srgbClr val="EE2722"/>
                </a:solidFill>
                <a:latin typeface="Arial" panose="020B0604020202020204" pitchFamily="34" charset="0"/>
                <a:cs typeface="Arial" panose="020B0604020202020204" pitchFamily="34" charset="0"/>
              </a:rPr>
              <a:t>1</a:t>
            </a:r>
          </a:p>
        </p:txBody>
      </p:sp>
      <p:sp>
        <p:nvSpPr>
          <p:cNvPr id="220" name="TextBox 219">
            <a:extLst>
              <a:ext uri="{FF2B5EF4-FFF2-40B4-BE49-F238E27FC236}">
                <a16:creationId xmlns:a16="http://schemas.microsoft.com/office/drawing/2014/main" id="{77F17A3B-7AA1-4D87-9069-861AA26D2E89}"/>
              </a:ext>
            </a:extLst>
          </p:cNvPr>
          <p:cNvSpPr txBox="1"/>
          <p:nvPr/>
        </p:nvSpPr>
        <p:spPr bwMode="ltGray">
          <a:xfrm>
            <a:off x="3874870" y="471138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1" name="TextBox 220">
            <a:extLst>
              <a:ext uri="{FF2B5EF4-FFF2-40B4-BE49-F238E27FC236}">
                <a16:creationId xmlns:a16="http://schemas.microsoft.com/office/drawing/2014/main" id="{D55E2EEF-8A7C-4AEA-8A2F-207A99E53325}"/>
              </a:ext>
            </a:extLst>
          </p:cNvPr>
          <p:cNvSpPr txBox="1"/>
          <p:nvPr/>
        </p:nvSpPr>
        <p:spPr bwMode="ltGray">
          <a:xfrm>
            <a:off x="4269446" y="470730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2" name="TextBox 221">
            <a:extLst>
              <a:ext uri="{FF2B5EF4-FFF2-40B4-BE49-F238E27FC236}">
                <a16:creationId xmlns:a16="http://schemas.microsoft.com/office/drawing/2014/main" id="{9EBAD5AE-FEE6-4AC1-9813-D5C4257E16CB}"/>
              </a:ext>
            </a:extLst>
          </p:cNvPr>
          <p:cNvSpPr txBox="1"/>
          <p:nvPr/>
        </p:nvSpPr>
        <p:spPr bwMode="ltGray">
          <a:xfrm>
            <a:off x="5426072" y="471058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047F2D68-2972-414F-B8A3-E70B85FF9213}"/>
              </a:ext>
            </a:extLst>
          </p:cNvPr>
          <p:cNvSpPr txBox="1"/>
          <p:nvPr/>
        </p:nvSpPr>
        <p:spPr bwMode="ltGray">
          <a:xfrm>
            <a:off x="5433086" y="497122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33087868-CBFF-4C3B-A811-3202306A88DD}"/>
              </a:ext>
            </a:extLst>
          </p:cNvPr>
          <p:cNvSpPr txBox="1"/>
          <p:nvPr/>
        </p:nvSpPr>
        <p:spPr bwMode="ltGray">
          <a:xfrm>
            <a:off x="4268485" y="496857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5" name="TextBox 224">
            <a:extLst>
              <a:ext uri="{FF2B5EF4-FFF2-40B4-BE49-F238E27FC236}">
                <a16:creationId xmlns:a16="http://schemas.microsoft.com/office/drawing/2014/main" id="{C3347469-2873-4E1C-A10A-9D73A09CC2CE}"/>
              </a:ext>
            </a:extLst>
          </p:cNvPr>
          <p:cNvSpPr txBox="1"/>
          <p:nvPr/>
        </p:nvSpPr>
        <p:spPr bwMode="ltGray">
          <a:xfrm>
            <a:off x="3880818" y="496337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6" name="TextBox 225">
            <a:extLst>
              <a:ext uri="{FF2B5EF4-FFF2-40B4-BE49-F238E27FC236}">
                <a16:creationId xmlns:a16="http://schemas.microsoft.com/office/drawing/2014/main" id="{52D32A94-2730-401B-9BEB-0CB6169A79FC}"/>
              </a:ext>
            </a:extLst>
          </p:cNvPr>
          <p:cNvSpPr txBox="1"/>
          <p:nvPr/>
        </p:nvSpPr>
        <p:spPr bwMode="ltGray">
          <a:xfrm>
            <a:off x="3874870" y="573687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7" name="TextBox 226">
            <a:extLst>
              <a:ext uri="{FF2B5EF4-FFF2-40B4-BE49-F238E27FC236}">
                <a16:creationId xmlns:a16="http://schemas.microsoft.com/office/drawing/2014/main" id="{D7FFB638-B49C-4091-A988-E96FC6390823}"/>
              </a:ext>
            </a:extLst>
          </p:cNvPr>
          <p:cNvSpPr txBox="1"/>
          <p:nvPr/>
        </p:nvSpPr>
        <p:spPr bwMode="ltGray">
          <a:xfrm>
            <a:off x="4272327" y="574156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8" name="TextBox 227">
            <a:extLst>
              <a:ext uri="{FF2B5EF4-FFF2-40B4-BE49-F238E27FC236}">
                <a16:creationId xmlns:a16="http://schemas.microsoft.com/office/drawing/2014/main" id="{E13971A8-61AA-46ED-B689-E359B16875F9}"/>
              </a:ext>
            </a:extLst>
          </p:cNvPr>
          <p:cNvSpPr txBox="1"/>
          <p:nvPr/>
        </p:nvSpPr>
        <p:spPr bwMode="ltGray">
          <a:xfrm>
            <a:off x="5433086" y="5740322"/>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29" name="TextBox 228">
            <a:extLst>
              <a:ext uri="{FF2B5EF4-FFF2-40B4-BE49-F238E27FC236}">
                <a16:creationId xmlns:a16="http://schemas.microsoft.com/office/drawing/2014/main" id="{244F0E22-FB04-4856-BDFB-7037AEE77B82}"/>
              </a:ext>
            </a:extLst>
          </p:cNvPr>
          <p:cNvSpPr txBox="1"/>
          <p:nvPr/>
        </p:nvSpPr>
        <p:spPr bwMode="ltGray">
          <a:xfrm>
            <a:off x="2999270" y="522984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0" name="TextBox 229">
            <a:extLst>
              <a:ext uri="{FF2B5EF4-FFF2-40B4-BE49-F238E27FC236}">
                <a16:creationId xmlns:a16="http://schemas.microsoft.com/office/drawing/2014/main" id="{DD71FF4A-C010-48A9-8FE8-BB30C86FF408}"/>
              </a:ext>
            </a:extLst>
          </p:cNvPr>
          <p:cNvSpPr txBox="1"/>
          <p:nvPr/>
        </p:nvSpPr>
        <p:spPr bwMode="ltGray">
          <a:xfrm>
            <a:off x="3393143" y="522850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1" name="TextBox 230">
            <a:extLst>
              <a:ext uri="{FF2B5EF4-FFF2-40B4-BE49-F238E27FC236}">
                <a16:creationId xmlns:a16="http://schemas.microsoft.com/office/drawing/2014/main" id="{0D6A9023-645D-4E35-8C72-073816CB7166}"/>
              </a:ext>
            </a:extLst>
          </p:cNvPr>
          <p:cNvSpPr txBox="1"/>
          <p:nvPr/>
        </p:nvSpPr>
        <p:spPr bwMode="ltGray">
          <a:xfrm>
            <a:off x="3816262" y="522984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2" name="TextBox 231">
            <a:extLst>
              <a:ext uri="{FF2B5EF4-FFF2-40B4-BE49-F238E27FC236}">
                <a16:creationId xmlns:a16="http://schemas.microsoft.com/office/drawing/2014/main" id="{0BAE28CB-46C7-4F03-BB1A-BD283D58BCD9}"/>
              </a:ext>
            </a:extLst>
          </p:cNvPr>
          <p:cNvSpPr txBox="1"/>
          <p:nvPr/>
        </p:nvSpPr>
        <p:spPr bwMode="ltGray">
          <a:xfrm>
            <a:off x="4189906" y="523131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3" name="TextBox 232">
            <a:extLst>
              <a:ext uri="{FF2B5EF4-FFF2-40B4-BE49-F238E27FC236}">
                <a16:creationId xmlns:a16="http://schemas.microsoft.com/office/drawing/2014/main" id="{A7B58F29-6138-4716-B54A-6CC6415D53E5}"/>
              </a:ext>
            </a:extLst>
          </p:cNvPr>
          <p:cNvSpPr txBox="1"/>
          <p:nvPr/>
        </p:nvSpPr>
        <p:spPr bwMode="ltGray">
          <a:xfrm>
            <a:off x="4574550" y="522579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4" name="TextBox 233">
            <a:extLst>
              <a:ext uri="{FF2B5EF4-FFF2-40B4-BE49-F238E27FC236}">
                <a16:creationId xmlns:a16="http://schemas.microsoft.com/office/drawing/2014/main" id="{5A99414F-0D21-45C5-AB4E-19D9F0382071}"/>
              </a:ext>
            </a:extLst>
          </p:cNvPr>
          <p:cNvSpPr txBox="1"/>
          <p:nvPr/>
        </p:nvSpPr>
        <p:spPr bwMode="ltGray">
          <a:xfrm>
            <a:off x="4972448" y="5225656"/>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5" name="TextBox 234">
            <a:extLst>
              <a:ext uri="{FF2B5EF4-FFF2-40B4-BE49-F238E27FC236}">
                <a16:creationId xmlns:a16="http://schemas.microsoft.com/office/drawing/2014/main" id="{E47B9BDB-0A3D-47A9-8F3E-5C449ECCFB9C}"/>
              </a:ext>
            </a:extLst>
          </p:cNvPr>
          <p:cNvSpPr txBox="1"/>
          <p:nvPr/>
        </p:nvSpPr>
        <p:spPr bwMode="ltGray">
          <a:xfrm>
            <a:off x="5360895" y="522956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6" name="TextBox 235">
            <a:extLst>
              <a:ext uri="{FF2B5EF4-FFF2-40B4-BE49-F238E27FC236}">
                <a16:creationId xmlns:a16="http://schemas.microsoft.com/office/drawing/2014/main" id="{1663BA17-F187-445B-95FC-D9DA5F084333}"/>
              </a:ext>
            </a:extLst>
          </p:cNvPr>
          <p:cNvSpPr txBox="1"/>
          <p:nvPr/>
        </p:nvSpPr>
        <p:spPr bwMode="ltGray">
          <a:xfrm>
            <a:off x="2999270" y="548883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7" name="TextBox 236">
            <a:extLst>
              <a:ext uri="{FF2B5EF4-FFF2-40B4-BE49-F238E27FC236}">
                <a16:creationId xmlns:a16="http://schemas.microsoft.com/office/drawing/2014/main" id="{A26E6B30-E1F9-4469-BBE4-10836733BD01}"/>
              </a:ext>
            </a:extLst>
          </p:cNvPr>
          <p:cNvSpPr txBox="1"/>
          <p:nvPr/>
        </p:nvSpPr>
        <p:spPr bwMode="ltGray">
          <a:xfrm>
            <a:off x="3388154" y="548816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8" name="TextBox 237">
            <a:extLst>
              <a:ext uri="{FF2B5EF4-FFF2-40B4-BE49-F238E27FC236}">
                <a16:creationId xmlns:a16="http://schemas.microsoft.com/office/drawing/2014/main" id="{931E9E07-73E5-4A47-AB59-4409FFC7FFB4}"/>
              </a:ext>
            </a:extLst>
          </p:cNvPr>
          <p:cNvSpPr txBox="1"/>
          <p:nvPr/>
        </p:nvSpPr>
        <p:spPr bwMode="ltGray">
          <a:xfrm>
            <a:off x="3807628" y="548953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9" name="TextBox 238">
            <a:extLst>
              <a:ext uri="{FF2B5EF4-FFF2-40B4-BE49-F238E27FC236}">
                <a16:creationId xmlns:a16="http://schemas.microsoft.com/office/drawing/2014/main" id="{CCD2AEFD-CB7C-409C-89F7-5F07EC596A8C}"/>
              </a:ext>
            </a:extLst>
          </p:cNvPr>
          <p:cNvSpPr txBox="1"/>
          <p:nvPr/>
        </p:nvSpPr>
        <p:spPr bwMode="ltGray">
          <a:xfrm>
            <a:off x="4189906" y="5482996"/>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40" name="TextBox 239">
            <a:extLst>
              <a:ext uri="{FF2B5EF4-FFF2-40B4-BE49-F238E27FC236}">
                <a16:creationId xmlns:a16="http://schemas.microsoft.com/office/drawing/2014/main" id="{A021A777-AF71-4295-A0CF-5EC03AD9C67A}"/>
              </a:ext>
            </a:extLst>
          </p:cNvPr>
          <p:cNvSpPr txBox="1"/>
          <p:nvPr/>
        </p:nvSpPr>
        <p:spPr bwMode="ltGray">
          <a:xfrm>
            <a:off x="4570726" y="548564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41" name="TextBox 240">
            <a:extLst>
              <a:ext uri="{FF2B5EF4-FFF2-40B4-BE49-F238E27FC236}">
                <a16:creationId xmlns:a16="http://schemas.microsoft.com/office/drawing/2014/main" id="{5012CD90-5B71-43E2-BC8E-32C24DE2D6D2}"/>
              </a:ext>
            </a:extLst>
          </p:cNvPr>
          <p:cNvSpPr txBox="1"/>
          <p:nvPr/>
        </p:nvSpPr>
        <p:spPr bwMode="ltGray">
          <a:xfrm>
            <a:off x="4962146" y="548688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42" name="TextBox 241">
            <a:extLst>
              <a:ext uri="{FF2B5EF4-FFF2-40B4-BE49-F238E27FC236}">
                <a16:creationId xmlns:a16="http://schemas.microsoft.com/office/drawing/2014/main" id="{B3CF9979-719B-4D43-B6EC-5ED6ABF8CD02}"/>
              </a:ext>
            </a:extLst>
          </p:cNvPr>
          <p:cNvSpPr txBox="1"/>
          <p:nvPr/>
        </p:nvSpPr>
        <p:spPr bwMode="ltGray">
          <a:xfrm>
            <a:off x="5355595" y="548688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3" name="Rectangle 2">
            <a:extLst>
              <a:ext uri="{FF2B5EF4-FFF2-40B4-BE49-F238E27FC236}">
                <a16:creationId xmlns:a16="http://schemas.microsoft.com/office/drawing/2014/main" id="{73985900-B297-4F4D-9D1F-9AA8FC2B119F}"/>
              </a:ext>
            </a:extLst>
          </p:cNvPr>
          <p:cNvSpPr/>
          <p:nvPr/>
        </p:nvSpPr>
        <p:spPr bwMode="auto">
          <a:xfrm>
            <a:off x="6854520" y="4810713"/>
            <a:ext cx="1835621" cy="678089"/>
          </a:xfrm>
          <a:prstGeom prst="rect">
            <a:avLst/>
          </a:prstGeom>
          <a:solidFill>
            <a:srgbClr val="FFFF00">
              <a:alpha val="30000"/>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5" name="Rectangle 74">
            <a:extLst>
              <a:ext uri="{FF2B5EF4-FFF2-40B4-BE49-F238E27FC236}">
                <a16:creationId xmlns:a16="http://schemas.microsoft.com/office/drawing/2014/main" id="{4CB2FAE3-048E-4EB4-98F3-0A629B54D914}"/>
              </a:ext>
            </a:extLst>
          </p:cNvPr>
          <p:cNvSpPr/>
          <p:nvPr/>
        </p:nvSpPr>
        <p:spPr bwMode="auto">
          <a:xfrm>
            <a:off x="9001153" y="1512786"/>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8" name="Rectangle 77">
            <a:extLst>
              <a:ext uri="{FF2B5EF4-FFF2-40B4-BE49-F238E27FC236}">
                <a16:creationId xmlns:a16="http://schemas.microsoft.com/office/drawing/2014/main" id="{D4AEEA57-3972-4909-9510-9B35558A6279}"/>
              </a:ext>
            </a:extLst>
          </p:cNvPr>
          <p:cNvSpPr/>
          <p:nvPr/>
        </p:nvSpPr>
        <p:spPr bwMode="auto">
          <a:xfrm>
            <a:off x="7929481" y="2609585"/>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6" name="Rectangle 85">
            <a:extLst>
              <a:ext uri="{FF2B5EF4-FFF2-40B4-BE49-F238E27FC236}">
                <a16:creationId xmlns:a16="http://schemas.microsoft.com/office/drawing/2014/main" id="{A289A436-FFCE-4C85-9D5E-97A4A415B48E}"/>
              </a:ext>
            </a:extLst>
          </p:cNvPr>
          <p:cNvSpPr/>
          <p:nvPr/>
        </p:nvSpPr>
        <p:spPr bwMode="auto">
          <a:xfrm>
            <a:off x="10059877" y="2609585"/>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7" name="Rectangle 86">
            <a:extLst>
              <a:ext uri="{FF2B5EF4-FFF2-40B4-BE49-F238E27FC236}">
                <a16:creationId xmlns:a16="http://schemas.microsoft.com/office/drawing/2014/main" id="{36AD40C6-70CD-4778-BA2B-3C3CD32489A7}"/>
              </a:ext>
            </a:extLst>
          </p:cNvPr>
          <p:cNvSpPr/>
          <p:nvPr/>
        </p:nvSpPr>
        <p:spPr bwMode="auto">
          <a:xfrm>
            <a:off x="8986468" y="4817868"/>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9" name="Rectangle 88">
            <a:extLst>
              <a:ext uri="{FF2B5EF4-FFF2-40B4-BE49-F238E27FC236}">
                <a16:creationId xmlns:a16="http://schemas.microsoft.com/office/drawing/2014/main" id="{E74409FD-FA58-4F3D-9DAA-D01A4C46D157}"/>
              </a:ext>
            </a:extLst>
          </p:cNvPr>
          <p:cNvSpPr/>
          <p:nvPr/>
        </p:nvSpPr>
        <p:spPr bwMode="auto">
          <a:xfrm>
            <a:off x="6862152" y="3797779"/>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90" name="Rectangle 89">
            <a:extLst>
              <a:ext uri="{FF2B5EF4-FFF2-40B4-BE49-F238E27FC236}">
                <a16:creationId xmlns:a16="http://schemas.microsoft.com/office/drawing/2014/main" id="{9C359A5F-05B8-4B17-8C5A-5C7FAA7B0DF8}"/>
              </a:ext>
            </a:extLst>
          </p:cNvPr>
          <p:cNvSpPr/>
          <p:nvPr/>
        </p:nvSpPr>
        <p:spPr bwMode="auto">
          <a:xfrm>
            <a:off x="8983293" y="3802470"/>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1" name="Rectangle 80">
            <a:extLst>
              <a:ext uri="{FF2B5EF4-FFF2-40B4-BE49-F238E27FC236}">
                <a16:creationId xmlns:a16="http://schemas.microsoft.com/office/drawing/2014/main" id="{02FC876E-529B-47DA-B990-97B3CD8D4785}"/>
              </a:ext>
            </a:extLst>
          </p:cNvPr>
          <p:cNvSpPr/>
          <p:nvPr/>
        </p:nvSpPr>
        <p:spPr bwMode="auto">
          <a:xfrm>
            <a:off x="6858618" y="4817868"/>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2" name="TextBox 81">
            <a:extLst>
              <a:ext uri="{FF2B5EF4-FFF2-40B4-BE49-F238E27FC236}">
                <a16:creationId xmlns:a16="http://schemas.microsoft.com/office/drawing/2014/main" id="{414E379B-1529-4999-B704-398F7B89CDAC}"/>
              </a:ext>
            </a:extLst>
          </p:cNvPr>
          <p:cNvSpPr txBox="1"/>
          <p:nvPr/>
        </p:nvSpPr>
        <p:spPr bwMode="ltGray">
          <a:xfrm>
            <a:off x="1011869" y="5982726"/>
            <a:ext cx="10311957" cy="216090"/>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baseline="30000" dirty="0">
                <a:solidFill>
                  <a:srgbClr val="EE2722"/>
                </a:solidFill>
                <a:latin typeface="+mn-lt"/>
                <a:cs typeface="Arial" panose="020B0604020202020204" pitchFamily="34" charset="0"/>
              </a:rPr>
              <a:t>1</a:t>
            </a:r>
            <a:r>
              <a:rPr lang="en-US" sz="1200" dirty="0">
                <a:latin typeface="+mn-lt"/>
                <a:cs typeface="Arial" panose="020B0604020202020204" pitchFamily="34" charset="0"/>
              </a:rPr>
              <a:t>This is an </a:t>
            </a:r>
            <a:r>
              <a:rPr lang="en-US" sz="1200" b="1" dirty="0">
                <a:solidFill>
                  <a:srgbClr val="EE2722"/>
                </a:solidFill>
                <a:cs typeface="Arial" panose="020B0604020202020204" pitchFamily="34" charset="0"/>
              </a:rPr>
              <a:t>N</a:t>
            </a:r>
            <a:r>
              <a:rPr lang="en-US" sz="1200" dirty="0">
                <a:latin typeface="+mn-lt"/>
                <a:cs typeface="Arial" panose="020B0604020202020204" pitchFamily="34" charset="0"/>
              </a:rPr>
              <a:t> because Bill Wheeler only has the Manager role. As such, Bill is only allowed to see the employee’s Self-Snaps and Snaps that Bill has given to the employee. </a:t>
            </a:r>
            <a:br>
              <a:rPr lang="en-US" sz="1200" dirty="0">
                <a:latin typeface="+mn-lt"/>
                <a:cs typeface="Arial" panose="020B0604020202020204" pitchFamily="34" charset="0"/>
              </a:rPr>
            </a:br>
            <a:r>
              <a:rPr lang="en-US" sz="1200" dirty="0">
                <a:latin typeface="+mn-lt"/>
                <a:cs typeface="Arial" panose="020B0604020202020204" pitchFamily="34" charset="0"/>
              </a:rPr>
              <a:t> The employee, Group Admins, and Org Admins can include all Snaps that have been shared with the employee (from all sources), some of which Bill may not be allowed to view. </a:t>
            </a:r>
            <a:endParaRPr lang="en-US" sz="1200" dirty="0">
              <a:solidFill>
                <a:srgbClr val="EE2722"/>
              </a:solidFill>
              <a:latin typeface="+mn-lt"/>
              <a:cs typeface="Arial" panose="020B0604020202020204" pitchFamily="34" charset="0"/>
            </a:endParaRPr>
          </a:p>
        </p:txBody>
      </p:sp>
    </p:spTree>
    <p:extLst>
      <p:ext uri="{BB962C8B-B14F-4D97-AF65-F5344CB8AC3E}">
        <p14:creationId xmlns:p14="http://schemas.microsoft.com/office/powerpoint/2010/main" val="314916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4"/>
                                        </p:tgtEl>
                                        <p:attrNameLst>
                                          <p:attrName>style.visibility</p:attrName>
                                        </p:attrNameLst>
                                      </p:cBhvr>
                                      <p:to>
                                        <p:strVal val="visible"/>
                                      </p:to>
                                    </p:set>
                                    <p:animEffect transition="in" filter="fade">
                                      <p:cBhvr>
                                        <p:cTn id="10" dur="500"/>
                                        <p:tgtEl>
                                          <p:spTgt spid="2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6"/>
                                        </p:tgtEl>
                                        <p:attrNameLst>
                                          <p:attrName>style.visibility</p:attrName>
                                        </p:attrNameLst>
                                      </p:cBhvr>
                                      <p:to>
                                        <p:strVal val="visible"/>
                                      </p:to>
                                    </p:set>
                                    <p:animEffect transition="in" filter="fade">
                                      <p:cBhvr>
                                        <p:cTn id="13" dur="500"/>
                                        <p:tgtEl>
                                          <p:spTgt spid="2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5"/>
                                        </p:tgtEl>
                                        <p:attrNameLst>
                                          <p:attrName>style.visibility</p:attrName>
                                        </p:attrNameLst>
                                      </p:cBhvr>
                                      <p:to>
                                        <p:strVal val="visible"/>
                                      </p:to>
                                    </p:set>
                                    <p:animEffect transition="in" filter="fade">
                                      <p:cBhvr>
                                        <p:cTn id="24" dur="500"/>
                                        <p:tgtEl>
                                          <p:spTgt spid="2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7"/>
                                        </p:tgtEl>
                                        <p:attrNameLst>
                                          <p:attrName>style.visibility</p:attrName>
                                        </p:attrNameLst>
                                      </p:cBhvr>
                                      <p:to>
                                        <p:strVal val="visible"/>
                                      </p:to>
                                    </p:set>
                                    <p:animEffect transition="in" filter="fade">
                                      <p:cBhvr>
                                        <p:cTn id="27" dur="500"/>
                                        <p:tgtEl>
                                          <p:spTgt spid="2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0"/>
                                        </p:tgtEl>
                                        <p:attrNameLst>
                                          <p:attrName>style.visibility</p:attrName>
                                        </p:attrNameLst>
                                      </p:cBhvr>
                                      <p:to>
                                        <p:strVal val="visible"/>
                                      </p:to>
                                    </p:set>
                                    <p:animEffect transition="in" filter="fade">
                                      <p:cBhvr>
                                        <p:cTn id="35" dur="500"/>
                                        <p:tgtEl>
                                          <p:spTgt spid="2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5"/>
                                        </p:tgtEl>
                                        <p:attrNameLst>
                                          <p:attrName>style.visibility</p:attrName>
                                        </p:attrNameLst>
                                      </p:cBhvr>
                                      <p:to>
                                        <p:strVal val="visible"/>
                                      </p:to>
                                    </p:set>
                                    <p:animEffect transition="in" filter="fade">
                                      <p:cBhvr>
                                        <p:cTn id="38" dur="500"/>
                                        <p:tgtEl>
                                          <p:spTgt spid="2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6"/>
                                        </p:tgtEl>
                                        <p:attrNameLst>
                                          <p:attrName>style.visibility</p:attrName>
                                        </p:attrNameLst>
                                      </p:cBhvr>
                                      <p:to>
                                        <p:strVal val="visible"/>
                                      </p:to>
                                    </p:set>
                                    <p:animEffect transition="in" filter="fade">
                                      <p:cBhvr>
                                        <p:cTn id="41" dur="500"/>
                                        <p:tgtEl>
                                          <p:spTgt spid="2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1"/>
                                        </p:tgtEl>
                                        <p:attrNameLst>
                                          <p:attrName>style.visibility</p:attrName>
                                        </p:attrNameLst>
                                      </p:cBhvr>
                                      <p:to>
                                        <p:strVal val="visible"/>
                                      </p:to>
                                    </p:set>
                                    <p:animEffect transition="in" filter="fade">
                                      <p:cBhvr>
                                        <p:cTn id="49" dur="500"/>
                                        <p:tgtEl>
                                          <p:spTgt spid="2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4"/>
                                        </p:tgtEl>
                                        <p:attrNameLst>
                                          <p:attrName>style.visibility</p:attrName>
                                        </p:attrNameLst>
                                      </p:cBhvr>
                                      <p:to>
                                        <p:strVal val="visible"/>
                                      </p:to>
                                    </p:set>
                                    <p:animEffect transition="in" filter="fade">
                                      <p:cBhvr>
                                        <p:cTn id="52" dur="500"/>
                                        <p:tgtEl>
                                          <p:spTgt spid="2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7"/>
                                        </p:tgtEl>
                                        <p:attrNameLst>
                                          <p:attrName>style.visibility</p:attrName>
                                        </p:attrNameLst>
                                      </p:cBhvr>
                                      <p:to>
                                        <p:strVal val="visible"/>
                                      </p:to>
                                    </p:set>
                                    <p:animEffect transition="in" filter="fade">
                                      <p:cBhvr>
                                        <p:cTn id="55" dur="500"/>
                                        <p:tgtEl>
                                          <p:spTgt spid="2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2"/>
                                        </p:tgtEl>
                                        <p:attrNameLst>
                                          <p:attrName>style.visibility</p:attrName>
                                        </p:attrNameLst>
                                      </p:cBhvr>
                                      <p:to>
                                        <p:strVal val="visible"/>
                                      </p:to>
                                    </p:set>
                                    <p:animEffect transition="in" filter="fade">
                                      <p:cBhvr>
                                        <p:cTn id="63" dur="500"/>
                                        <p:tgtEl>
                                          <p:spTgt spid="2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3"/>
                                        </p:tgtEl>
                                        <p:attrNameLst>
                                          <p:attrName>style.visibility</p:attrName>
                                        </p:attrNameLst>
                                      </p:cBhvr>
                                      <p:to>
                                        <p:strVal val="visible"/>
                                      </p:to>
                                    </p:set>
                                    <p:animEffect transition="in" filter="fade">
                                      <p:cBhvr>
                                        <p:cTn id="66" dur="500"/>
                                        <p:tgtEl>
                                          <p:spTgt spid="2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1"/>
                                        </p:tgtEl>
                                        <p:attrNameLst>
                                          <p:attrName>style.visibility</p:attrName>
                                        </p:attrNameLst>
                                      </p:cBhvr>
                                      <p:to>
                                        <p:strVal val="visible"/>
                                      </p:to>
                                    </p:set>
                                    <p:animEffect transition="in" filter="fade">
                                      <p:cBhvr>
                                        <p:cTn id="69" dur="500"/>
                                        <p:tgtEl>
                                          <p:spTgt spid="2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0"/>
                                        </p:tgtEl>
                                        <p:attrNameLst>
                                          <p:attrName>style.visibility</p:attrName>
                                        </p:attrNameLst>
                                      </p:cBhvr>
                                      <p:to>
                                        <p:strVal val="visible"/>
                                      </p:to>
                                    </p:set>
                                    <p:animEffect transition="in" filter="fade">
                                      <p:cBhvr>
                                        <p:cTn id="72" dur="500"/>
                                        <p:tgtEl>
                                          <p:spTgt spid="9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8"/>
                                        </p:tgtEl>
                                        <p:attrNameLst>
                                          <p:attrName>style.visibility</p:attrName>
                                        </p:attrNameLst>
                                      </p:cBhvr>
                                      <p:to>
                                        <p:strVal val="visible"/>
                                      </p:to>
                                    </p:set>
                                    <p:animEffect transition="in" filter="fade">
                                      <p:cBhvr>
                                        <p:cTn id="77" dur="500"/>
                                        <p:tgtEl>
                                          <p:spTgt spid="20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09"/>
                                        </p:tgtEl>
                                        <p:attrNameLst>
                                          <p:attrName>style.visibility</p:attrName>
                                        </p:attrNameLst>
                                      </p:cBhvr>
                                      <p:to>
                                        <p:strVal val="visible"/>
                                      </p:to>
                                    </p:set>
                                    <p:animEffect transition="in" filter="fade">
                                      <p:cBhvr>
                                        <p:cTn id="80" dur="500"/>
                                        <p:tgtEl>
                                          <p:spTgt spid="20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10"/>
                                        </p:tgtEl>
                                        <p:attrNameLst>
                                          <p:attrName>style.visibility</p:attrName>
                                        </p:attrNameLst>
                                      </p:cBhvr>
                                      <p:to>
                                        <p:strVal val="visible"/>
                                      </p:to>
                                    </p:set>
                                    <p:animEffect transition="in" filter="fade">
                                      <p:cBhvr>
                                        <p:cTn id="83" dur="500"/>
                                        <p:tgtEl>
                                          <p:spTgt spid="2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7"/>
                                        </p:tgtEl>
                                        <p:attrNameLst>
                                          <p:attrName>style.visibility</p:attrName>
                                        </p:attrNameLst>
                                      </p:cBhvr>
                                      <p:to>
                                        <p:strVal val="visible"/>
                                      </p:to>
                                    </p:set>
                                    <p:animEffect transition="in" filter="fade">
                                      <p:cBhvr>
                                        <p:cTn id="86" dur="500"/>
                                        <p:tgtEl>
                                          <p:spTgt spid="8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22"/>
                                        </p:tgtEl>
                                        <p:attrNameLst>
                                          <p:attrName>style.visibility</p:attrName>
                                        </p:attrNameLst>
                                      </p:cBhvr>
                                      <p:to>
                                        <p:strVal val="visible"/>
                                      </p:to>
                                    </p:set>
                                    <p:animEffect transition="in" filter="fade">
                                      <p:cBhvr>
                                        <p:cTn id="91" dur="500"/>
                                        <p:tgtEl>
                                          <p:spTgt spid="22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23"/>
                                        </p:tgtEl>
                                        <p:attrNameLst>
                                          <p:attrName>style.visibility</p:attrName>
                                        </p:attrNameLst>
                                      </p:cBhvr>
                                      <p:to>
                                        <p:strVal val="visible"/>
                                      </p:to>
                                    </p:set>
                                    <p:animEffect transition="in" filter="fade">
                                      <p:cBhvr>
                                        <p:cTn id="94" dur="500"/>
                                        <p:tgtEl>
                                          <p:spTgt spid="22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28"/>
                                        </p:tgtEl>
                                        <p:attrNameLst>
                                          <p:attrName>style.visibility</p:attrName>
                                        </p:attrNameLst>
                                      </p:cBhvr>
                                      <p:to>
                                        <p:strVal val="visible"/>
                                      </p:to>
                                    </p:set>
                                    <p:animEffect transition="in" filter="fade">
                                      <p:cBhvr>
                                        <p:cTn id="97" dur="500"/>
                                        <p:tgtEl>
                                          <p:spTgt spid="2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500"/>
                                        <p:tgtEl>
                                          <p:spTgt spid="8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29"/>
                                        </p:tgtEl>
                                        <p:attrNameLst>
                                          <p:attrName>style.visibility</p:attrName>
                                        </p:attrNameLst>
                                      </p:cBhvr>
                                      <p:to>
                                        <p:strVal val="visible"/>
                                      </p:to>
                                    </p:set>
                                    <p:animEffect transition="in" filter="fade">
                                      <p:cBhvr>
                                        <p:cTn id="105" dur="500"/>
                                        <p:tgtEl>
                                          <p:spTgt spid="22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30"/>
                                        </p:tgtEl>
                                        <p:attrNameLst>
                                          <p:attrName>style.visibility</p:attrName>
                                        </p:attrNameLst>
                                      </p:cBhvr>
                                      <p:to>
                                        <p:strVal val="visible"/>
                                      </p:to>
                                    </p:set>
                                    <p:animEffect transition="in" filter="fade">
                                      <p:cBhvr>
                                        <p:cTn id="108" dur="500"/>
                                        <p:tgtEl>
                                          <p:spTgt spid="23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31"/>
                                        </p:tgtEl>
                                        <p:attrNameLst>
                                          <p:attrName>style.visibility</p:attrName>
                                        </p:attrNameLst>
                                      </p:cBhvr>
                                      <p:to>
                                        <p:strVal val="visible"/>
                                      </p:to>
                                    </p:set>
                                    <p:animEffect transition="in" filter="fade">
                                      <p:cBhvr>
                                        <p:cTn id="111" dur="500"/>
                                        <p:tgtEl>
                                          <p:spTgt spid="23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32"/>
                                        </p:tgtEl>
                                        <p:attrNameLst>
                                          <p:attrName>style.visibility</p:attrName>
                                        </p:attrNameLst>
                                      </p:cBhvr>
                                      <p:to>
                                        <p:strVal val="visible"/>
                                      </p:to>
                                    </p:set>
                                    <p:animEffect transition="in" filter="fade">
                                      <p:cBhvr>
                                        <p:cTn id="114" dur="500"/>
                                        <p:tgtEl>
                                          <p:spTgt spid="23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33"/>
                                        </p:tgtEl>
                                        <p:attrNameLst>
                                          <p:attrName>style.visibility</p:attrName>
                                        </p:attrNameLst>
                                      </p:cBhvr>
                                      <p:to>
                                        <p:strVal val="visible"/>
                                      </p:to>
                                    </p:set>
                                    <p:animEffect transition="in" filter="fade">
                                      <p:cBhvr>
                                        <p:cTn id="117" dur="500"/>
                                        <p:tgtEl>
                                          <p:spTgt spid="23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34"/>
                                        </p:tgtEl>
                                        <p:attrNameLst>
                                          <p:attrName>style.visibility</p:attrName>
                                        </p:attrNameLst>
                                      </p:cBhvr>
                                      <p:to>
                                        <p:strVal val="visible"/>
                                      </p:to>
                                    </p:set>
                                    <p:animEffect transition="in" filter="fade">
                                      <p:cBhvr>
                                        <p:cTn id="120" dur="500"/>
                                        <p:tgtEl>
                                          <p:spTgt spid="23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35"/>
                                        </p:tgtEl>
                                        <p:attrNameLst>
                                          <p:attrName>style.visibility</p:attrName>
                                        </p:attrNameLst>
                                      </p:cBhvr>
                                      <p:to>
                                        <p:strVal val="visible"/>
                                      </p:to>
                                    </p:set>
                                    <p:animEffect transition="in" filter="fade">
                                      <p:cBhvr>
                                        <p:cTn id="123" dur="500"/>
                                        <p:tgtEl>
                                          <p:spTgt spid="23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36"/>
                                        </p:tgtEl>
                                        <p:attrNameLst>
                                          <p:attrName>style.visibility</p:attrName>
                                        </p:attrNameLst>
                                      </p:cBhvr>
                                      <p:to>
                                        <p:strVal val="visible"/>
                                      </p:to>
                                    </p:set>
                                    <p:animEffect transition="in" filter="fade">
                                      <p:cBhvr>
                                        <p:cTn id="126" dur="500"/>
                                        <p:tgtEl>
                                          <p:spTgt spid="23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37"/>
                                        </p:tgtEl>
                                        <p:attrNameLst>
                                          <p:attrName>style.visibility</p:attrName>
                                        </p:attrNameLst>
                                      </p:cBhvr>
                                      <p:to>
                                        <p:strVal val="visible"/>
                                      </p:to>
                                    </p:set>
                                    <p:animEffect transition="in" filter="fade">
                                      <p:cBhvr>
                                        <p:cTn id="129" dur="500"/>
                                        <p:tgtEl>
                                          <p:spTgt spid="23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38"/>
                                        </p:tgtEl>
                                        <p:attrNameLst>
                                          <p:attrName>style.visibility</p:attrName>
                                        </p:attrNameLst>
                                      </p:cBhvr>
                                      <p:to>
                                        <p:strVal val="visible"/>
                                      </p:to>
                                    </p:set>
                                    <p:animEffect transition="in" filter="fade">
                                      <p:cBhvr>
                                        <p:cTn id="132" dur="500"/>
                                        <p:tgtEl>
                                          <p:spTgt spid="238"/>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39"/>
                                        </p:tgtEl>
                                        <p:attrNameLst>
                                          <p:attrName>style.visibility</p:attrName>
                                        </p:attrNameLst>
                                      </p:cBhvr>
                                      <p:to>
                                        <p:strVal val="visible"/>
                                      </p:to>
                                    </p:set>
                                    <p:animEffect transition="in" filter="fade">
                                      <p:cBhvr>
                                        <p:cTn id="135" dur="500"/>
                                        <p:tgtEl>
                                          <p:spTgt spid="239"/>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40"/>
                                        </p:tgtEl>
                                        <p:attrNameLst>
                                          <p:attrName>style.visibility</p:attrName>
                                        </p:attrNameLst>
                                      </p:cBhvr>
                                      <p:to>
                                        <p:strVal val="visible"/>
                                      </p:to>
                                    </p:set>
                                    <p:animEffect transition="in" filter="fade">
                                      <p:cBhvr>
                                        <p:cTn id="138" dur="500"/>
                                        <p:tgtEl>
                                          <p:spTgt spid="240"/>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41"/>
                                        </p:tgtEl>
                                        <p:attrNameLst>
                                          <p:attrName>style.visibility</p:attrName>
                                        </p:attrNameLst>
                                      </p:cBhvr>
                                      <p:to>
                                        <p:strVal val="visible"/>
                                      </p:to>
                                    </p:set>
                                    <p:animEffect transition="in" filter="fade">
                                      <p:cBhvr>
                                        <p:cTn id="141" dur="500"/>
                                        <p:tgtEl>
                                          <p:spTgt spid="241"/>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42"/>
                                        </p:tgtEl>
                                        <p:attrNameLst>
                                          <p:attrName>style.visibility</p:attrName>
                                        </p:attrNameLst>
                                      </p:cBhvr>
                                      <p:to>
                                        <p:strVal val="visible"/>
                                      </p:to>
                                    </p:set>
                                    <p:animEffect transition="in" filter="fade">
                                      <p:cBhvr>
                                        <p:cTn id="144"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P spid="209" grpId="0"/>
      <p:bldP spid="210" grpId="0"/>
      <p:bldP spid="211" grpId="0"/>
      <p:bldP spid="212" grpId="0"/>
      <p:bldP spid="213" grpId="0"/>
      <p:bldP spid="214" grpId="0"/>
      <p:bldP spid="215" grpId="0"/>
      <p:bldP spid="216" grpId="0"/>
      <p:bldP spid="217" grpId="0"/>
      <p:bldP spid="218" grpId="0"/>
      <p:bldP spid="219" grpId="0"/>
      <p:bldP spid="220" grpId="0"/>
      <p:bldP spid="221" grpId="0"/>
      <p:bldP spid="222" grpId="0"/>
      <p:bldP spid="223" grpId="0"/>
      <p:bldP spid="224" grpId="0"/>
      <p:bldP spid="225" grpId="0"/>
      <p:bldP spid="226" grpId="0"/>
      <p:bldP spid="227" grpId="0"/>
      <p:bldP spid="228" grpId="0"/>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75" grpId="0" animBg="1"/>
      <p:bldP spid="78" grpId="0" animBg="1"/>
      <p:bldP spid="86" grpId="0" animBg="1"/>
      <p:bldP spid="87" grpId="0" animBg="1"/>
      <p:bldP spid="89" grpId="0" animBg="1"/>
      <p:bldP spid="90" grpId="0" animBg="1"/>
      <p:bldP spid="8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Performance Summary Creation and Collaboration</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37</a:t>
            </a:fld>
            <a:endParaRPr lang="en-US" dirty="0"/>
          </a:p>
        </p:txBody>
      </p:sp>
      <p:sp>
        <p:nvSpPr>
          <p:cNvPr id="36" name="Rectangle 35">
            <a:extLst>
              <a:ext uri="{FF2B5EF4-FFF2-40B4-BE49-F238E27FC236}">
                <a16:creationId xmlns:a16="http://schemas.microsoft.com/office/drawing/2014/main" id="{58F543D1-732E-4800-A774-B7630965758A}"/>
              </a:ext>
            </a:extLst>
          </p:cNvPr>
          <p:cNvSpPr/>
          <p:nvPr/>
        </p:nvSpPr>
        <p:spPr bwMode="auto">
          <a:xfrm>
            <a:off x="6762081" y="3705851"/>
            <a:ext cx="2017724" cy="2267801"/>
          </a:xfrm>
          <a:prstGeom prst="rect">
            <a:avLst/>
          </a:prstGeom>
          <a:noFill/>
          <a:ln w="12700" cap="flat" cmpd="sng" algn="ctr">
            <a:solidFill>
              <a:srgbClr val="6076B4"/>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6076B4"/>
                </a:solidFill>
                <a:latin typeface="+mn-lt"/>
              </a:rPr>
              <a:t>Department: Audit</a:t>
            </a:r>
            <a:endParaRPr lang="en-US" sz="1600" dirty="0">
              <a:solidFill>
                <a:srgbClr val="6076B4"/>
              </a:solidFill>
              <a:latin typeface="+mn-lt"/>
            </a:endParaRPr>
          </a:p>
        </p:txBody>
      </p:sp>
      <p:sp>
        <p:nvSpPr>
          <p:cNvPr id="41" name="Rectangle 40">
            <a:extLst>
              <a:ext uri="{FF2B5EF4-FFF2-40B4-BE49-F238E27FC236}">
                <a16:creationId xmlns:a16="http://schemas.microsoft.com/office/drawing/2014/main" id="{DA2673E8-A37E-427A-93C3-27D51CC32FE3}"/>
              </a:ext>
            </a:extLst>
          </p:cNvPr>
          <p:cNvSpPr/>
          <p:nvPr/>
        </p:nvSpPr>
        <p:spPr bwMode="auto">
          <a:xfrm>
            <a:off x="8920793" y="4703040"/>
            <a:ext cx="1953989" cy="1047746"/>
          </a:xfrm>
          <a:prstGeom prst="rect">
            <a:avLst/>
          </a:prstGeom>
          <a:noFill/>
          <a:ln w="12700" cap="flat" cmpd="sng" algn="ctr">
            <a:solidFill>
              <a:srgbClr val="7030A0"/>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7030A0"/>
                </a:solidFill>
                <a:latin typeface="+mn-lt"/>
              </a:rPr>
              <a:t>Team Leader: Kelly Jordan</a:t>
            </a:r>
            <a:endParaRPr lang="en-US" sz="1600" dirty="0">
              <a:solidFill>
                <a:srgbClr val="7030A0"/>
              </a:solidFill>
              <a:latin typeface="+mn-lt"/>
            </a:endParaRPr>
          </a:p>
        </p:txBody>
      </p:sp>
      <p:sp>
        <p:nvSpPr>
          <p:cNvPr id="42" name="Rectangle 41">
            <a:extLst>
              <a:ext uri="{FF2B5EF4-FFF2-40B4-BE49-F238E27FC236}">
                <a16:creationId xmlns:a16="http://schemas.microsoft.com/office/drawing/2014/main" id="{79078B79-B83D-405D-B8EB-0E2BCFB3D29E}"/>
              </a:ext>
            </a:extLst>
          </p:cNvPr>
          <p:cNvSpPr/>
          <p:nvPr/>
        </p:nvSpPr>
        <p:spPr bwMode="auto">
          <a:xfrm>
            <a:off x="8851262" y="3705851"/>
            <a:ext cx="2093049" cy="2274260"/>
          </a:xfrm>
          <a:prstGeom prst="rect">
            <a:avLst/>
          </a:prstGeom>
          <a:noFill/>
          <a:ln w="12700" cap="flat" cmpd="sng" algn="ctr">
            <a:solidFill>
              <a:schemeClr val="accent3"/>
            </a:solidFill>
            <a:prstDash val="sys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chemeClr val="accent3"/>
                </a:solidFill>
                <a:latin typeface="+mn-lt"/>
              </a:rPr>
              <a:t>Department: Tax</a:t>
            </a:r>
            <a:endParaRPr lang="en-US" sz="1600" dirty="0">
              <a:solidFill>
                <a:schemeClr val="accent3"/>
              </a:solidFill>
              <a:latin typeface="+mn-lt"/>
            </a:endParaRPr>
          </a:p>
        </p:txBody>
      </p:sp>
      <p:sp>
        <p:nvSpPr>
          <p:cNvPr id="13" name="TextBox 12">
            <a:extLst>
              <a:ext uri="{FF2B5EF4-FFF2-40B4-BE49-F238E27FC236}">
                <a16:creationId xmlns:a16="http://schemas.microsoft.com/office/drawing/2014/main" id="{B4C54818-D4EF-4A8D-8402-332CEFE221D0}"/>
              </a:ext>
            </a:extLst>
          </p:cNvPr>
          <p:cNvSpPr txBox="1"/>
          <p:nvPr/>
        </p:nvSpPr>
        <p:spPr bwMode="ltGray">
          <a:xfrm>
            <a:off x="1011870" y="2755299"/>
            <a:ext cx="4898111"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solidFill>
                  <a:srgbClr val="EE2722"/>
                </a:solidFill>
                <a:latin typeface="+mn-lt"/>
                <a:cs typeface="Arial" panose="020B0604020202020204" pitchFamily="34" charset="0"/>
              </a:rPr>
              <a:t>Example: Performance Summary for George Thompson </a:t>
            </a:r>
          </a:p>
        </p:txBody>
      </p:sp>
      <p:sp>
        <p:nvSpPr>
          <p:cNvPr id="16" name="Rectangle 15">
            <a:extLst>
              <a:ext uri="{FF2B5EF4-FFF2-40B4-BE49-F238E27FC236}">
                <a16:creationId xmlns:a16="http://schemas.microsoft.com/office/drawing/2014/main" id="{99C2D255-3396-4568-A1E9-BED8DC3AB369}"/>
              </a:ext>
            </a:extLst>
          </p:cNvPr>
          <p:cNvSpPr/>
          <p:nvPr/>
        </p:nvSpPr>
        <p:spPr bwMode="auto">
          <a:xfrm>
            <a:off x="8967412" y="4807425"/>
            <a:ext cx="1862873" cy="70701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lang="en-US" sz="1200" b="1" dirty="0">
                <a:latin typeface="Arial" panose="020B0604020202020204" pitchFamily="34" charset="0"/>
                <a:cs typeface="Arial" panose="020B0604020202020204" pitchFamily="34" charset="0"/>
              </a:rPr>
              <a:t>Betty Goodman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Accountant, Tax</a:t>
            </a:r>
            <a:endParaRPr lang="en-US" sz="1200" dirty="0">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rPr>
              <a:t>User</a:t>
            </a:r>
            <a:endParaRPr kumimoji="0" lang="en-US" sz="12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7DCB85C-BF00-49A3-B3D2-9AA88E57045B}"/>
              </a:ext>
            </a:extLst>
          </p:cNvPr>
          <p:cNvSpPr/>
          <p:nvPr/>
        </p:nvSpPr>
        <p:spPr bwMode="auto">
          <a:xfrm>
            <a:off x="8965291" y="3784781"/>
            <a:ext cx="1864994"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Kelly Jordan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Manager, Tax</a:t>
            </a: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Kelly Jordan Team</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20" name="Connector: Elbow 19">
            <a:extLst>
              <a:ext uri="{FF2B5EF4-FFF2-40B4-BE49-F238E27FC236}">
                <a16:creationId xmlns:a16="http://schemas.microsoft.com/office/drawing/2014/main" id="{81C10F9F-1E17-4AB2-8A57-DBDC7A6EFAAF}"/>
              </a:ext>
            </a:extLst>
          </p:cNvPr>
          <p:cNvCxnSpPr>
            <a:cxnSpLocks/>
            <a:stCxn id="29" idx="2"/>
            <a:endCxn id="18" idx="0"/>
          </p:cNvCxnSpPr>
          <p:nvPr/>
        </p:nvCxnSpPr>
        <p:spPr bwMode="auto">
          <a:xfrm rot="16200000" flipH="1">
            <a:off x="9133049" y="3020042"/>
            <a:ext cx="481024" cy="1048454"/>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Connector: Elbow 21">
            <a:extLst>
              <a:ext uri="{FF2B5EF4-FFF2-40B4-BE49-F238E27FC236}">
                <a16:creationId xmlns:a16="http://schemas.microsoft.com/office/drawing/2014/main" id="{ACB32321-3FBA-486D-97C7-1554C980AD0E}"/>
              </a:ext>
            </a:extLst>
          </p:cNvPr>
          <p:cNvCxnSpPr>
            <a:cxnSpLocks/>
            <a:stCxn id="40" idx="2"/>
            <a:endCxn id="24" idx="0"/>
          </p:cNvCxnSpPr>
          <p:nvPr/>
        </p:nvCxnSpPr>
        <p:spPr bwMode="auto">
          <a:xfrm rot="5400000">
            <a:off x="7617625" y="4647886"/>
            <a:ext cx="311755" cy="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497F3274-B9C1-428E-B52B-37362D9B5A35}"/>
              </a:ext>
            </a:extLst>
          </p:cNvPr>
          <p:cNvSpPr/>
          <p:nvPr/>
        </p:nvSpPr>
        <p:spPr bwMode="auto">
          <a:xfrm>
            <a:off x="6841003" y="4803764"/>
            <a:ext cx="1864995"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George Thompson</a:t>
            </a:r>
            <a:endParaRPr lang="en-US" sz="1200" b="1" dirty="0">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1200" i="0" u="none" strike="noStrike" cap="none" normalizeH="0" dirty="0">
                <a:ln>
                  <a:noFill/>
                </a:ln>
                <a:effectLst/>
                <a:latin typeface="Arial" panose="020B0604020202020204" pitchFamily="34" charset="0"/>
                <a:cs typeface="Arial" panose="020B0604020202020204" pitchFamily="34" charset="0"/>
              </a:rPr>
              <a:t>Accountant, Audit</a:t>
            </a:r>
          </a:p>
          <a:p>
            <a:pPr marL="0" marR="0" indent="0" algn="ctr" defTabSz="914400" rtl="0" eaLnBrk="1" fontAlgn="base" latinLnBrk="0" hangingPunct="1">
              <a:lnSpc>
                <a:spcPct val="90000"/>
              </a:lnSpc>
              <a:spcBef>
                <a:spcPct val="0"/>
              </a:spcBef>
              <a:spcAft>
                <a:spcPct val="0"/>
              </a:spcAft>
              <a:buClrTx/>
              <a:buSzTx/>
              <a:buFontTx/>
              <a:buNone/>
              <a:tabLst/>
            </a:pPr>
            <a:r>
              <a:rPr kumimoji="0" lang="en-US" sz="1100" i="1" u="none" strike="noStrike" cap="none" normalizeH="0" dirty="0">
                <a:ln>
                  <a:noFill/>
                </a:ln>
                <a:solidFill>
                  <a:srgbClr val="6076B4"/>
                </a:solidFill>
                <a:effectLst/>
                <a:latin typeface="Arial" panose="020B0604020202020204" pitchFamily="34" charset="0"/>
                <a:cs typeface="Arial" panose="020B0604020202020204" pitchFamily="34" charset="0"/>
              </a:rPr>
              <a:t>User</a:t>
            </a:r>
            <a:endParaRPr kumimoji="0" lang="en-US" sz="12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EF73892-743C-433A-939D-6CD8298132C8}"/>
              </a:ext>
            </a:extLst>
          </p:cNvPr>
          <p:cNvSpPr/>
          <p:nvPr/>
        </p:nvSpPr>
        <p:spPr bwMode="auto">
          <a:xfrm>
            <a:off x="8986468" y="1490740"/>
            <a:ext cx="1864994" cy="72100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Tom Willows</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Partner In-Charge</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all Depts.</a:t>
            </a:r>
          </a:p>
        </p:txBody>
      </p:sp>
      <p:sp>
        <p:nvSpPr>
          <p:cNvPr id="29" name="Rectangle 28">
            <a:extLst>
              <a:ext uri="{FF2B5EF4-FFF2-40B4-BE49-F238E27FC236}">
                <a16:creationId xmlns:a16="http://schemas.microsoft.com/office/drawing/2014/main" id="{435BCF77-AAF9-41A1-8126-F1ED4F75BF16}"/>
              </a:ext>
            </a:extLst>
          </p:cNvPr>
          <p:cNvSpPr/>
          <p:nvPr/>
        </p:nvSpPr>
        <p:spPr bwMode="auto">
          <a:xfrm>
            <a:off x="7916837" y="2594456"/>
            <a:ext cx="1864994" cy="7093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John LaFrance</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Partner, Audit &amp; Tax</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Group Admin. for Audit &amp; Tax Depts. </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92E70A5-DA17-4A7E-8BB9-490A1EE5DFE6}"/>
              </a:ext>
            </a:extLst>
          </p:cNvPr>
          <p:cNvSpPr/>
          <p:nvPr/>
        </p:nvSpPr>
        <p:spPr bwMode="auto">
          <a:xfrm>
            <a:off x="10040029" y="2592968"/>
            <a:ext cx="1864994" cy="7093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Cheryl Johnson</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Director of HR</a:t>
            </a:r>
            <a:endParaRPr kumimoji="0" lang="en-US" sz="1100" i="0" u="none" strike="noStrike" cap="none" normalizeH="0" baseline="0" dirty="0">
              <a:ln>
                <a:noFill/>
              </a:ln>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sz="1100" i="1" dirty="0">
                <a:solidFill>
                  <a:srgbClr val="6076B4"/>
                </a:solidFill>
                <a:latin typeface="Arial" panose="020B0604020202020204" pitchFamily="34" charset="0"/>
                <a:cs typeface="Arial" panose="020B0604020202020204" pitchFamily="34" charset="0"/>
              </a:rPr>
              <a:t>Organization Administrator</a:t>
            </a:r>
            <a:endParaRPr kumimoji="0" lang="en-US" sz="1100" i="1" u="none" strike="noStrike" cap="none" normalizeH="0" baseline="0" dirty="0">
              <a:ln>
                <a:noFill/>
              </a:ln>
              <a:solidFill>
                <a:srgbClr val="6076B4"/>
              </a:solidFill>
              <a:effectLst/>
              <a:latin typeface="Arial" panose="020B0604020202020204" pitchFamily="34" charset="0"/>
              <a:cs typeface="Arial" panose="020B0604020202020204" pitchFamily="34" charset="0"/>
            </a:endParaRPr>
          </a:p>
        </p:txBody>
      </p:sp>
      <p:cxnSp>
        <p:nvCxnSpPr>
          <p:cNvPr id="33" name="Connector: Elbow 32">
            <a:extLst>
              <a:ext uri="{FF2B5EF4-FFF2-40B4-BE49-F238E27FC236}">
                <a16:creationId xmlns:a16="http://schemas.microsoft.com/office/drawing/2014/main" id="{0CBE76D2-F4DA-4C34-99E7-904AC001E6E8}"/>
              </a:ext>
            </a:extLst>
          </p:cNvPr>
          <p:cNvCxnSpPr>
            <a:cxnSpLocks/>
            <a:stCxn id="25" idx="2"/>
            <a:endCxn id="30" idx="0"/>
          </p:cNvCxnSpPr>
          <p:nvPr/>
        </p:nvCxnSpPr>
        <p:spPr bwMode="auto">
          <a:xfrm rot="16200000" flipH="1">
            <a:off x="10255135" y="1875576"/>
            <a:ext cx="381221" cy="105356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Connector: Elbow 33">
            <a:extLst>
              <a:ext uri="{FF2B5EF4-FFF2-40B4-BE49-F238E27FC236}">
                <a16:creationId xmlns:a16="http://schemas.microsoft.com/office/drawing/2014/main" id="{3C9799F9-B09A-4BBD-AFA7-3CBBEEA3ECAC}"/>
              </a:ext>
            </a:extLst>
          </p:cNvPr>
          <p:cNvCxnSpPr>
            <a:cxnSpLocks/>
            <a:stCxn id="29" idx="2"/>
            <a:endCxn id="40" idx="0"/>
          </p:cNvCxnSpPr>
          <p:nvPr/>
        </p:nvCxnSpPr>
        <p:spPr bwMode="auto">
          <a:xfrm rot="5400000">
            <a:off x="8072629" y="3004630"/>
            <a:ext cx="477579" cy="1075832"/>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cxnSp>
        <p:nvCxnSpPr>
          <p:cNvPr id="37" name="Connector: Elbow 36">
            <a:extLst>
              <a:ext uri="{FF2B5EF4-FFF2-40B4-BE49-F238E27FC236}">
                <a16:creationId xmlns:a16="http://schemas.microsoft.com/office/drawing/2014/main" id="{2FB06D08-996D-457B-AC69-96CC0EEDE35C}"/>
              </a:ext>
            </a:extLst>
          </p:cNvPr>
          <p:cNvCxnSpPr>
            <a:cxnSpLocks/>
            <a:stCxn id="25" idx="2"/>
            <a:endCxn id="29" idx="0"/>
          </p:cNvCxnSpPr>
          <p:nvPr/>
        </p:nvCxnSpPr>
        <p:spPr bwMode="auto">
          <a:xfrm rot="5400000">
            <a:off x="9192796" y="1868286"/>
            <a:ext cx="382709" cy="106963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sp>
        <p:nvSpPr>
          <p:cNvPr id="40" name="Rectangle 39">
            <a:extLst>
              <a:ext uri="{FF2B5EF4-FFF2-40B4-BE49-F238E27FC236}">
                <a16:creationId xmlns:a16="http://schemas.microsoft.com/office/drawing/2014/main" id="{78BE267B-5F6F-45F3-9DA6-E78F6F8BEA28}"/>
              </a:ext>
            </a:extLst>
          </p:cNvPr>
          <p:cNvSpPr/>
          <p:nvPr/>
        </p:nvSpPr>
        <p:spPr bwMode="auto">
          <a:xfrm>
            <a:off x="6841005" y="3781336"/>
            <a:ext cx="1864994" cy="7106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effectLst/>
                <a:latin typeface="Arial" panose="020B0604020202020204" pitchFamily="34" charset="0"/>
                <a:cs typeface="Arial" panose="020B0604020202020204" pitchFamily="34" charset="0"/>
              </a:rPr>
              <a:t>Bill Wheeler</a:t>
            </a:r>
          </a:p>
          <a:p>
            <a:pPr marL="0" marR="0" indent="0" algn="ctr" defTabSz="914400" rtl="0" eaLnBrk="1" fontAlgn="base" latinLnBrk="0" hangingPunct="1">
              <a:lnSpc>
                <a:spcPct val="90000"/>
              </a:lnSpc>
              <a:spcBef>
                <a:spcPct val="0"/>
              </a:spcBef>
              <a:spcAft>
                <a:spcPct val="0"/>
              </a:spcAft>
              <a:buClrTx/>
              <a:buSzTx/>
              <a:buFontTx/>
              <a:buNone/>
              <a:tabLst/>
            </a:pPr>
            <a:r>
              <a:rPr lang="en-US" sz="1100" dirty="0">
                <a:latin typeface="Arial" panose="020B0604020202020204" pitchFamily="34" charset="0"/>
                <a:cs typeface="Arial" panose="020B0604020202020204" pitchFamily="34" charset="0"/>
              </a:rPr>
              <a:t>Manager, Audit</a:t>
            </a:r>
            <a:endParaRPr kumimoji="0" lang="en-US" sz="1200" i="0" u="none" strike="noStrike" cap="none" normalizeH="0" baseline="0" dirty="0">
              <a:ln>
                <a:noFill/>
              </a:ln>
              <a:effectLst/>
              <a:latin typeface="Arial" panose="020B0604020202020204" pitchFamily="34" charset="0"/>
              <a:cs typeface="Arial" panose="020B0604020202020204" pitchFamily="34" charset="0"/>
            </a:endParaRPr>
          </a:p>
          <a:p>
            <a:pPr>
              <a:lnSpc>
                <a:spcPct val="90000"/>
              </a:lnSpc>
            </a:pPr>
            <a:r>
              <a:rPr lang="en-US" sz="1100" i="1" dirty="0">
                <a:solidFill>
                  <a:srgbClr val="6076B4"/>
                </a:solidFill>
                <a:latin typeface="Arial" panose="020B0604020202020204" pitchFamily="34" charset="0"/>
                <a:cs typeface="Arial" panose="020B0604020202020204" pitchFamily="34" charset="0"/>
              </a:rPr>
              <a:t>Group Admin. for Bill Wheeler Team</a:t>
            </a:r>
          </a:p>
        </p:txBody>
      </p:sp>
      <p:cxnSp>
        <p:nvCxnSpPr>
          <p:cNvPr id="43" name="Connector: Elbow 42">
            <a:extLst>
              <a:ext uri="{FF2B5EF4-FFF2-40B4-BE49-F238E27FC236}">
                <a16:creationId xmlns:a16="http://schemas.microsoft.com/office/drawing/2014/main" id="{53C47403-8B0A-4099-978E-3088ABF9465B}"/>
              </a:ext>
            </a:extLst>
          </p:cNvPr>
          <p:cNvCxnSpPr>
            <a:cxnSpLocks/>
            <a:stCxn id="18" idx="2"/>
            <a:endCxn id="16" idx="0"/>
          </p:cNvCxnSpPr>
          <p:nvPr/>
        </p:nvCxnSpPr>
        <p:spPr bwMode="auto">
          <a:xfrm rot="16200000" flipH="1">
            <a:off x="9742333" y="4650908"/>
            <a:ext cx="311971" cy="1061"/>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186" name="Content Placeholder 4">
            <a:extLst>
              <a:ext uri="{FF2B5EF4-FFF2-40B4-BE49-F238E27FC236}">
                <a16:creationId xmlns:a16="http://schemas.microsoft.com/office/drawing/2014/main" id="{9E537F77-C135-4700-8F71-E2769D2490E5}"/>
              </a:ext>
            </a:extLst>
          </p:cNvPr>
          <p:cNvGraphicFramePr>
            <a:graphicFrameLocks noGrp="1"/>
          </p:cNvGraphicFramePr>
          <p:nvPr>
            <p:ph idx="1"/>
          </p:nvPr>
        </p:nvGraphicFramePr>
        <p:xfrm>
          <a:off x="1011870" y="3107391"/>
          <a:ext cx="4762546" cy="2888173"/>
        </p:xfrm>
        <a:graphic>
          <a:graphicData uri="http://schemas.openxmlformats.org/drawingml/2006/table">
            <a:tbl>
              <a:tblPr firstRow="1" bandRow="1">
                <a:tableStyleId>{3B4B98B0-60AC-42C2-AFA5-B58CD77FA1E5}</a:tableStyleId>
              </a:tblPr>
              <a:tblGrid>
                <a:gridCol w="640344">
                  <a:extLst>
                    <a:ext uri="{9D8B030D-6E8A-4147-A177-3AD203B41FA5}">
                      <a16:colId xmlns:a16="http://schemas.microsoft.com/office/drawing/2014/main" val="972002910"/>
                    </a:ext>
                  </a:extLst>
                </a:gridCol>
                <a:gridCol w="1369794">
                  <a:extLst>
                    <a:ext uri="{9D8B030D-6E8A-4147-A177-3AD203B41FA5}">
                      <a16:colId xmlns:a16="http://schemas.microsoft.com/office/drawing/2014/main" val="3789043762"/>
                    </a:ext>
                  </a:extLst>
                </a:gridCol>
                <a:gridCol w="397719">
                  <a:extLst>
                    <a:ext uri="{9D8B030D-6E8A-4147-A177-3AD203B41FA5}">
                      <a16:colId xmlns:a16="http://schemas.microsoft.com/office/drawing/2014/main" val="1261671325"/>
                    </a:ext>
                  </a:extLst>
                </a:gridCol>
                <a:gridCol w="397565">
                  <a:extLst>
                    <a:ext uri="{9D8B030D-6E8A-4147-A177-3AD203B41FA5}">
                      <a16:colId xmlns:a16="http://schemas.microsoft.com/office/drawing/2014/main" val="3593786918"/>
                    </a:ext>
                  </a:extLst>
                </a:gridCol>
                <a:gridCol w="405517">
                  <a:extLst>
                    <a:ext uri="{9D8B030D-6E8A-4147-A177-3AD203B41FA5}">
                      <a16:colId xmlns:a16="http://schemas.microsoft.com/office/drawing/2014/main" val="709145640"/>
                    </a:ext>
                  </a:extLst>
                </a:gridCol>
                <a:gridCol w="368410">
                  <a:extLst>
                    <a:ext uri="{9D8B030D-6E8A-4147-A177-3AD203B41FA5}">
                      <a16:colId xmlns:a16="http://schemas.microsoft.com/office/drawing/2014/main" val="3069523817"/>
                    </a:ext>
                  </a:extLst>
                </a:gridCol>
                <a:gridCol w="402867">
                  <a:extLst>
                    <a:ext uri="{9D8B030D-6E8A-4147-A177-3AD203B41FA5}">
                      <a16:colId xmlns:a16="http://schemas.microsoft.com/office/drawing/2014/main" val="1218573260"/>
                    </a:ext>
                  </a:extLst>
                </a:gridCol>
                <a:gridCol w="386963">
                  <a:extLst>
                    <a:ext uri="{9D8B030D-6E8A-4147-A177-3AD203B41FA5}">
                      <a16:colId xmlns:a16="http://schemas.microsoft.com/office/drawing/2014/main" val="1380644751"/>
                    </a:ext>
                  </a:extLst>
                </a:gridCol>
                <a:gridCol w="393367">
                  <a:extLst>
                    <a:ext uri="{9D8B030D-6E8A-4147-A177-3AD203B41FA5}">
                      <a16:colId xmlns:a16="http://schemas.microsoft.com/office/drawing/2014/main" val="16868450"/>
                    </a:ext>
                  </a:extLst>
                </a:gridCol>
              </a:tblGrid>
              <a:tr h="0">
                <a:tc rowSpan="2" gridSpan="2">
                  <a:txBody>
                    <a:bodyPr/>
                    <a:lstStyle/>
                    <a:p>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a:txBody>
                    <a:bodyPr/>
                    <a:lstStyle/>
                    <a:p>
                      <a:pPr algn="ctr"/>
                      <a:r>
                        <a:rPr lang="en-US" sz="1200" b="1" dirty="0">
                          <a:latin typeface="Arial" panose="020B0604020202020204" pitchFamily="34" charset="0"/>
                          <a:cs typeface="Arial" panose="020B0604020202020204" pitchFamily="34" charset="0"/>
                        </a:rPr>
                        <a:t>Collaborators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100" b="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476771"/>
                  </a:ext>
                </a:extLst>
              </a:tr>
              <a:tr h="800293">
                <a:tc gridSpan="2"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0" dirty="0">
                          <a:latin typeface="Arial" panose="020B0604020202020204" pitchFamily="34" charset="0"/>
                          <a:cs typeface="Arial" panose="020B0604020202020204" pitchFamily="34" charset="0"/>
                        </a:rPr>
                        <a:t>George Thompson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Bill Wheeler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John LaFrance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Tom Willows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Kelly Jordan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Betty Goodman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a:r>
                        <a:rPr lang="en-US" sz="1100" b="0" dirty="0">
                          <a:latin typeface="Arial" panose="020B0604020202020204" pitchFamily="34" charset="0"/>
                          <a:cs typeface="Arial" panose="020B0604020202020204" pitchFamily="34" charset="0"/>
                        </a:rPr>
                        <a:t>Cheryl Johnson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4146508109"/>
                  </a:ext>
                </a:extLst>
              </a:tr>
              <a:tr h="227588">
                <a:tc rowSpan="7">
                  <a:txBody>
                    <a:bodyPr/>
                    <a:lstStyle/>
                    <a:p>
                      <a:pPr algn="ctr"/>
                      <a:r>
                        <a:rPr lang="en-US" sz="1200" b="1" dirty="0">
                          <a:latin typeface="Arial" panose="020B0604020202020204" pitchFamily="34" charset="0"/>
                          <a:cs typeface="Arial" panose="020B0604020202020204" pitchFamily="34" charset="0"/>
                        </a:rPr>
                        <a:t>Performance Summary Creator (Initiator)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George Thompson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876020"/>
                  </a:ext>
                </a:extLst>
              </a:tr>
              <a:tr h="220897">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Bill Wheeler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691102"/>
                  </a:ext>
                </a:extLst>
              </a:tr>
              <a:tr h="187443">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John LaFrance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90569"/>
                  </a:ext>
                </a:extLst>
              </a:tr>
              <a:tr h="211976">
                <a:tc vMerge="1">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latin typeface="Arial" panose="020B0604020202020204" pitchFamily="34" charset="0"/>
                          <a:cs typeface="Arial" panose="020B0604020202020204" pitchFamily="34" charset="0"/>
                        </a:rPr>
                        <a:t>Tom Willows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7086396"/>
                  </a:ext>
                </a:extLst>
              </a:tr>
              <a:tr h="191904">
                <a:tc vMerge="1">
                  <a:txBody>
                    <a:bodyPr/>
                    <a:lstStyle/>
                    <a:p>
                      <a:endParaRPr lang="en-US"/>
                    </a:p>
                  </a:txBody>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Kelly Jordan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198879"/>
                  </a:ext>
                </a:extLst>
              </a:tr>
              <a:tr h="220897">
                <a:tc vMerge="1">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Betty Goodman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chemeClr val="tx1"/>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251278"/>
                  </a:ext>
                </a:extLst>
              </a:tr>
              <a:tr h="214387">
                <a:tc vMerge="1">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Cheryl Johnson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EE2722"/>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1200" dirty="0">
                        <a:solidFill>
                          <a:srgbClr val="009900"/>
                        </a:solidFill>
                        <a:latin typeface="Arial" panose="020B0604020202020204" pitchFamily="34" charset="0"/>
                        <a:cs typeface="Arial" panose="020B060402020202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480303"/>
                  </a:ext>
                </a:extLst>
              </a:tr>
            </a:tbl>
          </a:graphicData>
        </a:graphic>
      </p:graphicFrame>
      <p:sp>
        <p:nvSpPr>
          <p:cNvPr id="187" name="TextBox 186">
            <a:extLst>
              <a:ext uri="{FF2B5EF4-FFF2-40B4-BE49-F238E27FC236}">
                <a16:creationId xmlns:a16="http://schemas.microsoft.com/office/drawing/2014/main" id="{8D74A41B-7988-4F00-A39B-EE2A849E10CB}"/>
              </a:ext>
            </a:extLst>
          </p:cNvPr>
          <p:cNvSpPr txBox="1"/>
          <p:nvPr/>
        </p:nvSpPr>
        <p:spPr bwMode="ltGray">
          <a:xfrm>
            <a:off x="811893" y="1122947"/>
            <a:ext cx="6515306" cy="1569704"/>
          </a:xfrm>
          <a:prstGeom prst="rect">
            <a:avLst/>
          </a:prstGeom>
          <a:solidFill>
            <a:srgbClr val="DFE4F0"/>
          </a:solid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800" b="1" u="sng" dirty="0">
                <a:latin typeface="+mn-lt"/>
                <a:cs typeface="Arial" panose="020B0604020202020204" pitchFamily="34" charset="0"/>
              </a:rPr>
              <a:t>Who can collaborate on a Performance Summary for an Employee?</a:t>
            </a:r>
          </a:p>
          <a:p>
            <a:pPr>
              <a:lnSpc>
                <a:spcPct val="90000"/>
              </a:lnSpc>
              <a:spcBef>
                <a:spcPts val="0"/>
              </a:spcBef>
              <a:spcAft>
                <a:spcPts val="800"/>
              </a:spcAft>
            </a:pPr>
            <a:r>
              <a:rPr lang="en-US" sz="1600" b="1" dirty="0">
                <a:latin typeface="+mn-lt"/>
                <a:cs typeface="Arial" panose="020B0604020202020204" pitchFamily="34" charset="0"/>
              </a:rPr>
              <a:t>Individual that initiates the Performance Summary </a:t>
            </a:r>
            <a:br>
              <a:rPr lang="en-US" sz="1600" b="1" dirty="0">
                <a:latin typeface="+mn-lt"/>
                <a:cs typeface="Arial" panose="020B0604020202020204" pitchFamily="34" charset="0"/>
              </a:rPr>
            </a:br>
            <a:r>
              <a:rPr lang="en-US" sz="1600" b="1" dirty="0">
                <a:latin typeface="+mn-lt"/>
                <a:cs typeface="Arial" panose="020B0604020202020204" pitchFamily="34" charset="0"/>
              </a:rPr>
              <a:t>+</a:t>
            </a:r>
            <a:br>
              <a:rPr lang="en-US" sz="1600" b="1" dirty="0">
                <a:latin typeface="+mn-lt"/>
                <a:cs typeface="Arial" panose="020B0604020202020204" pitchFamily="34" charset="0"/>
              </a:rPr>
            </a:br>
            <a:r>
              <a:rPr lang="en-US" sz="1600" b="1" dirty="0">
                <a:latin typeface="+mn-lt"/>
                <a:cs typeface="Arial" panose="020B0604020202020204" pitchFamily="34" charset="0"/>
              </a:rPr>
              <a:t>All Group Admins for group(s) that the Employee is a member of</a:t>
            </a:r>
            <a:br>
              <a:rPr lang="en-US" sz="1600" b="1" dirty="0">
                <a:latin typeface="+mn-lt"/>
                <a:cs typeface="Arial" panose="020B0604020202020204" pitchFamily="34" charset="0"/>
              </a:rPr>
            </a:br>
            <a:r>
              <a:rPr lang="en-US" sz="1600" b="1" dirty="0">
                <a:latin typeface="+mn-lt"/>
                <a:cs typeface="Arial" panose="020B0604020202020204" pitchFamily="34" charset="0"/>
              </a:rPr>
              <a:t>+</a:t>
            </a:r>
            <a:br>
              <a:rPr lang="en-US" sz="1600" b="1" dirty="0">
                <a:latin typeface="+mn-lt"/>
                <a:cs typeface="Arial" panose="020B0604020202020204" pitchFamily="34" charset="0"/>
              </a:rPr>
            </a:br>
            <a:r>
              <a:rPr lang="en-US" sz="1600" b="1" dirty="0">
                <a:latin typeface="+mn-lt"/>
                <a:cs typeface="Arial" panose="020B0604020202020204" pitchFamily="34" charset="0"/>
              </a:rPr>
              <a:t>All Organization Administrators</a:t>
            </a:r>
          </a:p>
        </p:txBody>
      </p:sp>
      <p:sp>
        <p:nvSpPr>
          <p:cNvPr id="191" name="TextBox 190">
            <a:extLst>
              <a:ext uri="{FF2B5EF4-FFF2-40B4-BE49-F238E27FC236}">
                <a16:creationId xmlns:a16="http://schemas.microsoft.com/office/drawing/2014/main" id="{FA0D6090-BD31-4063-A853-88E2839C6E21}"/>
              </a:ext>
            </a:extLst>
          </p:cNvPr>
          <p:cNvSpPr txBox="1"/>
          <p:nvPr/>
        </p:nvSpPr>
        <p:spPr bwMode="ltGray">
          <a:xfrm>
            <a:off x="3074373"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5" name="TextBox 194">
            <a:extLst>
              <a:ext uri="{FF2B5EF4-FFF2-40B4-BE49-F238E27FC236}">
                <a16:creationId xmlns:a16="http://schemas.microsoft.com/office/drawing/2014/main" id="{B20F4A91-AF10-4A1C-85DF-04272027EC95}"/>
              </a:ext>
            </a:extLst>
          </p:cNvPr>
          <p:cNvSpPr txBox="1"/>
          <p:nvPr/>
        </p:nvSpPr>
        <p:spPr bwMode="ltGray">
          <a:xfrm>
            <a:off x="3881432"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6" name="TextBox 195">
            <a:extLst>
              <a:ext uri="{FF2B5EF4-FFF2-40B4-BE49-F238E27FC236}">
                <a16:creationId xmlns:a16="http://schemas.microsoft.com/office/drawing/2014/main" id="{4635C104-C00B-45F0-B996-097E405E5D00}"/>
              </a:ext>
            </a:extLst>
          </p:cNvPr>
          <p:cNvSpPr txBox="1"/>
          <p:nvPr/>
        </p:nvSpPr>
        <p:spPr bwMode="ltGray">
          <a:xfrm>
            <a:off x="4263489"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197" name="TextBox 196">
            <a:extLst>
              <a:ext uri="{FF2B5EF4-FFF2-40B4-BE49-F238E27FC236}">
                <a16:creationId xmlns:a16="http://schemas.microsoft.com/office/drawing/2014/main" id="{EEE9CA30-70CA-4619-9AA2-D5E58A16BCDF}"/>
              </a:ext>
            </a:extLst>
          </p:cNvPr>
          <p:cNvSpPr txBox="1"/>
          <p:nvPr/>
        </p:nvSpPr>
        <p:spPr bwMode="ltGray">
          <a:xfrm>
            <a:off x="5426072" y="419469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198" name="TextBox 197">
            <a:extLst>
              <a:ext uri="{FF2B5EF4-FFF2-40B4-BE49-F238E27FC236}">
                <a16:creationId xmlns:a16="http://schemas.microsoft.com/office/drawing/2014/main" id="{D590E390-4F5E-4ACD-952A-6633534F6C3B}"/>
              </a:ext>
            </a:extLst>
          </p:cNvPr>
          <p:cNvSpPr txBox="1"/>
          <p:nvPr/>
        </p:nvSpPr>
        <p:spPr bwMode="ltGray">
          <a:xfrm>
            <a:off x="3473884" y="419469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r>
              <a:rPr lang="en-US" sz="1200" b="1" baseline="30000" dirty="0">
                <a:solidFill>
                  <a:srgbClr val="009900"/>
                </a:solidFill>
                <a:latin typeface="Arial" panose="020B0604020202020204" pitchFamily="34" charset="0"/>
                <a:cs typeface="Arial" panose="020B0604020202020204" pitchFamily="34" charset="0"/>
              </a:rPr>
              <a:t>1</a:t>
            </a:r>
            <a:endParaRPr lang="en-US" sz="1200" b="1" dirty="0">
              <a:solidFill>
                <a:srgbClr val="009900"/>
              </a:solidFill>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405875FC-5CBE-4CD2-8400-864035D2C284}"/>
              </a:ext>
            </a:extLst>
          </p:cNvPr>
          <p:cNvSpPr txBox="1"/>
          <p:nvPr/>
        </p:nvSpPr>
        <p:spPr bwMode="ltGray">
          <a:xfrm>
            <a:off x="3481215" y="444515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0" name="TextBox 199">
            <a:extLst>
              <a:ext uri="{FF2B5EF4-FFF2-40B4-BE49-F238E27FC236}">
                <a16:creationId xmlns:a16="http://schemas.microsoft.com/office/drawing/2014/main" id="{B7846569-17B2-420B-BA64-9CD2A24FA6BC}"/>
              </a:ext>
            </a:extLst>
          </p:cNvPr>
          <p:cNvSpPr txBox="1"/>
          <p:nvPr/>
        </p:nvSpPr>
        <p:spPr bwMode="ltGray">
          <a:xfrm>
            <a:off x="4643868" y="419469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1" name="TextBox 200">
            <a:extLst>
              <a:ext uri="{FF2B5EF4-FFF2-40B4-BE49-F238E27FC236}">
                <a16:creationId xmlns:a16="http://schemas.microsoft.com/office/drawing/2014/main" id="{68F516A4-51C4-4F1C-A52D-84B78900AFB2}"/>
              </a:ext>
            </a:extLst>
          </p:cNvPr>
          <p:cNvSpPr txBox="1"/>
          <p:nvPr/>
        </p:nvSpPr>
        <p:spPr bwMode="ltGray">
          <a:xfrm>
            <a:off x="5044015" y="419476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2" name="TextBox 201">
            <a:extLst>
              <a:ext uri="{FF2B5EF4-FFF2-40B4-BE49-F238E27FC236}">
                <a16:creationId xmlns:a16="http://schemas.microsoft.com/office/drawing/2014/main" id="{FCC241B5-11E1-460D-B03D-C3563D9008AB}"/>
              </a:ext>
            </a:extLst>
          </p:cNvPr>
          <p:cNvSpPr txBox="1"/>
          <p:nvPr/>
        </p:nvSpPr>
        <p:spPr bwMode="ltGray">
          <a:xfrm>
            <a:off x="3880726" y="444515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3" name="TextBox 202">
            <a:extLst>
              <a:ext uri="{FF2B5EF4-FFF2-40B4-BE49-F238E27FC236}">
                <a16:creationId xmlns:a16="http://schemas.microsoft.com/office/drawing/2014/main" id="{52608310-C4F5-4078-82B3-53E170C78771}"/>
              </a:ext>
            </a:extLst>
          </p:cNvPr>
          <p:cNvSpPr txBox="1"/>
          <p:nvPr/>
        </p:nvSpPr>
        <p:spPr bwMode="ltGray">
          <a:xfrm>
            <a:off x="4270152" y="444515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04" name="TextBox 203">
            <a:extLst>
              <a:ext uri="{FF2B5EF4-FFF2-40B4-BE49-F238E27FC236}">
                <a16:creationId xmlns:a16="http://schemas.microsoft.com/office/drawing/2014/main" id="{920698BB-0A1A-4A4F-942C-AFE6124A49EF}"/>
              </a:ext>
            </a:extLst>
          </p:cNvPr>
          <p:cNvSpPr txBox="1"/>
          <p:nvPr/>
        </p:nvSpPr>
        <p:spPr bwMode="ltGray">
          <a:xfrm>
            <a:off x="5427637" y="445265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60191092-06DA-45FD-B0CE-126871B2EFBF}"/>
              </a:ext>
            </a:extLst>
          </p:cNvPr>
          <p:cNvSpPr txBox="1"/>
          <p:nvPr/>
        </p:nvSpPr>
        <p:spPr bwMode="ltGray">
          <a:xfrm>
            <a:off x="3070571" y="444243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6" name="TextBox 205">
            <a:extLst>
              <a:ext uri="{FF2B5EF4-FFF2-40B4-BE49-F238E27FC236}">
                <a16:creationId xmlns:a16="http://schemas.microsoft.com/office/drawing/2014/main" id="{BB18F39F-A3D9-4617-95BB-57B7F02A49F6}"/>
              </a:ext>
            </a:extLst>
          </p:cNvPr>
          <p:cNvSpPr txBox="1"/>
          <p:nvPr/>
        </p:nvSpPr>
        <p:spPr bwMode="ltGray">
          <a:xfrm>
            <a:off x="4645186" y="4442432"/>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7" name="TextBox 206">
            <a:extLst>
              <a:ext uri="{FF2B5EF4-FFF2-40B4-BE49-F238E27FC236}">
                <a16:creationId xmlns:a16="http://schemas.microsoft.com/office/drawing/2014/main" id="{2D037FB2-E51A-4D53-BEDA-017957C06C1C}"/>
              </a:ext>
            </a:extLst>
          </p:cNvPr>
          <p:cNvSpPr txBox="1"/>
          <p:nvPr/>
        </p:nvSpPr>
        <p:spPr bwMode="ltGray">
          <a:xfrm>
            <a:off x="5044015" y="445000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8" name="TextBox 207">
            <a:extLst>
              <a:ext uri="{FF2B5EF4-FFF2-40B4-BE49-F238E27FC236}">
                <a16:creationId xmlns:a16="http://schemas.microsoft.com/office/drawing/2014/main" id="{61697388-9238-4ED1-B934-A82111B6B1BD}"/>
              </a:ext>
            </a:extLst>
          </p:cNvPr>
          <p:cNvSpPr txBox="1"/>
          <p:nvPr/>
        </p:nvSpPr>
        <p:spPr bwMode="ltGray">
          <a:xfrm>
            <a:off x="5044015" y="471058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09" name="TextBox 208">
            <a:extLst>
              <a:ext uri="{FF2B5EF4-FFF2-40B4-BE49-F238E27FC236}">
                <a16:creationId xmlns:a16="http://schemas.microsoft.com/office/drawing/2014/main" id="{8F163B3D-41EB-4E9F-AF0A-DE03C4EF0780}"/>
              </a:ext>
            </a:extLst>
          </p:cNvPr>
          <p:cNvSpPr txBox="1"/>
          <p:nvPr/>
        </p:nvSpPr>
        <p:spPr bwMode="ltGray">
          <a:xfrm>
            <a:off x="5041911" y="496442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0" name="TextBox 209">
            <a:extLst>
              <a:ext uri="{FF2B5EF4-FFF2-40B4-BE49-F238E27FC236}">
                <a16:creationId xmlns:a16="http://schemas.microsoft.com/office/drawing/2014/main" id="{E66B5C5B-38AB-4CCE-87A8-D5964395F0B6}"/>
              </a:ext>
            </a:extLst>
          </p:cNvPr>
          <p:cNvSpPr txBox="1"/>
          <p:nvPr/>
        </p:nvSpPr>
        <p:spPr bwMode="ltGray">
          <a:xfrm>
            <a:off x="5046632" y="574987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1" name="TextBox 210">
            <a:extLst>
              <a:ext uri="{FF2B5EF4-FFF2-40B4-BE49-F238E27FC236}">
                <a16:creationId xmlns:a16="http://schemas.microsoft.com/office/drawing/2014/main" id="{31C28E16-86FB-4B06-BEB9-07B0ED4A5DC1}"/>
              </a:ext>
            </a:extLst>
          </p:cNvPr>
          <p:cNvSpPr txBox="1"/>
          <p:nvPr/>
        </p:nvSpPr>
        <p:spPr bwMode="ltGray">
          <a:xfrm>
            <a:off x="4650736" y="574874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2" name="TextBox 211">
            <a:extLst>
              <a:ext uri="{FF2B5EF4-FFF2-40B4-BE49-F238E27FC236}">
                <a16:creationId xmlns:a16="http://schemas.microsoft.com/office/drawing/2014/main" id="{6CEB553E-0764-4068-82C9-FEBAF67EDF8C}"/>
              </a:ext>
            </a:extLst>
          </p:cNvPr>
          <p:cNvSpPr txBox="1"/>
          <p:nvPr/>
        </p:nvSpPr>
        <p:spPr bwMode="ltGray">
          <a:xfrm>
            <a:off x="4643868" y="470730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3" name="TextBox 212">
            <a:extLst>
              <a:ext uri="{FF2B5EF4-FFF2-40B4-BE49-F238E27FC236}">
                <a16:creationId xmlns:a16="http://schemas.microsoft.com/office/drawing/2014/main" id="{9DA33A65-3D53-4398-A84E-34EB387A6C5B}"/>
              </a:ext>
            </a:extLst>
          </p:cNvPr>
          <p:cNvSpPr txBox="1"/>
          <p:nvPr/>
        </p:nvSpPr>
        <p:spPr bwMode="ltGray">
          <a:xfrm>
            <a:off x="4650736" y="497125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4" name="TextBox 213">
            <a:extLst>
              <a:ext uri="{FF2B5EF4-FFF2-40B4-BE49-F238E27FC236}">
                <a16:creationId xmlns:a16="http://schemas.microsoft.com/office/drawing/2014/main" id="{649CC092-A43A-4761-BF8E-F2AABF6C6E93}"/>
              </a:ext>
            </a:extLst>
          </p:cNvPr>
          <p:cNvSpPr txBox="1"/>
          <p:nvPr/>
        </p:nvSpPr>
        <p:spPr bwMode="ltGray">
          <a:xfrm>
            <a:off x="3070571" y="497122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5" name="TextBox 214">
            <a:extLst>
              <a:ext uri="{FF2B5EF4-FFF2-40B4-BE49-F238E27FC236}">
                <a16:creationId xmlns:a16="http://schemas.microsoft.com/office/drawing/2014/main" id="{7308730A-A32B-4A91-BB60-5FB66EFEE51B}"/>
              </a:ext>
            </a:extLst>
          </p:cNvPr>
          <p:cNvSpPr txBox="1"/>
          <p:nvPr/>
        </p:nvSpPr>
        <p:spPr bwMode="ltGray">
          <a:xfrm>
            <a:off x="3481762" y="496752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r>
              <a:rPr lang="en-US" sz="1200" b="1" baseline="30000" dirty="0">
                <a:solidFill>
                  <a:srgbClr val="009900"/>
                </a:solidFill>
                <a:latin typeface="Arial" panose="020B0604020202020204" pitchFamily="34" charset="0"/>
                <a:cs typeface="Arial" panose="020B0604020202020204" pitchFamily="34" charset="0"/>
              </a:rPr>
              <a:t>1</a:t>
            </a:r>
            <a:endParaRPr lang="en-US" sz="1200" b="1" dirty="0">
              <a:solidFill>
                <a:srgbClr val="009900"/>
              </a:solidFill>
              <a:latin typeface="Arial" panose="020B0604020202020204" pitchFamily="34" charset="0"/>
              <a:cs typeface="Arial" panose="020B0604020202020204" pitchFamily="34" charset="0"/>
            </a:endParaRPr>
          </a:p>
        </p:txBody>
      </p:sp>
      <p:sp>
        <p:nvSpPr>
          <p:cNvPr id="216" name="TextBox 215">
            <a:extLst>
              <a:ext uri="{FF2B5EF4-FFF2-40B4-BE49-F238E27FC236}">
                <a16:creationId xmlns:a16="http://schemas.microsoft.com/office/drawing/2014/main" id="{D675B853-21D2-4A3F-B516-BF982CD34BDF}"/>
              </a:ext>
            </a:extLst>
          </p:cNvPr>
          <p:cNvSpPr txBox="1"/>
          <p:nvPr/>
        </p:nvSpPr>
        <p:spPr bwMode="ltGray">
          <a:xfrm>
            <a:off x="3070571" y="5743442"/>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7" name="TextBox 216">
            <a:extLst>
              <a:ext uri="{FF2B5EF4-FFF2-40B4-BE49-F238E27FC236}">
                <a16:creationId xmlns:a16="http://schemas.microsoft.com/office/drawing/2014/main" id="{7E3A289A-F252-4AA8-A688-3F78F4CCDBCF}"/>
              </a:ext>
            </a:extLst>
          </p:cNvPr>
          <p:cNvSpPr txBox="1"/>
          <p:nvPr/>
        </p:nvSpPr>
        <p:spPr bwMode="ltGray">
          <a:xfrm>
            <a:off x="3473884" y="574253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r>
              <a:rPr lang="en-US" sz="1200" b="1" baseline="30000" dirty="0">
                <a:solidFill>
                  <a:srgbClr val="009900"/>
                </a:solidFill>
                <a:latin typeface="Arial" panose="020B0604020202020204" pitchFamily="34" charset="0"/>
                <a:cs typeface="Arial" panose="020B0604020202020204" pitchFamily="34" charset="0"/>
              </a:rPr>
              <a:t>1</a:t>
            </a:r>
            <a:endParaRPr lang="en-US" sz="1200" b="1" dirty="0">
              <a:solidFill>
                <a:srgbClr val="009900"/>
              </a:solidFill>
              <a:latin typeface="Arial" panose="020B0604020202020204" pitchFamily="34" charset="0"/>
              <a:cs typeface="Arial" panose="020B0604020202020204" pitchFamily="34" charset="0"/>
            </a:endParaRPr>
          </a:p>
        </p:txBody>
      </p:sp>
      <p:sp>
        <p:nvSpPr>
          <p:cNvPr id="218" name="TextBox 217">
            <a:extLst>
              <a:ext uri="{FF2B5EF4-FFF2-40B4-BE49-F238E27FC236}">
                <a16:creationId xmlns:a16="http://schemas.microsoft.com/office/drawing/2014/main" id="{8343A845-30DC-4E22-9C4F-1E95DF2347F1}"/>
              </a:ext>
            </a:extLst>
          </p:cNvPr>
          <p:cNvSpPr txBox="1"/>
          <p:nvPr/>
        </p:nvSpPr>
        <p:spPr bwMode="ltGray">
          <a:xfrm>
            <a:off x="3074373" y="470730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EE2722"/>
                </a:solidFill>
                <a:latin typeface="Arial" panose="020B0604020202020204" pitchFamily="34" charset="0"/>
                <a:cs typeface="Arial" panose="020B0604020202020204" pitchFamily="34" charset="0"/>
              </a:rPr>
              <a:t>N</a:t>
            </a:r>
          </a:p>
        </p:txBody>
      </p:sp>
      <p:sp>
        <p:nvSpPr>
          <p:cNvPr id="219" name="TextBox 218">
            <a:extLst>
              <a:ext uri="{FF2B5EF4-FFF2-40B4-BE49-F238E27FC236}">
                <a16:creationId xmlns:a16="http://schemas.microsoft.com/office/drawing/2014/main" id="{496F8142-DD32-4506-AD29-EC5BAD81AD51}"/>
              </a:ext>
            </a:extLst>
          </p:cNvPr>
          <p:cNvSpPr txBox="1"/>
          <p:nvPr/>
        </p:nvSpPr>
        <p:spPr bwMode="ltGray">
          <a:xfrm>
            <a:off x="3473884" y="471003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r>
              <a:rPr lang="en-US" sz="1200" b="1" baseline="30000" dirty="0">
                <a:solidFill>
                  <a:srgbClr val="009900"/>
                </a:solidFill>
                <a:latin typeface="Arial" panose="020B0604020202020204" pitchFamily="34" charset="0"/>
                <a:cs typeface="Arial" panose="020B0604020202020204" pitchFamily="34" charset="0"/>
              </a:rPr>
              <a:t>1</a:t>
            </a:r>
            <a:endParaRPr lang="en-US" sz="1200" b="1" dirty="0">
              <a:solidFill>
                <a:srgbClr val="009900"/>
              </a:solidFill>
              <a:latin typeface="Arial" panose="020B0604020202020204" pitchFamily="34" charset="0"/>
              <a:cs typeface="Arial" panose="020B0604020202020204" pitchFamily="34" charset="0"/>
            </a:endParaRPr>
          </a:p>
        </p:txBody>
      </p:sp>
      <p:sp>
        <p:nvSpPr>
          <p:cNvPr id="220" name="TextBox 219">
            <a:extLst>
              <a:ext uri="{FF2B5EF4-FFF2-40B4-BE49-F238E27FC236}">
                <a16:creationId xmlns:a16="http://schemas.microsoft.com/office/drawing/2014/main" id="{77F17A3B-7AA1-4D87-9069-861AA26D2E89}"/>
              </a:ext>
            </a:extLst>
          </p:cNvPr>
          <p:cNvSpPr txBox="1"/>
          <p:nvPr/>
        </p:nvSpPr>
        <p:spPr bwMode="ltGray">
          <a:xfrm>
            <a:off x="3874870" y="471138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1" name="TextBox 220">
            <a:extLst>
              <a:ext uri="{FF2B5EF4-FFF2-40B4-BE49-F238E27FC236}">
                <a16:creationId xmlns:a16="http://schemas.microsoft.com/office/drawing/2014/main" id="{D55E2EEF-8A7C-4AEA-8A2F-207A99E53325}"/>
              </a:ext>
            </a:extLst>
          </p:cNvPr>
          <p:cNvSpPr txBox="1"/>
          <p:nvPr/>
        </p:nvSpPr>
        <p:spPr bwMode="ltGray">
          <a:xfrm>
            <a:off x="4269446" y="470730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2" name="TextBox 221">
            <a:extLst>
              <a:ext uri="{FF2B5EF4-FFF2-40B4-BE49-F238E27FC236}">
                <a16:creationId xmlns:a16="http://schemas.microsoft.com/office/drawing/2014/main" id="{9EBAD5AE-FEE6-4AC1-9813-D5C4257E16CB}"/>
              </a:ext>
            </a:extLst>
          </p:cNvPr>
          <p:cNvSpPr txBox="1"/>
          <p:nvPr/>
        </p:nvSpPr>
        <p:spPr bwMode="ltGray">
          <a:xfrm>
            <a:off x="5426072" y="4710581"/>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047F2D68-2972-414F-B8A3-E70B85FF9213}"/>
              </a:ext>
            </a:extLst>
          </p:cNvPr>
          <p:cNvSpPr txBox="1"/>
          <p:nvPr/>
        </p:nvSpPr>
        <p:spPr bwMode="ltGray">
          <a:xfrm>
            <a:off x="5433086" y="497122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33087868-CBFF-4C3B-A811-3202306A88DD}"/>
              </a:ext>
            </a:extLst>
          </p:cNvPr>
          <p:cNvSpPr txBox="1"/>
          <p:nvPr/>
        </p:nvSpPr>
        <p:spPr bwMode="ltGray">
          <a:xfrm>
            <a:off x="4268485" y="496857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5" name="TextBox 224">
            <a:extLst>
              <a:ext uri="{FF2B5EF4-FFF2-40B4-BE49-F238E27FC236}">
                <a16:creationId xmlns:a16="http://schemas.microsoft.com/office/drawing/2014/main" id="{C3347469-2873-4E1C-A10A-9D73A09CC2CE}"/>
              </a:ext>
            </a:extLst>
          </p:cNvPr>
          <p:cNvSpPr txBox="1"/>
          <p:nvPr/>
        </p:nvSpPr>
        <p:spPr bwMode="ltGray">
          <a:xfrm>
            <a:off x="3880818" y="496337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6" name="TextBox 225">
            <a:extLst>
              <a:ext uri="{FF2B5EF4-FFF2-40B4-BE49-F238E27FC236}">
                <a16:creationId xmlns:a16="http://schemas.microsoft.com/office/drawing/2014/main" id="{52D32A94-2730-401B-9BEB-0CB6169A79FC}"/>
              </a:ext>
            </a:extLst>
          </p:cNvPr>
          <p:cNvSpPr txBox="1"/>
          <p:nvPr/>
        </p:nvSpPr>
        <p:spPr bwMode="ltGray">
          <a:xfrm>
            <a:off x="3874870" y="573687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7" name="TextBox 226">
            <a:extLst>
              <a:ext uri="{FF2B5EF4-FFF2-40B4-BE49-F238E27FC236}">
                <a16:creationId xmlns:a16="http://schemas.microsoft.com/office/drawing/2014/main" id="{D7FFB638-B49C-4091-A988-E96FC6390823}"/>
              </a:ext>
            </a:extLst>
          </p:cNvPr>
          <p:cNvSpPr txBox="1"/>
          <p:nvPr/>
        </p:nvSpPr>
        <p:spPr bwMode="ltGray">
          <a:xfrm>
            <a:off x="4272327" y="574156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p>
        </p:txBody>
      </p:sp>
      <p:sp>
        <p:nvSpPr>
          <p:cNvPr id="228" name="TextBox 227">
            <a:extLst>
              <a:ext uri="{FF2B5EF4-FFF2-40B4-BE49-F238E27FC236}">
                <a16:creationId xmlns:a16="http://schemas.microsoft.com/office/drawing/2014/main" id="{E13971A8-61AA-46ED-B689-E359B16875F9}"/>
              </a:ext>
            </a:extLst>
          </p:cNvPr>
          <p:cNvSpPr txBox="1"/>
          <p:nvPr/>
        </p:nvSpPr>
        <p:spPr bwMode="ltGray">
          <a:xfrm>
            <a:off x="5433086" y="5740322"/>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dirty="0">
                <a:solidFill>
                  <a:srgbClr val="009900"/>
                </a:solidFill>
                <a:latin typeface="Arial" panose="020B0604020202020204" pitchFamily="34" charset="0"/>
                <a:cs typeface="Arial" panose="020B0604020202020204" pitchFamily="34" charset="0"/>
              </a:rPr>
              <a:t>Y</a:t>
            </a:r>
            <a:endParaRPr lang="en-US" sz="1200" b="1" baseline="30000" dirty="0">
              <a:solidFill>
                <a:srgbClr val="009900"/>
              </a:solidFill>
              <a:latin typeface="Arial" panose="020B0604020202020204" pitchFamily="34" charset="0"/>
              <a:cs typeface="Arial" panose="020B0604020202020204" pitchFamily="34" charset="0"/>
            </a:endParaRPr>
          </a:p>
        </p:txBody>
      </p:sp>
      <p:sp>
        <p:nvSpPr>
          <p:cNvPr id="229" name="TextBox 228">
            <a:extLst>
              <a:ext uri="{FF2B5EF4-FFF2-40B4-BE49-F238E27FC236}">
                <a16:creationId xmlns:a16="http://schemas.microsoft.com/office/drawing/2014/main" id="{244F0E22-FB04-4856-BDFB-7037AEE77B82}"/>
              </a:ext>
            </a:extLst>
          </p:cNvPr>
          <p:cNvSpPr txBox="1"/>
          <p:nvPr/>
        </p:nvSpPr>
        <p:spPr bwMode="ltGray">
          <a:xfrm>
            <a:off x="2999270" y="522984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0" name="TextBox 229">
            <a:extLst>
              <a:ext uri="{FF2B5EF4-FFF2-40B4-BE49-F238E27FC236}">
                <a16:creationId xmlns:a16="http://schemas.microsoft.com/office/drawing/2014/main" id="{DD71FF4A-C010-48A9-8FE8-BB30C86FF408}"/>
              </a:ext>
            </a:extLst>
          </p:cNvPr>
          <p:cNvSpPr txBox="1"/>
          <p:nvPr/>
        </p:nvSpPr>
        <p:spPr bwMode="ltGray">
          <a:xfrm>
            <a:off x="3393143" y="522850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1" name="TextBox 230">
            <a:extLst>
              <a:ext uri="{FF2B5EF4-FFF2-40B4-BE49-F238E27FC236}">
                <a16:creationId xmlns:a16="http://schemas.microsoft.com/office/drawing/2014/main" id="{0D6A9023-645D-4E35-8C72-073816CB7166}"/>
              </a:ext>
            </a:extLst>
          </p:cNvPr>
          <p:cNvSpPr txBox="1"/>
          <p:nvPr/>
        </p:nvSpPr>
        <p:spPr bwMode="ltGray">
          <a:xfrm>
            <a:off x="3816262" y="522984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2" name="TextBox 231">
            <a:extLst>
              <a:ext uri="{FF2B5EF4-FFF2-40B4-BE49-F238E27FC236}">
                <a16:creationId xmlns:a16="http://schemas.microsoft.com/office/drawing/2014/main" id="{0BAE28CB-46C7-4F03-BB1A-BD283D58BCD9}"/>
              </a:ext>
            </a:extLst>
          </p:cNvPr>
          <p:cNvSpPr txBox="1"/>
          <p:nvPr/>
        </p:nvSpPr>
        <p:spPr bwMode="ltGray">
          <a:xfrm>
            <a:off x="4189906" y="5231319"/>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3" name="TextBox 232">
            <a:extLst>
              <a:ext uri="{FF2B5EF4-FFF2-40B4-BE49-F238E27FC236}">
                <a16:creationId xmlns:a16="http://schemas.microsoft.com/office/drawing/2014/main" id="{A7B58F29-6138-4716-B54A-6CC6415D53E5}"/>
              </a:ext>
            </a:extLst>
          </p:cNvPr>
          <p:cNvSpPr txBox="1"/>
          <p:nvPr/>
        </p:nvSpPr>
        <p:spPr bwMode="ltGray">
          <a:xfrm>
            <a:off x="4574550" y="522579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4" name="TextBox 233">
            <a:extLst>
              <a:ext uri="{FF2B5EF4-FFF2-40B4-BE49-F238E27FC236}">
                <a16:creationId xmlns:a16="http://schemas.microsoft.com/office/drawing/2014/main" id="{5A99414F-0D21-45C5-AB4E-19D9F0382071}"/>
              </a:ext>
            </a:extLst>
          </p:cNvPr>
          <p:cNvSpPr txBox="1"/>
          <p:nvPr/>
        </p:nvSpPr>
        <p:spPr bwMode="ltGray">
          <a:xfrm>
            <a:off x="4972448" y="5225656"/>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5" name="TextBox 234">
            <a:extLst>
              <a:ext uri="{FF2B5EF4-FFF2-40B4-BE49-F238E27FC236}">
                <a16:creationId xmlns:a16="http://schemas.microsoft.com/office/drawing/2014/main" id="{E47B9BDB-0A3D-47A9-8F3E-5C449ECCFB9C}"/>
              </a:ext>
            </a:extLst>
          </p:cNvPr>
          <p:cNvSpPr txBox="1"/>
          <p:nvPr/>
        </p:nvSpPr>
        <p:spPr bwMode="ltGray">
          <a:xfrm>
            <a:off x="5360895" y="5229563"/>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6" name="TextBox 235">
            <a:extLst>
              <a:ext uri="{FF2B5EF4-FFF2-40B4-BE49-F238E27FC236}">
                <a16:creationId xmlns:a16="http://schemas.microsoft.com/office/drawing/2014/main" id="{1663BA17-F187-445B-95FC-D9DA5F084333}"/>
              </a:ext>
            </a:extLst>
          </p:cNvPr>
          <p:cNvSpPr txBox="1"/>
          <p:nvPr/>
        </p:nvSpPr>
        <p:spPr bwMode="ltGray">
          <a:xfrm>
            <a:off x="2999270" y="548883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7" name="TextBox 236">
            <a:extLst>
              <a:ext uri="{FF2B5EF4-FFF2-40B4-BE49-F238E27FC236}">
                <a16:creationId xmlns:a16="http://schemas.microsoft.com/office/drawing/2014/main" id="{A26E6B30-E1F9-4469-BBE4-10836733BD01}"/>
              </a:ext>
            </a:extLst>
          </p:cNvPr>
          <p:cNvSpPr txBox="1"/>
          <p:nvPr/>
        </p:nvSpPr>
        <p:spPr bwMode="ltGray">
          <a:xfrm>
            <a:off x="3388154" y="548816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8" name="TextBox 237">
            <a:extLst>
              <a:ext uri="{FF2B5EF4-FFF2-40B4-BE49-F238E27FC236}">
                <a16:creationId xmlns:a16="http://schemas.microsoft.com/office/drawing/2014/main" id="{931E9E07-73E5-4A47-AB59-4409FFC7FFB4}"/>
              </a:ext>
            </a:extLst>
          </p:cNvPr>
          <p:cNvSpPr txBox="1"/>
          <p:nvPr/>
        </p:nvSpPr>
        <p:spPr bwMode="ltGray">
          <a:xfrm>
            <a:off x="3807628" y="548953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39" name="TextBox 238">
            <a:extLst>
              <a:ext uri="{FF2B5EF4-FFF2-40B4-BE49-F238E27FC236}">
                <a16:creationId xmlns:a16="http://schemas.microsoft.com/office/drawing/2014/main" id="{CCD2AEFD-CB7C-409C-89F7-5F07EC596A8C}"/>
              </a:ext>
            </a:extLst>
          </p:cNvPr>
          <p:cNvSpPr txBox="1"/>
          <p:nvPr/>
        </p:nvSpPr>
        <p:spPr bwMode="ltGray">
          <a:xfrm>
            <a:off x="4189906" y="5482996"/>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40" name="TextBox 239">
            <a:extLst>
              <a:ext uri="{FF2B5EF4-FFF2-40B4-BE49-F238E27FC236}">
                <a16:creationId xmlns:a16="http://schemas.microsoft.com/office/drawing/2014/main" id="{A021A777-AF71-4295-A0CF-5EC03AD9C67A}"/>
              </a:ext>
            </a:extLst>
          </p:cNvPr>
          <p:cNvSpPr txBox="1"/>
          <p:nvPr/>
        </p:nvSpPr>
        <p:spPr bwMode="ltGray">
          <a:xfrm>
            <a:off x="4570726" y="548564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41" name="TextBox 240">
            <a:extLst>
              <a:ext uri="{FF2B5EF4-FFF2-40B4-BE49-F238E27FC236}">
                <a16:creationId xmlns:a16="http://schemas.microsoft.com/office/drawing/2014/main" id="{5012CD90-5B71-43E2-BC8E-32C24DE2D6D2}"/>
              </a:ext>
            </a:extLst>
          </p:cNvPr>
          <p:cNvSpPr txBox="1"/>
          <p:nvPr/>
        </p:nvSpPr>
        <p:spPr bwMode="ltGray">
          <a:xfrm>
            <a:off x="4962146" y="5486884"/>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242" name="TextBox 241">
            <a:extLst>
              <a:ext uri="{FF2B5EF4-FFF2-40B4-BE49-F238E27FC236}">
                <a16:creationId xmlns:a16="http://schemas.microsoft.com/office/drawing/2014/main" id="{B3CF9979-719B-4D43-B6EC-5ED6ABF8CD02}"/>
              </a:ext>
            </a:extLst>
          </p:cNvPr>
          <p:cNvSpPr txBox="1"/>
          <p:nvPr/>
        </p:nvSpPr>
        <p:spPr bwMode="ltGray">
          <a:xfrm>
            <a:off x="5355595" y="5486885"/>
            <a:ext cx="263288" cy="24773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dirty="0">
                <a:latin typeface="Arial" panose="020B0604020202020204" pitchFamily="34" charset="0"/>
                <a:cs typeface="Arial" panose="020B0604020202020204" pitchFamily="34" charset="0"/>
              </a:rPr>
              <a:t>N/A</a:t>
            </a:r>
          </a:p>
        </p:txBody>
      </p:sp>
      <p:sp>
        <p:nvSpPr>
          <p:cNvPr id="3" name="Rectangle 2">
            <a:extLst>
              <a:ext uri="{FF2B5EF4-FFF2-40B4-BE49-F238E27FC236}">
                <a16:creationId xmlns:a16="http://schemas.microsoft.com/office/drawing/2014/main" id="{73985900-B297-4F4D-9D1F-9AA8FC2B119F}"/>
              </a:ext>
            </a:extLst>
          </p:cNvPr>
          <p:cNvSpPr/>
          <p:nvPr/>
        </p:nvSpPr>
        <p:spPr bwMode="auto">
          <a:xfrm>
            <a:off x="6854520" y="4810713"/>
            <a:ext cx="1835621" cy="678089"/>
          </a:xfrm>
          <a:prstGeom prst="rect">
            <a:avLst/>
          </a:prstGeom>
          <a:solidFill>
            <a:srgbClr val="FFFF00">
              <a:alpha val="30000"/>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5" name="Rectangle 74">
            <a:extLst>
              <a:ext uri="{FF2B5EF4-FFF2-40B4-BE49-F238E27FC236}">
                <a16:creationId xmlns:a16="http://schemas.microsoft.com/office/drawing/2014/main" id="{4CB2FAE3-048E-4EB4-98F3-0A629B54D914}"/>
              </a:ext>
            </a:extLst>
          </p:cNvPr>
          <p:cNvSpPr/>
          <p:nvPr/>
        </p:nvSpPr>
        <p:spPr bwMode="auto">
          <a:xfrm>
            <a:off x="9001153" y="1512786"/>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8" name="Rectangle 77">
            <a:extLst>
              <a:ext uri="{FF2B5EF4-FFF2-40B4-BE49-F238E27FC236}">
                <a16:creationId xmlns:a16="http://schemas.microsoft.com/office/drawing/2014/main" id="{D4AEEA57-3972-4909-9510-9B35558A6279}"/>
              </a:ext>
            </a:extLst>
          </p:cNvPr>
          <p:cNvSpPr/>
          <p:nvPr/>
        </p:nvSpPr>
        <p:spPr bwMode="auto">
          <a:xfrm>
            <a:off x="7929481" y="2609585"/>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6" name="Rectangle 85">
            <a:extLst>
              <a:ext uri="{FF2B5EF4-FFF2-40B4-BE49-F238E27FC236}">
                <a16:creationId xmlns:a16="http://schemas.microsoft.com/office/drawing/2014/main" id="{A289A436-FFCE-4C85-9D5E-97A4A415B48E}"/>
              </a:ext>
            </a:extLst>
          </p:cNvPr>
          <p:cNvSpPr/>
          <p:nvPr/>
        </p:nvSpPr>
        <p:spPr bwMode="auto">
          <a:xfrm>
            <a:off x="10059877" y="2609585"/>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7" name="Rectangle 86">
            <a:extLst>
              <a:ext uri="{FF2B5EF4-FFF2-40B4-BE49-F238E27FC236}">
                <a16:creationId xmlns:a16="http://schemas.microsoft.com/office/drawing/2014/main" id="{36AD40C6-70CD-4778-BA2B-3C3CD32489A7}"/>
              </a:ext>
            </a:extLst>
          </p:cNvPr>
          <p:cNvSpPr/>
          <p:nvPr/>
        </p:nvSpPr>
        <p:spPr bwMode="auto">
          <a:xfrm>
            <a:off x="8986468" y="4817868"/>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9" name="Rectangle 88">
            <a:extLst>
              <a:ext uri="{FF2B5EF4-FFF2-40B4-BE49-F238E27FC236}">
                <a16:creationId xmlns:a16="http://schemas.microsoft.com/office/drawing/2014/main" id="{E74409FD-FA58-4F3D-9DAA-D01A4C46D157}"/>
              </a:ext>
            </a:extLst>
          </p:cNvPr>
          <p:cNvSpPr/>
          <p:nvPr/>
        </p:nvSpPr>
        <p:spPr bwMode="auto">
          <a:xfrm>
            <a:off x="6862152" y="3797779"/>
            <a:ext cx="1835621" cy="678089"/>
          </a:xfrm>
          <a:prstGeom prst="rect">
            <a:avLst/>
          </a:prstGeom>
          <a:noFill/>
          <a:ln w="19050"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90" name="Rectangle 89">
            <a:extLst>
              <a:ext uri="{FF2B5EF4-FFF2-40B4-BE49-F238E27FC236}">
                <a16:creationId xmlns:a16="http://schemas.microsoft.com/office/drawing/2014/main" id="{9C359A5F-05B8-4B17-8C5A-5C7FAA7B0DF8}"/>
              </a:ext>
            </a:extLst>
          </p:cNvPr>
          <p:cNvSpPr/>
          <p:nvPr/>
        </p:nvSpPr>
        <p:spPr bwMode="auto">
          <a:xfrm>
            <a:off x="8983293" y="3802470"/>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1" name="Rectangle 80">
            <a:extLst>
              <a:ext uri="{FF2B5EF4-FFF2-40B4-BE49-F238E27FC236}">
                <a16:creationId xmlns:a16="http://schemas.microsoft.com/office/drawing/2014/main" id="{02FC876E-529B-47DA-B990-97B3CD8D4785}"/>
              </a:ext>
            </a:extLst>
          </p:cNvPr>
          <p:cNvSpPr/>
          <p:nvPr/>
        </p:nvSpPr>
        <p:spPr bwMode="auto">
          <a:xfrm>
            <a:off x="6858618" y="4817868"/>
            <a:ext cx="1835621" cy="678089"/>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2" name="TextBox 81">
            <a:extLst>
              <a:ext uri="{FF2B5EF4-FFF2-40B4-BE49-F238E27FC236}">
                <a16:creationId xmlns:a16="http://schemas.microsoft.com/office/drawing/2014/main" id="{414E379B-1529-4999-B704-398F7B89CDAC}"/>
              </a:ext>
            </a:extLst>
          </p:cNvPr>
          <p:cNvSpPr txBox="1"/>
          <p:nvPr/>
        </p:nvSpPr>
        <p:spPr bwMode="ltGray">
          <a:xfrm>
            <a:off x="1011869" y="5982726"/>
            <a:ext cx="10311957" cy="216090"/>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200" b="1" baseline="30000" dirty="0">
                <a:solidFill>
                  <a:srgbClr val="009900"/>
                </a:solidFill>
                <a:latin typeface="+mn-lt"/>
                <a:cs typeface="Arial" panose="020B0604020202020204" pitchFamily="34" charset="0"/>
              </a:rPr>
              <a:t>1</a:t>
            </a:r>
            <a:r>
              <a:rPr lang="en-US" sz="1200" dirty="0">
                <a:latin typeface="+mn-lt"/>
                <a:cs typeface="Arial" panose="020B0604020202020204" pitchFamily="34" charset="0"/>
              </a:rPr>
              <a:t>Bill Wheeler is now a Group Admin for a group(s) that George Thompson is a member of, so this is now a </a:t>
            </a:r>
            <a:r>
              <a:rPr lang="en-US" sz="1200" b="1" dirty="0">
                <a:solidFill>
                  <a:srgbClr val="009900"/>
                </a:solidFill>
                <a:latin typeface="+mn-lt"/>
                <a:cs typeface="Arial" panose="020B0604020202020204" pitchFamily="34" charset="0"/>
              </a:rPr>
              <a:t>Y</a:t>
            </a:r>
            <a:r>
              <a:rPr lang="en-US" sz="1200" dirty="0">
                <a:solidFill>
                  <a:srgbClr val="009900"/>
                </a:solidFill>
                <a:latin typeface="+mn-lt"/>
                <a:cs typeface="Arial" panose="020B0604020202020204" pitchFamily="34" charset="0"/>
              </a:rPr>
              <a:t> </a:t>
            </a:r>
            <a:r>
              <a:rPr lang="en-US" sz="1200" dirty="0">
                <a:latin typeface="+mn-lt"/>
                <a:cs typeface="Arial" panose="020B0604020202020204" pitchFamily="34" charset="0"/>
              </a:rPr>
              <a:t>rather than a</a:t>
            </a:r>
            <a:r>
              <a:rPr lang="en-US" sz="1200" dirty="0">
                <a:solidFill>
                  <a:srgbClr val="009900"/>
                </a:solidFill>
                <a:latin typeface="+mn-lt"/>
                <a:cs typeface="Arial" panose="020B0604020202020204" pitchFamily="34" charset="0"/>
              </a:rPr>
              <a:t> </a:t>
            </a:r>
            <a:r>
              <a:rPr lang="en-US" sz="1200" b="1" dirty="0">
                <a:solidFill>
                  <a:srgbClr val="EE2722"/>
                </a:solidFill>
                <a:latin typeface="+mn-lt"/>
                <a:cs typeface="Arial" panose="020B0604020202020204" pitchFamily="34" charset="0"/>
              </a:rPr>
              <a:t>N</a:t>
            </a:r>
            <a:endParaRPr lang="en-US" sz="1200" dirty="0">
              <a:solidFill>
                <a:srgbClr val="EE2722"/>
              </a:solidFill>
              <a:latin typeface="+mn-lt"/>
              <a:cs typeface="Arial" panose="020B0604020202020204" pitchFamily="34" charset="0"/>
            </a:endParaRPr>
          </a:p>
        </p:txBody>
      </p:sp>
      <p:sp>
        <p:nvSpPr>
          <p:cNvPr id="84" name="Rectangle 83">
            <a:extLst>
              <a:ext uri="{FF2B5EF4-FFF2-40B4-BE49-F238E27FC236}">
                <a16:creationId xmlns:a16="http://schemas.microsoft.com/office/drawing/2014/main" id="{DFEC073C-9320-4175-B52B-CC8DB2A3A2A5}"/>
              </a:ext>
            </a:extLst>
          </p:cNvPr>
          <p:cNvSpPr/>
          <p:nvPr/>
        </p:nvSpPr>
        <p:spPr bwMode="auto">
          <a:xfrm>
            <a:off x="6811039" y="4708092"/>
            <a:ext cx="1930095" cy="1047746"/>
          </a:xfrm>
          <a:prstGeom prst="rect">
            <a:avLst/>
          </a:prstGeom>
          <a:noFill/>
          <a:ln w="12700" cap="flat" cmpd="sng" algn="ctr">
            <a:solidFill>
              <a:srgbClr val="31565D"/>
            </a:solidFill>
            <a:prstDash val="dash"/>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a:lnSpc>
                <a:spcPct val="90000"/>
              </a:lnSpc>
            </a:pPr>
            <a:r>
              <a:rPr lang="en-US" sz="900" dirty="0">
                <a:solidFill>
                  <a:srgbClr val="31565D"/>
                </a:solidFill>
                <a:latin typeface="+mn-lt"/>
              </a:rPr>
              <a:t>Team Leader: Bill Wheeler</a:t>
            </a:r>
            <a:endParaRPr lang="en-US" sz="1600" dirty="0">
              <a:solidFill>
                <a:srgbClr val="31565D"/>
              </a:solidFill>
              <a:latin typeface="+mn-lt"/>
            </a:endParaRPr>
          </a:p>
        </p:txBody>
      </p:sp>
    </p:spTree>
    <p:extLst>
      <p:ext uri="{BB962C8B-B14F-4D97-AF65-F5344CB8AC3E}">
        <p14:creationId xmlns:p14="http://schemas.microsoft.com/office/powerpoint/2010/main" val="338312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40">
                                            <p:txEl>
                                              <p:pRg st="0" end="0"/>
                                            </p:txEl>
                                          </p:spTgt>
                                        </p:tgtEl>
                                        <p:attrNameLst>
                                          <p:attrName>style.visibility</p:attrName>
                                        </p:attrNameLst>
                                      </p:cBhvr>
                                      <p:to>
                                        <p:strVal val="visible"/>
                                      </p:to>
                                    </p:set>
                                    <p:animEffect transition="in" filter="fade">
                                      <p:cBhvr>
                                        <p:cTn id="10" dur="500"/>
                                        <p:tgtEl>
                                          <p:spTgt spid="4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xEl>
                                              <p:pRg st="1" end="1"/>
                                            </p:txEl>
                                          </p:spTgt>
                                        </p:tgtEl>
                                        <p:attrNameLst>
                                          <p:attrName>style.visibility</p:attrName>
                                        </p:attrNameLst>
                                      </p:cBhvr>
                                      <p:to>
                                        <p:strVal val="visible"/>
                                      </p:to>
                                    </p:set>
                                    <p:animEffect transition="in" filter="fade">
                                      <p:cBhvr>
                                        <p:cTn id="13" dur="500"/>
                                        <p:tgtEl>
                                          <p:spTgt spid="40">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xEl>
                                              <p:pRg st="2" end="2"/>
                                            </p:txEl>
                                          </p:spTgt>
                                        </p:tgtEl>
                                        <p:attrNameLst>
                                          <p:attrName>style.visibility</p:attrName>
                                        </p:attrNameLst>
                                      </p:cBhvr>
                                      <p:to>
                                        <p:strVal val="visible"/>
                                      </p:to>
                                    </p:set>
                                    <p:animEffect transition="in" filter="fade">
                                      <p:cBhvr>
                                        <p:cTn id="16" dur="500"/>
                                        <p:tgtEl>
                                          <p:spTgt spid="4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7"/>
                                        </p:tgtEl>
                                        <p:attrNameLst>
                                          <p:attrName>style.visibility</p:attrName>
                                        </p:attrNameLst>
                                      </p:cBhvr>
                                      <p:to>
                                        <p:strVal val="visible"/>
                                      </p:to>
                                    </p:set>
                                    <p:animEffect transition="in" filter="fade">
                                      <p:cBhvr>
                                        <p:cTn id="19" dur="500"/>
                                        <p:tgtEl>
                                          <p:spTgt spid="2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9"/>
                                        </p:tgtEl>
                                        <p:attrNameLst>
                                          <p:attrName>style.visibility</p:attrName>
                                        </p:attrNameLst>
                                      </p:cBhvr>
                                      <p:to>
                                        <p:strVal val="visible"/>
                                      </p:to>
                                    </p:set>
                                    <p:animEffect transition="in" filter="fade">
                                      <p:cBhvr>
                                        <p:cTn id="22" dur="500"/>
                                        <p:tgtEl>
                                          <p:spTgt spid="2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5"/>
                                        </p:tgtEl>
                                        <p:attrNameLst>
                                          <p:attrName>style.visibility</p:attrName>
                                        </p:attrNameLst>
                                      </p:cBhvr>
                                      <p:to>
                                        <p:strVal val="visible"/>
                                      </p:to>
                                    </p:set>
                                    <p:animEffect transition="in" filter="fade">
                                      <p:cBhvr>
                                        <p:cTn id="25" dur="500"/>
                                        <p:tgtEl>
                                          <p:spTgt spid="2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8"/>
                                        </p:tgtEl>
                                        <p:attrNameLst>
                                          <p:attrName>style.visibility</p:attrName>
                                        </p:attrNameLst>
                                      </p:cBhvr>
                                      <p:to>
                                        <p:strVal val="visible"/>
                                      </p:to>
                                    </p:set>
                                    <p:animEffect transition="in" filter="fade">
                                      <p:cBhvr>
                                        <p:cTn id="28" dur="500"/>
                                        <p:tgtEl>
                                          <p:spTgt spid="19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215" grpId="0"/>
      <p:bldP spid="217" grpId="0"/>
      <p:bldP spid="219" grpId="0"/>
      <p:bldP spid="89" grpId="0" animBg="1"/>
      <p:bldP spid="8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SnapEval Integration with ADP</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38</a:t>
            </a:fld>
            <a:endParaRPr lang="en-US" dirty="0"/>
          </a:p>
        </p:txBody>
      </p:sp>
    </p:spTree>
    <p:extLst>
      <p:ext uri="{BB962C8B-B14F-4D97-AF65-F5344CB8AC3E}">
        <p14:creationId xmlns:p14="http://schemas.microsoft.com/office/powerpoint/2010/main" val="20205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1BA6-735E-4711-9B5D-276151E19D19}"/>
              </a:ext>
            </a:extLst>
          </p:cNvPr>
          <p:cNvSpPr>
            <a:spLocks noGrp="1"/>
          </p:cNvSpPr>
          <p:nvPr>
            <p:ph type="title"/>
          </p:nvPr>
        </p:nvSpPr>
        <p:spPr>
          <a:xfrm>
            <a:off x="292900" y="94300"/>
            <a:ext cx="11594299" cy="838200"/>
          </a:xfrm>
        </p:spPr>
        <p:txBody>
          <a:bodyPr/>
          <a:lstStyle/>
          <a:p>
            <a:r>
              <a:rPr lang="en-US" sz="3200" b="0" dirty="0">
                <a:solidFill>
                  <a:srgbClr val="2A638F"/>
                </a:solidFill>
                <a:latin typeface="Rockwell" panose="02060603020205020403" pitchFamily="18" charset="0"/>
              </a:rPr>
              <a:t>SnapEval integration with ADP</a:t>
            </a:r>
          </a:p>
        </p:txBody>
      </p:sp>
      <p:sp>
        <p:nvSpPr>
          <p:cNvPr id="4" name="Slide Number Placeholder 3">
            <a:extLst>
              <a:ext uri="{FF2B5EF4-FFF2-40B4-BE49-F238E27FC236}">
                <a16:creationId xmlns:a16="http://schemas.microsoft.com/office/drawing/2014/main" id="{3B0FB440-261A-4C6C-800B-A2C6F0250525}"/>
              </a:ext>
            </a:extLst>
          </p:cNvPr>
          <p:cNvSpPr>
            <a:spLocks noGrp="1"/>
          </p:cNvSpPr>
          <p:nvPr>
            <p:ph type="sldNum" sz="quarter" idx="11"/>
          </p:nvPr>
        </p:nvSpPr>
        <p:spPr/>
        <p:txBody>
          <a:bodyPr/>
          <a:lstStyle/>
          <a:p>
            <a:pPr>
              <a:defRPr/>
            </a:pPr>
            <a:fld id="{446C9BED-6FD4-4BA4-B6B0-4A26058AC9EF}" type="slidenum">
              <a:rPr lang="en-US" smtClean="0"/>
              <a:pPr>
                <a:defRPr/>
              </a:pPr>
              <a:t>39</a:t>
            </a:fld>
            <a:endParaRPr lang="en-US" dirty="0"/>
          </a:p>
        </p:txBody>
      </p:sp>
      <p:sp>
        <p:nvSpPr>
          <p:cNvPr id="11" name="Rectangle 10">
            <a:extLst>
              <a:ext uri="{FF2B5EF4-FFF2-40B4-BE49-F238E27FC236}">
                <a16:creationId xmlns:a16="http://schemas.microsoft.com/office/drawing/2014/main" id="{A663F8DC-D975-4BA8-9F8C-2B1C354968DE}"/>
              </a:ext>
            </a:extLst>
          </p:cNvPr>
          <p:cNvSpPr/>
          <p:nvPr/>
        </p:nvSpPr>
        <p:spPr>
          <a:xfrm>
            <a:off x="1689779" y="2879362"/>
            <a:ext cx="9996122" cy="79941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152"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marL="800100" lvl="1" indent="-342900" defTabSz="800100">
              <a:spcAft>
                <a:spcPts val="1200"/>
              </a:spcAft>
              <a:buClr>
                <a:srgbClr val="009900"/>
              </a:buClr>
              <a:buFont typeface="Wingdings" panose="05000000000000000000" pitchFamily="2" charset="2"/>
              <a:buChar char="ü"/>
            </a:pPr>
            <a:r>
              <a:rPr lang="en-US" b="1" dirty="0">
                <a:solidFill>
                  <a:srgbClr val="577293"/>
                </a:solidFill>
                <a:latin typeface="Arial Regular"/>
              </a:rPr>
              <a:t>Automatically import and sync employee data</a:t>
            </a:r>
          </a:p>
        </p:txBody>
      </p:sp>
      <p:sp>
        <p:nvSpPr>
          <p:cNvPr id="17" name="Rectangle 16">
            <a:extLst>
              <a:ext uri="{FF2B5EF4-FFF2-40B4-BE49-F238E27FC236}">
                <a16:creationId xmlns:a16="http://schemas.microsoft.com/office/drawing/2014/main" id="{A0ADE1AA-33BE-44DC-8B45-1BA24AB13112}"/>
              </a:ext>
            </a:extLst>
          </p:cNvPr>
          <p:cNvSpPr/>
          <p:nvPr/>
        </p:nvSpPr>
        <p:spPr>
          <a:xfrm>
            <a:off x="1703905" y="3412197"/>
            <a:ext cx="9996123" cy="79941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152"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marL="800100" lvl="1" indent="-342900" defTabSz="800100">
              <a:spcAft>
                <a:spcPts val="1200"/>
              </a:spcAft>
              <a:buClr>
                <a:srgbClr val="009900"/>
              </a:buClr>
              <a:buFont typeface="Wingdings" panose="05000000000000000000" pitchFamily="2" charset="2"/>
              <a:buChar char="ü"/>
            </a:pPr>
            <a:r>
              <a:rPr lang="en-US" b="1" dirty="0">
                <a:solidFill>
                  <a:srgbClr val="577293"/>
                </a:solidFill>
                <a:latin typeface="Arial Regular"/>
              </a:rPr>
              <a:t>Single Sign-on with ADP credentials</a:t>
            </a:r>
            <a:endParaRPr lang="en-US" b="1" kern="1200" dirty="0">
              <a:solidFill>
                <a:srgbClr val="577293"/>
              </a:solidFill>
              <a:latin typeface="Arial Regular"/>
            </a:endParaRPr>
          </a:p>
        </p:txBody>
      </p:sp>
      <p:sp>
        <p:nvSpPr>
          <p:cNvPr id="18" name="Rectangle 17">
            <a:extLst>
              <a:ext uri="{FF2B5EF4-FFF2-40B4-BE49-F238E27FC236}">
                <a16:creationId xmlns:a16="http://schemas.microsoft.com/office/drawing/2014/main" id="{232930A0-EB56-49A2-BD8F-A1EA41E62CDB}"/>
              </a:ext>
            </a:extLst>
          </p:cNvPr>
          <p:cNvSpPr/>
          <p:nvPr/>
        </p:nvSpPr>
        <p:spPr>
          <a:xfrm>
            <a:off x="1703904" y="3977719"/>
            <a:ext cx="9996124" cy="79941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152"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marL="800100" lvl="1" indent="-342900" defTabSz="800100">
              <a:spcAft>
                <a:spcPts val="1200"/>
              </a:spcAft>
              <a:buClr>
                <a:srgbClr val="009900"/>
              </a:buClr>
              <a:buFont typeface="Wingdings" panose="05000000000000000000" pitchFamily="2" charset="2"/>
              <a:buChar char="ü"/>
            </a:pPr>
            <a:r>
              <a:rPr lang="en-US" b="1" dirty="0">
                <a:solidFill>
                  <a:srgbClr val="577293"/>
                </a:solidFill>
                <a:latin typeface="Arial Regular"/>
              </a:rPr>
              <a:t>Automated monthly billing through ADP</a:t>
            </a:r>
            <a:endParaRPr lang="en-US" b="1" kern="1200" dirty="0">
              <a:solidFill>
                <a:srgbClr val="577293"/>
              </a:solidFill>
              <a:latin typeface="Arial Regular"/>
            </a:endParaRPr>
          </a:p>
        </p:txBody>
      </p:sp>
      <p:pic>
        <p:nvPicPr>
          <p:cNvPr id="6" name="Picture 5" descr="A close up of a sign&#10;&#10;Description automatically generated">
            <a:extLst>
              <a:ext uri="{FF2B5EF4-FFF2-40B4-BE49-F238E27FC236}">
                <a16:creationId xmlns:a16="http://schemas.microsoft.com/office/drawing/2014/main" id="{280C2773-8B2F-4AE4-88A3-07421FD365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192" y="1319910"/>
            <a:ext cx="2706771" cy="1353386"/>
          </a:xfrm>
          <a:prstGeom prst="rect">
            <a:avLst/>
          </a:prstGeom>
        </p:spPr>
      </p:pic>
      <p:sp>
        <p:nvSpPr>
          <p:cNvPr id="9" name="Rectangle 8">
            <a:extLst>
              <a:ext uri="{FF2B5EF4-FFF2-40B4-BE49-F238E27FC236}">
                <a16:creationId xmlns:a16="http://schemas.microsoft.com/office/drawing/2014/main" id="{21FD38CC-BA8E-4CAD-BCA6-9B7A9D556463}"/>
              </a:ext>
            </a:extLst>
          </p:cNvPr>
          <p:cNvSpPr/>
          <p:nvPr/>
        </p:nvSpPr>
        <p:spPr>
          <a:xfrm>
            <a:off x="4813236" y="1391944"/>
            <a:ext cx="723275" cy="1200329"/>
          </a:xfrm>
          <a:prstGeom prst="rect">
            <a:avLst/>
          </a:prstGeom>
        </p:spPr>
        <p:txBody>
          <a:bodyPr wrap="none">
            <a:spAutoFit/>
          </a:bodyPr>
          <a:lstStyle/>
          <a:p>
            <a:pPr defTabSz="800100">
              <a:spcAft>
                <a:spcPts val="1200"/>
              </a:spcAft>
              <a:buClr>
                <a:srgbClr val="009900"/>
              </a:buClr>
            </a:pPr>
            <a:r>
              <a:rPr lang="en-US" sz="7200" b="1" dirty="0">
                <a:solidFill>
                  <a:srgbClr val="577293"/>
                </a:solidFill>
                <a:latin typeface="Arial Regular"/>
              </a:rPr>
              <a:t>+</a:t>
            </a:r>
            <a:endParaRPr lang="en-US" b="1" dirty="0">
              <a:solidFill>
                <a:srgbClr val="577293"/>
              </a:solidFill>
              <a:latin typeface="Arial Regular"/>
            </a:endParaRPr>
          </a:p>
        </p:txBody>
      </p:sp>
      <p:pic>
        <p:nvPicPr>
          <p:cNvPr id="23" name="Picture 22" descr="A close up of a sign&#10;&#10;Description automatically generated">
            <a:extLst>
              <a:ext uri="{FF2B5EF4-FFF2-40B4-BE49-F238E27FC236}">
                <a16:creationId xmlns:a16="http://schemas.microsoft.com/office/drawing/2014/main" id="{CBE5284E-561B-415B-B1C3-80261120B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264" y="1394169"/>
            <a:ext cx="4394544" cy="1198104"/>
          </a:xfrm>
          <a:prstGeom prst="rect">
            <a:avLst/>
          </a:prstGeom>
        </p:spPr>
      </p:pic>
    </p:spTree>
    <p:extLst>
      <p:ext uri="{BB962C8B-B14F-4D97-AF65-F5344CB8AC3E}">
        <p14:creationId xmlns:p14="http://schemas.microsoft.com/office/powerpoint/2010/main" val="271824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SnapEval Overview</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4</a:t>
            </a:fld>
            <a:endParaRPr lang="en-US" dirty="0"/>
          </a:p>
        </p:txBody>
      </p:sp>
    </p:spTree>
    <p:extLst>
      <p:ext uri="{BB962C8B-B14F-4D97-AF65-F5344CB8AC3E}">
        <p14:creationId xmlns:p14="http://schemas.microsoft.com/office/powerpoint/2010/main" val="19124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D60F10D8-64BC-4EBD-B0B6-70FD2114FA97}"/>
              </a:ext>
            </a:extLst>
          </p:cNvPr>
          <p:cNvPicPr>
            <a:picLocks noChangeAspect="1"/>
          </p:cNvPicPr>
          <p:nvPr/>
        </p:nvPicPr>
        <p:blipFill>
          <a:blip r:embed="rId3"/>
          <a:stretch>
            <a:fillRect/>
          </a:stretch>
        </p:blipFill>
        <p:spPr>
          <a:xfrm>
            <a:off x="509990" y="4872101"/>
            <a:ext cx="4001339" cy="1450485"/>
          </a:xfrm>
          <a:prstGeom prst="rect">
            <a:avLst/>
          </a:prstGeom>
          <a:ln w="9525">
            <a:solidFill>
              <a:schemeClr val="tx1"/>
            </a:solidFill>
          </a:ln>
          <a:effectLst>
            <a:outerShdw blurRad="292100" dist="139700" dir="2700000" algn="tl" rotWithShape="0">
              <a:srgbClr val="333333">
                <a:alpha val="65000"/>
              </a:srgbClr>
            </a:outerShdw>
          </a:effectLst>
        </p:spPr>
      </p:pic>
      <p:pic>
        <p:nvPicPr>
          <p:cNvPr id="74" name="Picture 73">
            <a:extLst>
              <a:ext uri="{FF2B5EF4-FFF2-40B4-BE49-F238E27FC236}">
                <a16:creationId xmlns:a16="http://schemas.microsoft.com/office/drawing/2014/main" id="{60D0E347-CB01-487F-956C-F6F722E7DA84}"/>
              </a:ext>
            </a:extLst>
          </p:cNvPr>
          <p:cNvPicPr>
            <a:picLocks noChangeAspect="1"/>
          </p:cNvPicPr>
          <p:nvPr/>
        </p:nvPicPr>
        <p:blipFill>
          <a:blip r:embed="rId4"/>
          <a:stretch>
            <a:fillRect/>
          </a:stretch>
        </p:blipFill>
        <p:spPr>
          <a:xfrm>
            <a:off x="523051" y="1368970"/>
            <a:ext cx="9219418" cy="3170617"/>
          </a:xfrm>
          <a:prstGeom prst="rect">
            <a:avLst/>
          </a:prstGeom>
          <a:ln w="9525">
            <a:solidFill>
              <a:schemeClr val="tx1"/>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a:xfrm>
            <a:off x="507999" y="246744"/>
            <a:ext cx="11460681" cy="838200"/>
          </a:xfrm>
        </p:spPr>
        <p:txBody>
          <a:bodyPr/>
          <a:lstStyle/>
          <a:p>
            <a:r>
              <a:rPr lang="en-US" sz="3200" b="0" dirty="0">
                <a:solidFill>
                  <a:srgbClr val="2A638F"/>
                </a:solidFill>
                <a:latin typeface="Rockwell" panose="02060603020205020403" pitchFamily="18" charset="0"/>
              </a:rPr>
              <a:t>SnapEval ‘Zero-touch Administration’ (ADP Workforce Now)</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40</a:t>
            </a:fld>
            <a:endParaRPr lang="en-US" dirty="0"/>
          </a:p>
        </p:txBody>
      </p:sp>
      <p:pic>
        <p:nvPicPr>
          <p:cNvPr id="1026" name="Picture 2" descr="C:\Users\David\AppData\Local\Temp\SNAGHTML1ae3e0f3.PNG">
            <a:extLst>
              <a:ext uri="{FF2B5EF4-FFF2-40B4-BE49-F238E27FC236}">
                <a16:creationId xmlns:a16="http://schemas.microsoft.com/office/drawing/2014/main" id="{FECEF593-278F-4511-A62D-A6A2D766E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852" y="1226107"/>
            <a:ext cx="4857198" cy="4977015"/>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D32757E-F064-4D37-BE66-20DFDA05E0CA}"/>
              </a:ext>
            </a:extLst>
          </p:cNvPr>
          <p:cNvSpPr txBox="1"/>
          <p:nvPr/>
        </p:nvSpPr>
        <p:spPr bwMode="ltGray">
          <a:xfrm>
            <a:off x="687918" y="5289541"/>
            <a:ext cx="248150" cy="240566"/>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600" dirty="0">
                <a:solidFill>
                  <a:srgbClr val="FF0000"/>
                </a:solidFill>
                <a:latin typeface="Calibri" pitchFamily="34" charset="0"/>
                <a:sym typeface="Wingdings" panose="05000000000000000000" pitchFamily="2" charset="2"/>
              </a:rPr>
              <a:t></a:t>
            </a:r>
            <a:endParaRPr lang="en-US" sz="1600" dirty="0">
              <a:solidFill>
                <a:srgbClr val="FF0000"/>
              </a:solidFill>
              <a:latin typeface="Calibri" pitchFamily="34" charset="0"/>
            </a:endParaRPr>
          </a:p>
        </p:txBody>
      </p:sp>
      <p:sp>
        <p:nvSpPr>
          <p:cNvPr id="36" name="TextBox 35">
            <a:extLst>
              <a:ext uri="{FF2B5EF4-FFF2-40B4-BE49-F238E27FC236}">
                <a16:creationId xmlns:a16="http://schemas.microsoft.com/office/drawing/2014/main" id="{0549BF05-E20A-42AA-8EEA-E9A2BB574A09}"/>
              </a:ext>
            </a:extLst>
          </p:cNvPr>
          <p:cNvSpPr txBox="1"/>
          <p:nvPr/>
        </p:nvSpPr>
        <p:spPr bwMode="ltGray">
          <a:xfrm>
            <a:off x="687918" y="5497434"/>
            <a:ext cx="248150" cy="240566"/>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600" dirty="0">
                <a:solidFill>
                  <a:srgbClr val="0000FF"/>
                </a:solidFill>
                <a:latin typeface="Calibri" pitchFamily="34" charset="0"/>
                <a:sym typeface="Wingdings" panose="05000000000000000000" pitchFamily="2" charset="2"/>
              </a:rPr>
              <a:t></a:t>
            </a:r>
            <a:endParaRPr lang="en-US" sz="1600" dirty="0">
              <a:solidFill>
                <a:srgbClr val="0000FF"/>
              </a:solidFill>
              <a:latin typeface="Calibri" pitchFamily="34" charset="0"/>
            </a:endParaRPr>
          </a:p>
        </p:txBody>
      </p:sp>
      <p:sp>
        <p:nvSpPr>
          <p:cNvPr id="37" name="TextBox 36">
            <a:extLst>
              <a:ext uri="{FF2B5EF4-FFF2-40B4-BE49-F238E27FC236}">
                <a16:creationId xmlns:a16="http://schemas.microsoft.com/office/drawing/2014/main" id="{D739EBE3-031D-4BD9-BCA0-58B998E0EDD4}"/>
              </a:ext>
            </a:extLst>
          </p:cNvPr>
          <p:cNvSpPr txBox="1"/>
          <p:nvPr/>
        </p:nvSpPr>
        <p:spPr bwMode="ltGray">
          <a:xfrm>
            <a:off x="687918" y="5707828"/>
            <a:ext cx="248150" cy="240566"/>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600" dirty="0">
                <a:solidFill>
                  <a:srgbClr val="009900"/>
                </a:solidFill>
                <a:latin typeface="Calibri" pitchFamily="34" charset="0"/>
                <a:sym typeface="Wingdings" panose="05000000000000000000" pitchFamily="2" charset="2"/>
              </a:rPr>
              <a:t></a:t>
            </a:r>
            <a:endParaRPr lang="en-US" sz="1600" dirty="0">
              <a:solidFill>
                <a:srgbClr val="009900"/>
              </a:solidFill>
              <a:latin typeface="Calibri" pitchFamily="34" charset="0"/>
            </a:endParaRPr>
          </a:p>
        </p:txBody>
      </p:sp>
      <p:sp>
        <p:nvSpPr>
          <p:cNvPr id="39" name="TextBox 38">
            <a:extLst>
              <a:ext uri="{FF2B5EF4-FFF2-40B4-BE49-F238E27FC236}">
                <a16:creationId xmlns:a16="http://schemas.microsoft.com/office/drawing/2014/main" id="{8C81BB56-CB2E-4E8B-9888-B69767A87AF5}"/>
              </a:ext>
            </a:extLst>
          </p:cNvPr>
          <p:cNvSpPr txBox="1"/>
          <p:nvPr/>
        </p:nvSpPr>
        <p:spPr bwMode="ltGray">
          <a:xfrm>
            <a:off x="687918" y="5920259"/>
            <a:ext cx="248150" cy="240566"/>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600" dirty="0">
                <a:latin typeface="Calibri" pitchFamily="34" charset="0"/>
                <a:sym typeface="Wingdings" panose="05000000000000000000" pitchFamily="2" charset="2"/>
              </a:rPr>
              <a:t></a:t>
            </a:r>
            <a:endParaRPr lang="en-US" sz="1600" dirty="0">
              <a:latin typeface="Calibri" pitchFamily="34" charset="0"/>
            </a:endParaRPr>
          </a:p>
        </p:txBody>
      </p:sp>
      <p:grpSp>
        <p:nvGrpSpPr>
          <p:cNvPr id="87" name="Group 86">
            <a:extLst>
              <a:ext uri="{FF2B5EF4-FFF2-40B4-BE49-F238E27FC236}">
                <a16:creationId xmlns:a16="http://schemas.microsoft.com/office/drawing/2014/main" id="{A1DA9796-571C-4915-AA16-8C1DB26EB057}"/>
              </a:ext>
            </a:extLst>
          </p:cNvPr>
          <p:cNvGrpSpPr/>
          <p:nvPr/>
        </p:nvGrpSpPr>
        <p:grpSpPr>
          <a:xfrm>
            <a:off x="5083792" y="3660158"/>
            <a:ext cx="3415351" cy="823131"/>
            <a:chOff x="5083792" y="3660158"/>
            <a:chExt cx="3415351" cy="823131"/>
          </a:xfrm>
        </p:grpSpPr>
        <p:cxnSp>
          <p:nvCxnSpPr>
            <p:cNvPr id="28" name="Connector: Curved 27">
              <a:extLst>
                <a:ext uri="{FF2B5EF4-FFF2-40B4-BE49-F238E27FC236}">
                  <a16:creationId xmlns:a16="http://schemas.microsoft.com/office/drawing/2014/main" id="{0A9EB568-B793-4276-B6DA-A46091F27FCB}"/>
                </a:ext>
              </a:extLst>
            </p:cNvPr>
            <p:cNvCxnSpPr>
              <a:cxnSpLocks/>
            </p:cNvCxnSpPr>
            <p:nvPr/>
          </p:nvCxnSpPr>
          <p:spPr bwMode="auto">
            <a:xfrm flipV="1">
              <a:off x="6687404" y="3660158"/>
              <a:ext cx="1811739" cy="561264"/>
            </a:xfrm>
            <a:prstGeom prst="curvedConnector3">
              <a:avLst/>
            </a:prstGeom>
            <a:solidFill>
              <a:schemeClr val="accent1"/>
            </a:solidFill>
            <a:ln w="25400" cap="flat" cmpd="sng" algn="ctr">
              <a:solidFill>
                <a:srgbClr val="FF0000"/>
              </a:solidFill>
              <a:prstDash val="solid"/>
              <a:round/>
              <a:headEnd type="none" w="med" len="med"/>
              <a:tailEnd type="triangle"/>
            </a:ln>
            <a:effectLst/>
          </p:spPr>
        </p:cxnSp>
        <p:sp>
          <p:nvSpPr>
            <p:cNvPr id="29" name="Oval 28">
              <a:extLst>
                <a:ext uri="{FF2B5EF4-FFF2-40B4-BE49-F238E27FC236}">
                  <a16:creationId xmlns:a16="http://schemas.microsoft.com/office/drawing/2014/main" id="{F0FB84B7-F84A-4767-ADC5-3222416310A1}"/>
                </a:ext>
              </a:extLst>
            </p:cNvPr>
            <p:cNvSpPr/>
            <p:nvPr/>
          </p:nvSpPr>
          <p:spPr bwMode="auto">
            <a:xfrm>
              <a:off x="5083792" y="3940790"/>
              <a:ext cx="1603612" cy="54249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grpSp>
        <p:nvGrpSpPr>
          <p:cNvPr id="86" name="Group 85">
            <a:extLst>
              <a:ext uri="{FF2B5EF4-FFF2-40B4-BE49-F238E27FC236}">
                <a16:creationId xmlns:a16="http://schemas.microsoft.com/office/drawing/2014/main" id="{A266895C-B9F2-436F-85C1-3B68EAEF831C}"/>
              </a:ext>
            </a:extLst>
          </p:cNvPr>
          <p:cNvGrpSpPr/>
          <p:nvPr/>
        </p:nvGrpSpPr>
        <p:grpSpPr>
          <a:xfrm>
            <a:off x="1006207" y="2129533"/>
            <a:ext cx="7492936" cy="1174536"/>
            <a:chOff x="1006207" y="2129533"/>
            <a:chExt cx="7492936" cy="1174536"/>
          </a:xfrm>
        </p:grpSpPr>
        <p:sp>
          <p:nvSpPr>
            <p:cNvPr id="47" name="Oval 46">
              <a:extLst>
                <a:ext uri="{FF2B5EF4-FFF2-40B4-BE49-F238E27FC236}">
                  <a16:creationId xmlns:a16="http://schemas.microsoft.com/office/drawing/2014/main" id="{EFB78C1B-D106-4549-95D4-4DF998046575}"/>
                </a:ext>
              </a:extLst>
            </p:cNvPr>
            <p:cNvSpPr/>
            <p:nvPr/>
          </p:nvSpPr>
          <p:spPr bwMode="auto">
            <a:xfrm>
              <a:off x="1006207" y="2129533"/>
              <a:ext cx="1443324" cy="26894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cxnSp>
          <p:nvCxnSpPr>
            <p:cNvPr id="48" name="Connector: Curved 47">
              <a:extLst>
                <a:ext uri="{FF2B5EF4-FFF2-40B4-BE49-F238E27FC236}">
                  <a16:creationId xmlns:a16="http://schemas.microsoft.com/office/drawing/2014/main" id="{0AB92AEF-7306-47F1-916C-1F166E4E5BE3}"/>
                </a:ext>
              </a:extLst>
            </p:cNvPr>
            <p:cNvCxnSpPr>
              <a:cxnSpLocks/>
              <a:stCxn id="47" idx="6"/>
            </p:cNvCxnSpPr>
            <p:nvPr/>
          </p:nvCxnSpPr>
          <p:spPr bwMode="auto">
            <a:xfrm>
              <a:off x="2449531" y="2264006"/>
              <a:ext cx="5842498" cy="513510"/>
            </a:xfrm>
            <a:prstGeom prst="curvedConnector3">
              <a:avLst>
                <a:gd name="adj1" fmla="val 50000"/>
              </a:avLst>
            </a:prstGeom>
            <a:solidFill>
              <a:schemeClr val="accent1"/>
            </a:solidFill>
            <a:ln w="25400" cap="flat" cmpd="sng" algn="ctr">
              <a:solidFill>
                <a:srgbClr val="FF0000"/>
              </a:solidFill>
              <a:prstDash val="solid"/>
              <a:round/>
              <a:headEnd type="none" w="med" len="med"/>
              <a:tailEnd type="triangle"/>
            </a:ln>
            <a:effectLst/>
          </p:spPr>
        </p:cxnSp>
        <p:sp>
          <p:nvSpPr>
            <p:cNvPr id="34" name="Left Brace 33">
              <a:extLst>
                <a:ext uri="{FF2B5EF4-FFF2-40B4-BE49-F238E27FC236}">
                  <a16:creationId xmlns:a16="http://schemas.microsoft.com/office/drawing/2014/main" id="{F1DF8ECC-F9DB-4EEF-BB4E-37E9852E9B88}"/>
                </a:ext>
              </a:extLst>
            </p:cNvPr>
            <p:cNvSpPr/>
            <p:nvPr/>
          </p:nvSpPr>
          <p:spPr bwMode="auto">
            <a:xfrm>
              <a:off x="8360392" y="2395183"/>
              <a:ext cx="138751" cy="908886"/>
            </a:xfrm>
            <a:prstGeom prst="leftBrace">
              <a:avLst>
                <a:gd name="adj1" fmla="val 8333"/>
                <a:gd name="adj2" fmla="val 42867"/>
              </a:avLst>
            </a:prstGeom>
            <a:noFill/>
            <a:ln w="25400" cap="flat" cmpd="sng" algn="ctr">
              <a:solidFill>
                <a:srgbClr val="FF0000"/>
              </a:solidFill>
              <a:prstDash val="solid"/>
              <a:round/>
              <a:headEnd type="none" w="med" len="med"/>
              <a:tailEnd type="none" w="med" len="med"/>
            </a:ln>
            <a:effectLst/>
          </p:spPr>
          <p:txBody>
            <a:bodyPr rtlCol="0" anchor="ctr"/>
            <a:lstStyle/>
            <a:p>
              <a:pPr algn="ctr"/>
              <a:endParaRPr lang="en-US"/>
            </a:p>
          </p:txBody>
        </p:sp>
      </p:grpSp>
      <p:grpSp>
        <p:nvGrpSpPr>
          <p:cNvPr id="88" name="Group 87">
            <a:extLst>
              <a:ext uri="{FF2B5EF4-FFF2-40B4-BE49-F238E27FC236}">
                <a16:creationId xmlns:a16="http://schemas.microsoft.com/office/drawing/2014/main" id="{F34C85CA-6A7F-4EF7-8490-0268F8477690}"/>
              </a:ext>
            </a:extLst>
          </p:cNvPr>
          <p:cNvGrpSpPr/>
          <p:nvPr/>
        </p:nvGrpSpPr>
        <p:grpSpPr>
          <a:xfrm>
            <a:off x="589217" y="4087656"/>
            <a:ext cx="7844523" cy="381872"/>
            <a:chOff x="589217" y="4087656"/>
            <a:chExt cx="7844523" cy="381872"/>
          </a:xfrm>
        </p:grpSpPr>
        <p:sp>
          <p:nvSpPr>
            <p:cNvPr id="60" name="Oval 59">
              <a:extLst>
                <a:ext uri="{FF2B5EF4-FFF2-40B4-BE49-F238E27FC236}">
                  <a16:creationId xmlns:a16="http://schemas.microsoft.com/office/drawing/2014/main" id="{806B1B80-C45F-4D7A-B1CA-B397DA5C95BA}"/>
                </a:ext>
              </a:extLst>
            </p:cNvPr>
            <p:cNvSpPr/>
            <p:nvPr/>
          </p:nvSpPr>
          <p:spPr bwMode="auto">
            <a:xfrm>
              <a:off x="589217" y="4087656"/>
              <a:ext cx="1195790" cy="38187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cxnSp>
          <p:nvCxnSpPr>
            <p:cNvPr id="61" name="Connector: Curved 60">
              <a:extLst>
                <a:ext uri="{FF2B5EF4-FFF2-40B4-BE49-F238E27FC236}">
                  <a16:creationId xmlns:a16="http://schemas.microsoft.com/office/drawing/2014/main" id="{0A9E34CC-1745-4694-A13C-769493304B31}"/>
                </a:ext>
              </a:extLst>
            </p:cNvPr>
            <p:cNvCxnSpPr>
              <a:cxnSpLocks/>
              <a:stCxn id="60" idx="4"/>
            </p:cNvCxnSpPr>
            <p:nvPr/>
          </p:nvCxnSpPr>
          <p:spPr bwMode="auto">
            <a:xfrm rot="5400000" flipH="1" flipV="1">
              <a:off x="4649706" y="685494"/>
              <a:ext cx="321440" cy="7246628"/>
            </a:xfrm>
            <a:prstGeom prst="curvedConnector4">
              <a:avLst>
                <a:gd name="adj1" fmla="val -71117"/>
                <a:gd name="adj2" fmla="val 78891"/>
              </a:avLst>
            </a:prstGeom>
            <a:solidFill>
              <a:schemeClr val="accent1"/>
            </a:solidFill>
            <a:ln w="25400" cap="flat" cmpd="sng" algn="ctr">
              <a:solidFill>
                <a:srgbClr val="FF0000"/>
              </a:solidFill>
              <a:prstDash val="solid"/>
              <a:round/>
              <a:headEnd type="none" w="med" len="med"/>
              <a:tailEnd type="triangle"/>
            </a:ln>
            <a:effectLst/>
          </p:spPr>
        </p:cxnSp>
      </p:grpSp>
      <p:grpSp>
        <p:nvGrpSpPr>
          <p:cNvPr id="89" name="Group 88">
            <a:extLst>
              <a:ext uri="{FF2B5EF4-FFF2-40B4-BE49-F238E27FC236}">
                <a16:creationId xmlns:a16="http://schemas.microsoft.com/office/drawing/2014/main" id="{A4FA3BF9-4E63-42A9-AE41-4BB851228765}"/>
              </a:ext>
            </a:extLst>
          </p:cNvPr>
          <p:cNvGrpSpPr/>
          <p:nvPr/>
        </p:nvGrpSpPr>
        <p:grpSpPr>
          <a:xfrm>
            <a:off x="2003947" y="4097740"/>
            <a:ext cx="6461241" cy="898958"/>
            <a:chOff x="2003947" y="4097740"/>
            <a:chExt cx="6456525" cy="889130"/>
          </a:xfrm>
        </p:grpSpPr>
        <p:sp>
          <p:nvSpPr>
            <p:cNvPr id="62" name="Oval 61">
              <a:extLst>
                <a:ext uri="{FF2B5EF4-FFF2-40B4-BE49-F238E27FC236}">
                  <a16:creationId xmlns:a16="http://schemas.microsoft.com/office/drawing/2014/main" id="{1B3B48CC-3165-4E61-BE61-90E4ECD4590A}"/>
                </a:ext>
              </a:extLst>
            </p:cNvPr>
            <p:cNvSpPr/>
            <p:nvPr/>
          </p:nvSpPr>
          <p:spPr bwMode="auto">
            <a:xfrm>
              <a:off x="2003947" y="4097740"/>
              <a:ext cx="1195790" cy="381872"/>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cxnSp>
          <p:nvCxnSpPr>
            <p:cNvPr id="63" name="Connector: Curved 62">
              <a:extLst>
                <a:ext uri="{FF2B5EF4-FFF2-40B4-BE49-F238E27FC236}">
                  <a16:creationId xmlns:a16="http://schemas.microsoft.com/office/drawing/2014/main" id="{00C42A04-2879-489D-9E1E-0E6418C53BB4}"/>
                </a:ext>
              </a:extLst>
            </p:cNvPr>
            <p:cNvCxnSpPr>
              <a:cxnSpLocks/>
              <a:stCxn id="62" idx="4"/>
            </p:cNvCxnSpPr>
            <p:nvPr/>
          </p:nvCxnSpPr>
          <p:spPr bwMode="auto">
            <a:xfrm rot="16200000" flipH="1">
              <a:off x="5277528" y="1803925"/>
              <a:ext cx="507258" cy="5858631"/>
            </a:xfrm>
            <a:prstGeom prst="curvedConnector2">
              <a:avLst/>
            </a:prstGeom>
            <a:solidFill>
              <a:schemeClr val="accent1"/>
            </a:solidFill>
            <a:ln w="25400" cap="flat" cmpd="sng" algn="ctr">
              <a:solidFill>
                <a:srgbClr val="0000FF"/>
              </a:solidFill>
              <a:prstDash val="solid"/>
              <a:round/>
              <a:headEnd type="none" w="med" len="med"/>
              <a:tailEnd type="triangle"/>
            </a:ln>
            <a:effectLst/>
          </p:spPr>
        </p:cxnSp>
      </p:grpSp>
      <p:grpSp>
        <p:nvGrpSpPr>
          <p:cNvPr id="90" name="Group 89">
            <a:extLst>
              <a:ext uri="{FF2B5EF4-FFF2-40B4-BE49-F238E27FC236}">
                <a16:creationId xmlns:a16="http://schemas.microsoft.com/office/drawing/2014/main" id="{5809E21F-3EE0-4DAE-A8AE-7F69C7AED3DC}"/>
              </a:ext>
            </a:extLst>
          </p:cNvPr>
          <p:cNvGrpSpPr/>
          <p:nvPr/>
        </p:nvGrpSpPr>
        <p:grpSpPr>
          <a:xfrm>
            <a:off x="1082104" y="2420723"/>
            <a:ext cx="7417039" cy="3419411"/>
            <a:chOff x="1082104" y="2420723"/>
            <a:chExt cx="7417039" cy="3419411"/>
          </a:xfrm>
        </p:grpSpPr>
        <p:sp>
          <p:nvSpPr>
            <p:cNvPr id="64" name="Oval 63">
              <a:extLst>
                <a:ext uri="{FF2B5EF4-FFF2-40B4-BE49-F238E27FC236}">
                  <a16:creationId xmlns:a16="http://schemas.microsoft.com/office/drawing/2014/main" id="{3311A3D2-5697-4C65-B14D-0CA7336ED3A9}"/>
                </a:ext>
              </a:extLst>
            </p:cNvPr>
            <p:cNvSpPr/>
            <p:nvPr/>
          </p:nvSpPr>
          <p:spPr bwMode="auto">
            <a:xfrm>
              <a:off x="1082104" y="2420723"/>
              <a:ext cx="1195790" cy="185054"/>
            </a:xfrm>
            <a:prstGeom prst="ellipse">
              <a:avLst/>
            </a:prstGeom>
            <a:no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cxnSp>
          <p:nvCxnSpPr>
            <p:cNvPr id="65" name="Connector: Curved 64">
              <a:extLst>
                <a:ext uri="{FF2B5EF4-FFF2-40B4-BE49-F238E27FC236}">
                  <a16:creationId xmlns:a16="http://schemas.microsoft.com/office/drawing/2014/main" id="{3272BAF0-E18F-4A11-8FC7-2FFF9B8EE7BC}"/>
                </a:ext>
              </a:extLst>
            </p:cNvPr>
            <p:cNvCxnSpPr>
              <a:cxnSpLocks/>
              <a:stCxn id="64" idx="6"/>
            </p:cNvCxnSpPr>
            <p:nvPr/>
          </p:nvCxnSpPr>
          <p:spPr bwMode="auto">
            <a:xfrm>
              <a:off x="2277894" y="2513250"/>
              <a:ext cx="6221249" cy="3326884"/>
            </a:xfrm>
            <a:prstGeom prst="curvedConnector3">
              <a:avLst>
                <a:gd name="adj1" fmla="val 43870"/>
              </a:avLst>
            </a:prstGeom>
            <a:solidFill>
              <a:schemeClr val="accent1"/>
            </a:solidFill>
            <a:ln w="25400" cap="flat" cmpd="sng" algn="ctr">
              <a:solidFill>
                <a:srgbClr val="009900"/>
              </a:solidFill>
              <a:prstDash val="solid"/>
              <a:round/>
              <a:headEnd type="none" w="med" len="med"/>
              <a:tailEnd type="triangle"/>
            </a:ln>
            <a:effectLst/>
          </p:spPr>
        </p:cxnSp>
      </p:grpSp>
      <p:grpSp>
        <p:nvGrpSpPr>
          <p:cNvPr id="91" name="Group 90">
            <a:extLst>
              <a:ext uri="{FF2B5EF4-FFF2-40B4-BE49-F238E27FC236}">
                <a16:creationId xmlns:a16="http://schemas.microsoft.com/office/drawing/2014/main" id="{0037D243-159E-4D31-A3DD-D90E91D2561D}"/>
              </a:ext>
            </a:extLst>
          </p:cNvPr>
          <p:cNvGrpSpPr/>
          <p:nvPr/>
        </p:nvGrpSpPr>
        <p:grpSpPr>
          <a:xfrm>
            <a:off x="1061157" y="2636875"/>
            <a:ext cx="7437986" cy="3378230"/>
            <a:chOff x="1061157" y="2636875"/>
            <a:chExt cx="7437986" cy="3378230"/>
          </a:xfrm>
        </p:grpSpPr>
        <p:sp>
          <p:nvSpPr>
            <p:cNvPr id="69" name="Oval 68">
              <a:extLst>
                <a:ext uri="{FF2B5EF4-FFF2-40B4-BE49-F238E27FC236}">
                  <a16:creationId xmlns:a16="http://schemas.microsoft.com/office/drawing/2014/main" id="{D86172DB-97D4-4EFD-AE5F-1EBDA0CEAFFF}"/>
                </a:ext>
              </a:extLst>
            </p:cNvPr>
            <p:cNvSpPr/>
            <p:nvPr/>
          </p:nvSpPr>
          <p:spPr bwMode="auto">
            <a:xfrm>
              <a:off x="1061157" y="2636875"/>
              <a:ext cx="2008166" cy="185054"/>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cxnSp>
          <p:nvCxnSpPr>
            <p:cNvPr id="70" name="Connector: Curved 69">
              <a:extLst>
                <a:ext uri="{FF2B5EF4-FFF2-40B4-BE49-F238E27FC236}">
                  <a16:creationId xmlns:a16="http://schemas.microsoft.com/office/drawing/2014/main" id="{3498A3C0-A765-48BE-8E54-992E38089D2F}"/>
                </a:ext>
              </a:extLst>
            </p:cNvPr>
            <p:cNvCxnSpPr>
              <a:cxnSpLocks/>
              <a:stCxn id="69" idx="6"/>
            </p:cNvCxnSpPr>
            <p:nvPr/>
          </p:nvCxnSpPr>
          <p:spPr bwMode="auto">
            <a:xfrm>
              <a:off x="3069323" y="2729402"/>
              <a:ext cx="5429820" cy="3285703"/>
            </a:xfrm>
            <a:prstGeom prst="curvedConnector3">
              <a:avLst>
                <a:gd name="adj1" fmla="val 33399"/>
              </a:avLst>
            </a:prstGeom>
            <a:solidFill>
              <a:schemeClr val="accent1"/>
            </a:solidFill>
            <a:ln w="254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1102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p:cTn id="48" dur="500" fill="hold"/>
                                        <p:tgtEl>
                                          <p:spTgt spid="39"/>
                                        </p:tgtEl>
                                        <p:attrNameLst>
                                          <p:attrName>ppt_w</p:attrName>
                                        </p:attrNameLst>
                                      </p:cBhvr>
                                      <p:tavLst>
                                        <p:tav tm="0">
                                          <p:val>
                                            <p:fltVal val="0"/>
                                          </p:val>
                                        </p:tav>
                                        <p:tav tm="100000">
                                          <p:val>
                                            <p:strVal val="#ppt_w"/>
                                          </p:val>
                                        </p:tav>
                                      </p:tavLst>
                                    </p:anim>
                                    <p:anim calcmode="lin" valueType="num">
                                      <p:cBhvr>
                                        <p:cTn id="49" dur="500" fill="hold"/>
                                        <p:tgtEl>
                                          <p:spTgt spid="39"/>
                                        </p:tgtEl>
                                        <p:attrNameLst>
                                          <p:attrName>ppt_h</p:attrName>
                                        </p:attrNameLst>
                                      </p:cBhvr>
                                      <p:tavLst>
                                        <p:tav tm="0">
                                          <p:val>
                                            <p:fltVal val="0"/>
                                          </p:val>
                                        </p:tav>
                                        <p:tav tm="100000">
                                          <p:val>
                                            <p:strVal val="#ppt_h"/>
                                          </p:val>
                                        </p:tav>
                                      </p:tavLst>
                                    </p:anim>
                                    <p:animEffect transition="in" filter="fade">
                                      <p:cBhvr>
                                        <p:cTn id="50" dur="500"/>
                                        <p:tgtEl>
                                          <p:spTgt spid="3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fade">
                                      <p:cBhvr>
                                        <p:cTn id="5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6" grpId="0"/>
      <p:bldP spid="37" grpId="0"/>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88B8AD5-5B2F-4C5D-8407-A985CC3F03A8}"/>
              </a:ext>
            </a:extLst>
          </p:cNvPr>
          <p:cNvSpPr/>
          <p:nvPr/>
        </p:nvSpPr>
        <p:spPr bwMode="auto">
          <a:xfrm>
            <a:off x="559954" y="1266238"/>
            <a:ext cx="4022436" cy="4030658"/>
          </a:xfrm>
          <a:prstGeom prst="rect">
            <a:avLst/>
          </a:prstGeom>
          <a:solidFill>
            <a:srgbClr val="577293"/>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1000" i="0" u="none" strike="noStrike" cap="none" normalizeH="0" baseline="0" dirty="0">
              <a:ln>
                <a:noFill/>
              </a:ln>
              <a:solidFill>
                <a:schemeClr val="bg1"/>
              </a:solidFill>
              <a:effectLst/>
              <a:latin typeface="Arial Regular"/>
            </a:endParaRPr>
          </a:p>
          <a:p>
            <a:pPr marL="0" marR="0" indent="0" algn="ctr" defTabSz="914400" rtl="0" eaLnBrk="1" fontAlgn="base" latinLnBrk="0" hangingPunct="1">
              <a:lnSpc>
                <a:spcPct val="90000"/>
              </a:lnSpc>
              <a:spcBef>
                <a:spcPct val="0"/>
              </a:spcBef>
              <a:spcAft>
                <a:spcPct val="0"/>
              </a:spcAft>
              <a:buClrTx/>
              <a:buSzTx/>
              <a:buFontTx/>
              <a:buNone/>
              <a:tabLst/>
            </a:pPr>
            <a:r>
              <a:rPr kumimoji="0" lang="en-US" sz="2400" i="0" u="none" strike="noStrike" cap="none" normalizeH="0" baseline="0" dirty="0">
                <a:ln>
                  <a:noFill/>
                </a:ln>
                <a:solidFill>
                  <a:schemeClr val="bg1"/>
                </a:solidFill>
                <a:effectLst/>
                <a:latin typeface="Arial Regular"/>
              </a:rPr>
              <a:t>Workforce Now Modules</a:t>
            </a:r>
          </a:p>
        </p:txBody>
      </p:sp>
      <p:sp>
        <p:nvSpPr>
          <p:cNvPr id="2" name="Title 1">
            <a:extLst>
              <a:ext uri="{FF2B5EF4-FFF2-40B4-BE49-F238E27FC236}">
                <a16:creationId xmlns:a16="http://schemas.microsoft.com/office/drawing/2014/main" id="{6ADE1BA6-735E-4711-9B5D-276151E19D19}"/>
              </a:ext>
            </a:extLst>
          </p:cNvPr>
          <p:cNvSpPr>
            <a:spLocks noGrp="1"/>
          </p:cNvSpPr>
          <p:nvPr>
            <p:ph type="title"/>
          </p:nvPr>
        </p:nvSpPr>
        <p:spPr>
          <a:xfrm>
            <a:off x="292900" y="94300"/>
            <a:ext cx="11594299" cy="838200"/>
          </a:xfrm>
        </p:spPr>
        <p:txBody>
          <a:bodyPr/>
          <a:lstStyle/>
          <a:p>
            <a:r>
              <a:rPr lang="en-US" sz="3200" b="0" dirty="0">
                <a:solidFill>
                  <a:srgbClr val="2A638F"/>
                </a:solidFill>
                <a:latin typeface="Rockwell" panose="02060603020205020403" pitchFamily="18" charset="0"/>
              </a:rPr>
              <a:t>How does SnapEval integrate with Workforce Now?</a:t>
            </a:r>
          </a:p>
        </p:txBody>
      </p:sp>
      <p:sp>
        <p:nvSpPr>
          <p:cNvPr id="4" name="Slide Number Placeholder 3">
            <a:extLst>
              <a:ext uri="{FF2B5EF4-FFF2-40B4-BE49-F238E27FC236}">
                <a16:creationId xmlns:a16="http://schemas.microsoft.com/office/drawing/2014/main" id="{3B0FB440-261A-4C6C-800B-A2C6F0250525}"/>
              </a:ext>
            </a:extLst>
          </p:cNvPr>
          <p:cNvSpPr>
            <a:spLocks noGrp="1"/>
          </p:cNvSpPr>
          <p:nvPr>
            <p:ph type="sldNum" sz="quarter" idx="11"/>
          </p:nvPr>
        </p:nvSpPr>
        <p:spPr/>
        <p:txBody>
          <a:bodyPr/>
          <a:lstStyle/>
          <a:p>
            <a:pPr>
              <a:defRPr/>
            </a:pPr>
            <a:fld id="{446C9BED-6FD4-4BA4-B6B0-4A26058AC9EF}" type="slidenum">
              <a:rPr lang="en-US" smtClean="0"/>
              <a:pPr>
                <a:defRPr/>
              </a:pPr>
              <a:t>41</a:t>
            </a:fld>
            <a:endParaRPr lang="en-US" dirty="0"/>
          </a:p>
        </p:txBody>
      </p:sp>
      <p:sp>
        <p:nvSpPr>
          <p:cNvPr id="39" name="Rectangle 38"/>
          <p:cNvSpPr/>
          <p:nvPr/>
        </p:nvSpPr>
        <p:spPr>
          <a:xfrm>
            <a:off x="5828076" y="2751906"/>
            <a:ext cx="5326739" cy="154799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48508"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lvl="1" defTabSz="800100">
              <a:lnSpc>
                <a:spcPct val="90000"/>
              </a:lnSpc>
              <a:spcAft>
                <a:spcPct val="35000"/>
              </a:spcAft>
            </a:pPr>
            <a:endParaRPr lang="en-US" sz="1800" b="1" kern="1200" dirty="0">
              <a:solidFill>
                <a:srgbClr val="009900"/>
              </a:solidFill>
              <a:latin typeface="Arial Regular"/>
            </a:endParaRPr>
          </a:p>
        </p:txBody>
      </p:sp>
      <p:sp>
        <p:nvSpPr>
          <p:cNvPr id="10" name="Rectangle 9">
            <a:extLst>
              <a:ext uri="{FF2B5EF4-FFF2-40B4-BE49-F238E27FC236}">
                <a16:creationId xmlns:a16="http://schemas.microsoft.com/office/drawing/2014/main" id="{242FD808-EDD6-4BEB-953B-D6B01FBE45FA}"/>
              </a:ext>
            </a:extLst>
          </p:cNvPr>
          <p:cNvSpPr/>
          <p:nvPr/>
        </p:nvSpPr>
        <p:spPr>
          <a:xfrm>
            <a:off x="3626427" y="1266238"/>
            <a:ext cx="8073603" cy="403065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48508"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marL="800100" lvl="1" indent="-342900" defTabSz="800100">
              <a:spcAft>
                <a:spcPts val="1200"/>
              </a:spcAft>
              <a:buClr>
                <a:srgbClr val="009900"/>
              </a:buClr>
              <a:buFont typeface="Wingdings" panose="05000000000000000000" pitchFamily="2" charset="2"/>
              <a:buChar char="ü"/>
            </a:pPr>
            <a:r>
              <a:rPr lang="en-US" sz="2800" b="1" dirty="0">
                <a:solidFill>
                  <a:srgbClr val="577293"/>
                </a:solidFill>
                <a:latin typeface="Arial Regular"/>
              </a:rPr>
              <a:t>Payroll + Tax is the </a:t>
            </a:r>
            <a:r>
              <a:rPr lang="en-US" sz="2800" b="1" u="sng" dirty="0">
                <a:solidFill>
                  <a:srgbClr val="577293"/>
                </a:solidFill>
                <a:latin typeface="Arial Regular"/>
              </a:rPr>
              <a:t>only</a:t>
            </a:r>
            <a:r>
              <a:rPr lang="en-US" sz="2800" b="1" dirty="0">
                <a:solidFill>
                  <a:srgbClr val="577293"/>
                </a:solidFill>
                <a:latin typeface="Arial Regular"/>
              </a:rPr>
              <a:t> required Workforce Now module for full SnapEval integration</a:t>
            </a:r>
            <a:endParaRPr lang="en-US" sz="2800" b="1" kern="1200" dirty="0">
              <a:solidFill>
                <a:srgbClr val="577293"/>
              </a:solidFill>
              <a:latin typeface="Arial Regular"/>
            </a:endParaRPr>
          </a:p>
        </p:txBody>
      </p:sp>
      <p:sp>
        <p:nvSpPr>
          <p:cNvPr id="5" name="Rectangle 4">
            <a:extLst>
              <a:ext uri="{FF2B5EF4-FFF2-40B4-BE49-F238E27FC236}">
                <a16:creationId xmlns:a16="http://schemas.microsoft.com/office/drawing/2014/main" id="{56D9D047-ABFA-4A0E-AFEE-7E51BC1275DC}"/>
              </a:ext>
            </a:extLst>
          </p:cNvPr>
          <p:cNvSpPr/>
          <p:nvPr/>
        </p:nvSpPr>
        <p:spPr bwMode="auto">
          <a:xfrm>
            <a:off x="730164" y="1921445"/>
            <a:ext cx="1855304" cy="1598189"/>
          </a:xfrm>
          <a:prstGeom prst="rect">
            <a:avLst/>
          </a:prstGeom>
          <a:solidFill>
            <a:srgbClr val="898989"/>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400" i="0" u="none" strike="noStrike" cap="none" normalizeH="0" baseline="0" dirty="0">
                <a:ln>
                  <a:noFill/>
                </a:ln>
                <a:solidFill>
                  <a:schemeClr val="bg1"/>
                </a:solidFill>
                <a:effectLst/>
                <a:latin typeface="Arial Regular"/>
                <a:cs typeface="Arial" panose="020B0604020202020204" pitchFamily="34" charset="0"/>
              </a:rPr>
              <a:t>Payroll + Tax</a:t>
            </a:r>
          </a:p>
        </p:txBody>
      </p:sp>
      <p:sp>
        <p:nvSpPr>
          <p:cNvPr id="13" name="Rectangle 12">
            <a:extLst>
              <a:ext uri="{FF2B5EF4-FFF2-40B4-BE49-F238E27FC236}">
                <a16:creationId xmlns:a16="http://schemas.microsoft.com/office/drawing/2014/main" id="{AE864668-AF31-4AB3-9865-5AC7B28098C6}"/>
              </a:ext>
            </a:extLst>
          </p:cNvPr>
          <p:cNvSpPr/>
          <p:nvPr/>
        </p:nvSpPr>
        <p:spPr bwMode="auto">
          <a:xfrm>
            <a:off x="2585468" y="1915909"/>
            <a:ext cx="1855304" cy="1603725"/>
          </a:xfrm>
          <a:prstGeom prst="rect">
            <a:avLst/>
          </a:prstGeom>
          <a:solidFill>
            <a:schemeClr val="bg1">
              <a:lumMod val="50000"/>
            </a:schemeClr>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400" i="0" u="none" strike="noStrike" cap="none" normalizeH="0" baseline="0" dirty="0">
                <a:ln>
                  <a:noFill/>
                </a:ln>
                <a:solidFill>
                  <a:schemeClr val="bg1"/>
                </a:solidFill>
                <a:effectLst/>
                <a:latin typeface="Arial Regular"/>
              </a:rPr>
              <a:t>Human Resources</a:t>
            </a:r>
          </a:p>
        </p:txBody>
      </p:sp>
      <p:sp>
        <p:nvSpPr>
          <p:cNvPr id="14" name="Rectangle 13">
            <a:extLst>
              <a:ext uri="{FF2B5EF4-FFF2-40B4-BE49-F238E27FC236}">
                <a16:creationId xmlns:a16="http://schemas.microsoft.com/office/drawing/2014/main" id="{33AFA0DC-79E2-4645-9D91-CC622EBBABE2}"/>
              </a:ext>
            </a:extLst>
          </p:cNvPr>
          <p:cNvSpPr/>
          <p:nvPr/>
        </p:nvSpPr>
        <p:spPr bwMode="auto">
          <a:xfrm>
            <a:off x="730164" y="3535560"/>
            <a:ext cx="1855304" cy="1598189"/>
          </a:xfrm>
          <a:prstGeom prst="rect">
            <a:avLst/>
          </a:prstGeom>
          <a:solidFill>
            <a:schemeClr val="bg1">
              <a:lumMod val="50000"/>
            </a:schemeClr>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400" i="0" u="none" strike="noStrike" cap="none" normalizeH="0" baseline="0" dirty="0">
                <a:ln>
                  <a:noFill/>
                </a:ln>
                <a:solidFill>
                  <a:schemeClr val="bg1"/>
                </a:solidFill>
                <a:effectLst/>
                <a:latin typeface="Arial Regular"/>
              </a:rPr>
              <a:t>Time + Attendance</a:t>
            </a:r>
          </a:p>
        </p:txBody>
      </p:sp>
      <p:sp>
        <p:nvSpPr>
          <p:cNvPr id="15" name="Rectangle 14">
            <a:extLst>
              <a:ext uri="{FF2B5EF4-FFF2-40B4-BE49-F238E27FC236}">
                <a16:creationId xmlns:a16="http://schemas.microsoft.com/office/drawing/2014/main" id="{DCB83D6B-0C4E-44A8-BA3E-A098F77B4109}"/>
              </a:ext>
            </a:extLst>
          </p:cNvPr>
          <p:cNvSpPr/>
          <p:nvPr/>
        </p:nvSpPr>
        <p:spPr bwMode="auto">
          <a:xfrm>
            <a:off x="2585468" y="3535560"/>
            <a:ext cx="1855304" cy="1603725"/>
          </a:xfrm>
          <a:prstGeom prst="rect">
            <a:avLst/>
          </a:prstGeom>
          <a:solidFill>
            <a:schemeClr val="bg1">
              <a:lumMod val="50000"/>
            </a:schemeClr>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400" i="0" u="none" strike="noStrike" cap="none" normalizeH="0" baseline="0" dirty="0">
                <a:ln>
                  <a:noFill/>
                </a:ln>
                <a:solidFill>
                  <a:schemeClr val="bg1"/>
                </a:solidFill>
                <a:effectLst/>
                <a:latin typeface="Arial Regular"/>
              </a:rPr>
              <a:t>Benefits + ACA</a:t>
            </a:r>
          </a:p>
        </p:txBody>
      </p:sp>
      <p:sp>
        <p:nvSpPr>
          <p:cNvPr id="19" name="Rectangle 18">
            <a:extLst>
              <a:ext uri="{FF2B5EF4-FFF2-40B4-BE49-F238E27FC236}">
                <a16:creationId xmlns:a16="http://schemas.microsoft.com/office/drawing/2014/main" id="{AA767ED6-F746-4C19-BB5E-60DA7F043FCF}"/>
              </a:ext>
            </a:extLst>
          </p:cNvPr>
          <p:cNvSpPr/>
          <p:nvPr/>
        </p:nvSpPr>
        <p:spPr bwMode="auto">
          <a:xfrm>
            <a:off x="715868" y="1921445"/>
            <a:ext cx="1855304" cy="1598189"/>
          </a:xfrm>
          <a:prstGeom prst="rect">
            <a:avLst/>
          </a:prstGeom>
          <a:solidFill>
            <a:srgbClr val="009900"/>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400" i="0" u="none" strike="noStrike" cap="none" normalizeH="0" baseline="0" dirty="0">
                <a:ln>
                  <a:noFill/>
                </a:ln>
                <a:solidFill>
                  <a:schemeClr val="bg1"/>
                </a:solidFill>
                <a:effectLst/>
                <a:latin typeface="Arial Regular"/>
                <a:cs typeface="Arial" panose="020B0604020202020204" pitchFamily="34" charset="0"/>
              </a:rPr>
              <a:t>Payroll + Tax</a:t>
            </a:r>
          </a:p>
        </p:txBody>
      </p:sp>
    </p:spTree>
    <p:extLst>
      <p:ext uri="{BB962C8B-B14F-4D97-AF65-F5344CB8AC3E}">
        <p14:creationId xmlns:p14="http://schemas.microsoft.com/office/powerpoint/2010/main" val="46997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DD3051-088F-4922-828E-35550B79D55E}"/>
              </a:ext>
            </a:extLst>
          </p:cNvPr>
          <p:cNvPicPr>
            <a:picLocks noChangeAspect="1"/>
          </p:cNvPicPr>
          <p:nvPr/>
        </p:nvPicPr>
        <p:blipFill>
          <a:blip r:embed="rId3"/>
          <a:stretch>
            <a:fillRect/>
          </a:stretch>
        </p:blipFill>
        <p:spPr>
          <a:xfrm>
            <a:off x="444250" y="1085061"/>
            <a:ext cx="6740475" cy="4366109"/>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FA3CFE45-2D7A-4857-AFC4-3396FA99D103}"/>
              </a:ext>
            </a:extLst>
          </p:cNvPr>
          <p:cNvPicPr>
            <a:picLocks noChangeAspect="1"/>
          </p:cNvPicPr>
          <p:nvPr/>
        </p:nvPicPr>
        <p:blipFill>
          <a:blip r:embed="rId4"/>
          <a:stretch>
            <a:fillRect/>
          </a:stretch>
        </p:blipFill>
        <p:spPr>
          <a:xfrm>
            <a:off x="569016" y="5191390"/>
            <a:ext cx="3192674" cy="1016502"/>
          </a:xfrm>
          <a:prstGeom prst="rect">
            <a:avLst/>
          </a:prstGeom>
          <a:ln w="12700">
            <a:solidFill>
              <a:schemeClr val="tx1"/>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48E493B-0596-47F6-A6A9-D324C35E6A5F}"/>
              </a:ext>
            </a:extLst>
          </p:cNvPr>
          <p:cNvPicPr>
            <a:picLocks noChangeAspect="1"/>
          </p:cNvPicPr>
          <p:nvPr/>
        </p:nvPicPr>
        <p:blipFill>
          <a:blip r:embed="rId5"/>
          <a:stretch>
            <a:fillRect/>
          </a:stretch>
        </p:blipFill>
        <p:spPr>
          <a:xfrm>
            <a:off x="7253088" y="1070555"/>
            <a:ext cx="4577837" cy="496998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a:xfrm>
            <a:off x="507999" y="246744"/>
            <a:ext cx="11460681" cy="838200"/>
          </a:xfrm>
        </p:spPr>
        <p:txBody>
          <a:bodyPr/>
          <a:lstStyle/>
          <a:p>
            <a:r>
              <a:rPr lang="en-US" sz="3200" b="0" dirty="0">
                <a:solidFill>
                  <a:srgbClr val="2A638F"/>
                </a:solidFill>
                <a:latin typeface="Rockwell" panose="02060603020205020403" pitchFamily="18" charset="0"/>
              </a:rPr>
              <a:t>SnapEval Sync (RUN Powered by ADP)</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42</a:t>
            </a:fld>
            <a:endParaRPr lang="en-US" dirty="0"/>
          </a:p>
        </p:txBody>
      </p:sp>
      <p:sp>
        <p:nvSpPr>
          <p:cNvPr id="17" name="TextBox 16">
            <a:extLst>
              <a:ext uri="{FF2B5EF4-FFF2-40B4-BE49-F238E27FC236}">
                <a16:creationId xmlns:a16="http://schemas.microsoft.com/office/drawing/2014/main" id="{DD32757E-F064-4D37-BE66-20DFDA05E0CA}"/>
              </a:ext>
            </a:extLst>
          </p:cNvPr>
          <p:cNvSpPr txBox="1"/>
          <p:nvPr/>
        </p:nvSpPr>
        <p:spPr bwMode="ltGray">
          <a:xfrm>
            <a:off x="687918" y="5735143"/>
            <a:ext cx="248150" cy="240566"/>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600" dirty="0">
                <a:solidFill>
                  <a:srgbClr val="FF0000"/>
                </a:solidFill>
                <a:latin typeface="Calibri" pitchFamily="34" charset="0"/>
                <a:sym typeface="Wingdings" panose="05000000000000000000" pitchFamily="2" charset="2"/>
              </a:rPr>
              <a:t></a:t>
            </a:r>
            <a:endParaRPr lang="en-US" sz="1600" dirty="0">
              <a:solidFill>
                <a:srgbClr val="FF0000"/>
              </a:solidFill>
              <a:latin typeface="Calibri" pitchFamily="34" charset="0"/>
            </a:endParaRPr>
          </a:p>
        </p:txBody>
      </p:sp>
      <p:sp>
        <p:nvSpPr>
          <p:cNvPr id="36" name="TextBox 35">
            <a:extLst>
              <a:ext uri="{FF2B5EF4-FFF2-40B4-BE49-F238E27FC236}">
                <a16:creationId xmlns:a16="http://schemas.microsoft.com/office/drawing/2014/main" id="{0549BF05-E20A-42AA-8EEA-E9A2BB574A09}"/>
              </a:ext>
            </a:extLst>
          </p:cNvPr>
          <p:cNvSpPr txBox="1"/>
          <p:nvPr/>
        </p:nvSpPr>
        <p:spPr bwMode="ltGray">
          <a:xfrm>
            <a:off x="687918" y="5497434"/>
            <a:ext cx="248150" cy="240566"/>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endParaRPr lang="en-US" sz="1600" dirty="0">
              <a:solidFill>
                <a:srgbClr val="0000FF"/>
              </a:solidFill>
              <a:latin typeface="Calibri" pitchFamily="34" charset="0"/>
            </a:endParaRPr>
          </a:p>
        </p:txBody>
      </p:sp>
      <p:sp>
        <p:nvSpPr>
          <p:cNvPr id="37" name="TextBox 36">
            <a:extLst>
              <a:ext uri="{FF2B5EF4-FFF2-40B4-BE49-F238E27FC236}">
                <a16:creationId xmlns:a16="http://schemas.microsoft.com/office/drawing/2014/main" id="{D739EBE3-031D-4BD9-BCA0-58B998E0EDD4}"/>
              </a:ext>
            </a:extLst>
          </p:cNvPr>
          <p:cNvSpPr txBox="1"/>
          <p:nvPr/>
        </p:nvSpPr>
        <p:spPr bwMode="ltGray">
          <a:xfrm>
            <a:off x="687918" y="5707828"/>
            <a:ext cx="248150" cy="240566"/>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endParaRPr lang="en-US" sz="1600" dirty="0">
              <a:solidFill>
                <a:srgbClr val="009900"/>
              </a:solidFill>
              <a:latin typeface="Calibri" pitchFamily="34" charset="0"/>
            </a:endParaRPr>
          </a:p>
        </p:txBody>
      </p:sp>
      <p:sp>
        <p:nvSpPr>
          <p:cNvPr id="39" name="TextBox 38">
            <a:extLst>
              <a:ext uri="{FF2B5EF4-FFF2-40B4-BE49-F238E27FC236}">
                <a16:creationId xmlns:a16="http://schemas.microsoft.com/office/drawing/2014/main" id="{8C81BB56-CB2E-4E8B-9888-B69767A87AF5}"/>
              </a:ext>
            </a:extLst>
          </p:cNvPr>
          <p:cNvSpPr txBox="1"/>
          <p:nvPr/>
        </p:nvSpPr>
        <p:spPr bwMode="ltGray">
          <a:xfrm>
            <a:off x="687918" y="5920259"/>
            <a:ext cx="248150" cy="240566"/>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600" dirty="0">
                <a:latin typeface="Calibri" pitchFamily="34" charset="0"/>
                <a:sym typeface="Wingdings" panose="05000000000000000000" pitchFamily="2" charset="2"/>
              </a:rPr>
              <a:t></a:t>
            </a:r>
            <a:endParaRPr lang="en-US" sz="1600" dirty="0">
              <a:latin typeface="Calibri" pitchFamily="34" charset="0"/>
            </a:endParaRPr>
          </a:p>
        </p:txBody>
      </p:sp>
      <p:grpSp>
        <p:nvGrpSpPr>
          <p:cNvPr id="87" name="Group 86">
            <a:extLst>
              <a:ext uri="{FF2B5EF4-FFF2-40B4-BE49-F238E27FC236}">
                <a16:creationId xmlns:a16="http://schemas.microsoft.com/office/drawing/2014/main" id="{A1DA9796-571C-4915-AA16-8C1DB26EB057}"/>
              </a:ext>
            </a:extLst>
          </p:cNvPr>
          <p:cNvGrpSpPr/>
          <p:nvPr/>
        </p:nvGrpSpPr>
        <p:grpSpPr>
          <a:xfrm>
            <a:off x="4465243" y="3839477"/>
            <a:ext cx="5008312" cy="300854"/>
            <a:chOff x="5083792" y="3940790"/>
            <a:chExt cx="3703682" cy="784596"/>
          </a:xfrm>
        </p:grpSpPr>
        <p:cxnSp>
          <p:nvCxnSpPr>
            <p:cNvPr id="28" name="Connector: Curved 27">
              <a:extLst>
                <a:ext uri="{FF2B5EF4-FFF2-40B4-BE49-F238E27FC236}">
                  <a16:creationId xmlns:a16="http://schemas.microsoft.com/office/drawing/2014/main" id="{0A9EB568-B793-4276-B6DA-A46091F27FCB}"/>
                </a:ext>
              </a:extLst>
            </p:cNvPr>
            <p:cNvCxnSpPr>
              <a:cxnSpLocks/>
            </p:cNvCxnSpPr>
            <p:nvPr/>
          </p:nvCxnSpPr>
          <p:spPr bwMode="auto">
            <a:xfrm>
              <a:off x="6687404" y="4221425"/>
              <a:ext cx="2100070" cy="503961"/>
            </a:xfrm>
            <a:prstGeom prst="curvedConnector3">
              <a:avLst/>
            </a:prstGeom>
            <a:solidFill>
              <a:schemeClr val="accent1"/>
            </a:solidFill>
            <a:ln w="25400" cap="flat" cmpd="sng" algn="ctr">
              <a:solidFill>
                <a:srgbClr val="FF0000"/>
              </a:solidFill>
              <a:prstDash val="solid"/>
              <a:round/>
              <a:headEnd type="none" w="med" len="med"/>
              <a:tailEnd type="triangle"/>
            </a:ln>
            <a:effectLst/>
          </p:spPr>
        </p:cxnSp>
        <p:sp>
          <p:nvSpPr>
            <p:cNvPr id="29" name="Oval 28">
              <a:extLst>
                <a:ext uri="{FF2B5EF4-FFF2-40B4-BE49-F238E27FC236}">
                  <a16:creationId xmlns:a16="http://schemas.microsoft.com/office/drawing/2014/main" id="{F0FB84B7-F84A-4767-ADC5-3222416310A1}"/>
                </a:ext>
              </a:extLst>
            </p:cNvPr>
            <p:cNvSpPr/>
            <p:nvPr/>
          </p:nvSpPr>
          <p:spPr bwMode="auto">
            <a:xfrm>
              <a:off x="5083792" y="3940790"/>
              <a:ext cx="1603612" cy="54249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grpSp>
        <p:nvGrpSpPr>
          <p:cNvPr id="86" name="Group 85">
            <a:extLst>
              <a:ext uri="{FF2B5EF4-FFF2-40B4-BE49-F238E27FC236}">
                <a16:creationId xmlns:a16="http://schemas.microsoft.com/office/drawing/2014/main" id="{A266895C-B9F2-436F-85C1-3B68EAEF831C}"/>
              </a:ext>
            </a:extLst>
          </p:cNvPr>
          <p:cNvGrpSpPr/>
          <p:nvPr/>
        </p:nvGrpSpPr>
        <p:grpSpPr>
          <a:xfrm>
            <a:off x="1397131" y="2527411"/>
            <a:ext cx="8034651" cy="1151511"/>
            <a:chOff x="746442" y="2395183"/>
            <a:chExt cx="7752701" cy="908886"/>
          </a:xfrm>
        </p:grpSpPr>
        <p:sp>
          <p:nvSpPr>
            <p:cNvPr id="47" name="Oval 46">
              <a:extLst>
                <a:ext uri="{FF2B5EF4-FFF2-40B4-BE49-F238E27FC236}">
                  <a16:creationId xmlns:a16="http://schemas.microsoft.com/office/drawing/2014/main" id="{EFB78C1B-D106-4549-95D4-4DF998046575}"/>
                </a:ext>
              </a:extLst>
            </p:cNvPr>
            <p:cNvSpPr/>
            <p:nvPr/>
          </p:nvSpPr>
          <p:spPr bwMode="auto">
            <a:xfrm>
              <a:off x="746442" y="2642441"/>
              <a:ext cx="2391647" cy="46161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cxnSp>
          <p:nvCxnSpPr>
            <p:cNvPr id="48" name="Connector: Curved 47">
              <a:extLst>
                <a:ext uri="{FF2B5EF4-FFF2-40B4-BE49-F238E27FC236}">
                  <a16:creationId xmlns:a16="http://schemas.microsoft.com/office/drawing/2014/main" id="{0AB92AEF-7306-47F1-916C-1F166E4E5BE3}"/>
                </a:ext>
              </a:extLst>
            </p:cNvPr>
            <p:cNvCxnSpPr>
              <a:cxnSpLocks/>
              <a:stCxn id="47" idx="6"/>
            </p:cNvCxnSpPr>
            <p:nvPr/>
          </p:nvCxnSpPr>
          <p:spPr bwMode="auto">
            <a:xfrm flipV="1">
              <a:off x="3138089" y="2777514"/>
              <a:ext cx="5153942" cy="95736"/>
            </a:xfrm>
            <a:prstGeom prst="curvedConnector3">
              <a:avLst>
                <a:gd name="adj1" fmla="val 50000"/>
              </a:avLst>
            </a:prstGeom>
            <a:solidFill>
              <a:schemeClr val="accent1"/>
            </a:solidFill>
            <a:ln w="25400" cap="flat" cmpd="sng" algn="ctr">
              <a:solidFill>
                <a:srgbClr val="FF0000"/>
              </a:solidFill>
              <a:prstDash val="solid"/>
              <a:round/>
              <a:headEnd type="none" w="med" len="med"/>
              <a:tailEnd type="triangle"/>
            </a:ln>
            <a:effectLst/>
          </p:spPr>
        </p:cxnSp>
        <p:sp>
          <p:nvSpPr>
            <p:cNvPr id="34" name="Left Brace 33">
              <a:extLst>
                <a:ext uri="{FF2B5EF4-FFF2-40B4-BE49-F238E27FC236}">
                  <a16:creationId xmlns:a16="http://schemas.microsoft.com/office/drawing/2014/main" id="{F1DF8ECC-F9DB-4EEF-BB4E-37E9852E9B88}"/>
                </a:ext>
              </a:extLst>
            </p:cNvPr>
            <p:cNvSpPr/>
            <p:nvPr/>
          </p:nvSpPr>
          <p:spPr bwMode="auto">
            <a:xfrm>
              <a:off x="8360392" y="2395183"/>
              <a:ext cx="138751" cy="908886"/>
            </a:xfrm>
            <a:prstGeom prst="leftBrace">
              <a:avLst>
                <a:gd name="adj1" fmla="val 8333"/>
                <a:gd name="adj2" fmla="val 42867"/>
              </a:avLst>
            </a:prstGeom>
            <a:noFill/>
            <a:ln w="25400" cap="flat" cmpd="sng" algn="ctr">
              <a:solidFill>
                <a:srgbClr val="FF0000"/>
              </a:solidFill>
              <a:prstDash val="solid"/>
              <a:round/>
              <a:headEnd type="none" w="med" len="med"/>
              <a:tailEnd type="none" w="med" len="med"/>
            </a:ln>
            <a:effectLst/>
          </p:spPr>
          <p:txBody>
            <a:bodyPr rtlCol="0" anchor="ctr"/>
            <a:lstStyle/>
            <a:p>
              <a:pPr algn="ctr"/>
              <a:endParaRPr lang="en-US"/>
            </a:p>
          </p:txBody>
        </p:sp>
      </p:grpSp>
      <p:grpSp>
        <p:nvGrpSpPr>
          <p:cNvPr id="91" name="Group 90">
            <a:extLst>
              <a:ext uri="{FF2B5EF4-FFF2-40B4-BE49-F238E27FC236}">
                <a16:creationId xmlns:a16="http://schemas.microsoft.com/office/drawing/2014/main" id="{0037D243-159E-4D31-A3DD-D90E91D2561D}"/>
              </a:ext>
            </a:extLst>
          </p:cNvPr>
          <p:cNvGrpSpPr/>
          <p:nvPr/>
        </p:nvGrpSpPr>
        <p:grpSpPr>
          <a:xfrm>
            <a:off x="4381693" y="4543297"/>
            <a:ext cx="5050088" cy="1286583"/>
            <a:chOff x="1061157" y="2598046"/>
            <a:chExt cx="7437987" cy="3380473"/>
          </a:xfrm>
        </p:grpSpPr>
        <p:sp>
          <p:nvSpPr>
            <p:cNvPr id="69" name="Oval 68">
              <a:extLst>
                <a:ext uri="{FF2B5EF4-FFF2-40B4-BE49-F238E27FC236}">
                  <a16:creationId xmlns:a16="http://schemas.microsoft.com/office/drawing/2014/main" id="{D86172DB-97D4-4EFD-AE5F-1EBDA0CEAFFF}"/>
                </a:ext>
              </a:extLst>
            </p:cNvPr>
            <p:cNvSpPr/>
            <p:nvPr/>
          </p:nvSpPr>
          <p:spPr bwMode="auto">
            <a:xfrm>
              <a:off x="1061157" y="2598046"/>
              <a:ext cx="3316899" cy="546574"/>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cxnSp>
          <p:nvCxnSpPr>
            <p:cNvPr id="70" name="Connector: Curved 69">
              <a:extLst>
                <a:ext uri="{FF2B5EF4-FFF2-40B4-BE49-F238E27FC236}">
                  <a16:creationId xmlns:a16="http://schemas.microsoft.com/office/drawing/2014/main" id="{3498A3C0-A765-48BE-8E54-992E38089D2F}"/>
                </a:ext>
              </a:extLst>
            </p:cNvPr>
            <p:cNvCxnSpPr>
              <a:cxnSpLocks/>
              <a:stCxn id="69" idx="6"/>
            </p:cNvCxnSpPr>
            <p:nvPr/>
          </p:nvCxnSpPr>
          <p:spPr bwMode="auto">
            <a:xfrm>
              <a:off x="4378056" y="2871333"/>
              <a:ext cx="4121088" cy="3107186"/>
            </a:xfrm>
            <a:prstGeom prst="curved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428209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43</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526838" cy="838200"/>
          </a:xfrm>
        </p:spPr>
        <p:txBody>
          <a:bodyPr/>
          <a:lstStyle/>
          <a:p>
            <a:r>
              <a:rPr lang="en-US" sz="3200" b="0" dirty="0">
                <a:solidFill>
                  <a:srgbClr val="2A638F"/>
                </a:solidFill>
                <a:latin typeface="Rockwell" panose="02060603020205020403" pitchFamily="18" charset="0"/>
              </a:rPr>
              <a:t>Assigning ADP Users to SnapEval</a:t>
            </a:r>
            <a:r>
              <a:rPr lang="en-US" sz="3200" b="0">
                <a:solidFill>
                  <a:srgbClr val="2A638F"/>
                </a:solidFill>
                <a:latin typeface="Rockwell" panose="02060603020205020403" pitchFamily="18" charset="0"/>
              </a:rPr>
              <a:t> – From Within SnapEval</a:t>
            </a:r>
            <a:endParaRPr lang="en-US" sz="3200" b="0" dirty="0">
              <a:solidFill>
                <a:srgbClr val="2A638F"/>
              </a:solidFill>
              <a:latin typeface="Rockwell" panose="02060603020205020403" pitchFamily="18" charset="0"/>
            </a:endParaRPr>
          </a:p>
        </p:txBody>
      </p:sp>
      <p:pic>
        <p:nvPicPr>
          <p:cNvPr id="9" name="Picture 8">
            <a:extLst>
              <a:ext uri="{FF2B5EF4-FFF2-40B4-BE49-F238E27FC236}">
                <a16:creationId xmlns:a16="http://schemas.microsoft.com/office/drawing/2014/main" id="{1113B8E6-1FA1-426C-9AD6-CCC9C53D8664}"/>
              </a:ext>
            </a:extLst>
          </p:cNvPr>
          <p:cNvPicPr>
            <a:picLocks noChangeAspect="1"/>
          </p:cNvPicPr>
          <p:nvPr/>
        </p:nvPicPr>
        <p:blipFill>
          <a:blip r:embed="rId3"/>
          <a:stretch>
            <a:fillRect/>
          </a:stretch>
        </p:blipFill>
        <p:spPr>
          <a:xfrm>
            <a:off x="609992" y="1279525"/>
            <a:ext cx="7296539" cy="4783137"/>
          </a:xfrm>
          <a:prstGeom prst="rect">
            <a:avLst/>
          </a:prstGeom>
          <a:ln>
            <a:solidFill>
              <a:schemeClr val="tx1"/>
            </a:solidFill>
          </a:ln>
        </p:spPr>
      </p:pic>
      <p:sp>
        <p:nvSpPr>
          <p:cNvPr id="10" name="Content Placeholder 2">
            <a:extLst>
              <a:ext uri="{FF2B5EF4-FFF2-40B4-BE49-F238E27FC236}">
                <a16:creationId xmlns:a16="http://schemas.microsoft.com/office/drawing/2014/main" id="{9B10C95E-6BDF-4043-8EFE-D46E0BF9058F}"/>
              </a:ext>
            </a:extLst>
          </p:cNvPr>
          <p:cNvSpPr txBox="1">
            <a:spLocks/>
          </p:cNvSpPr>
          <p:nvPr/>
        </p:nvSpPr>
        <p:spPr bwMode="auto">
          <a:xfrm>
            <a:off x="8039369" y="1373333"/>
            <a:ext cx="3731785" cy="2455717"/>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None/>
            </a:pPr>
            <a:r>
              <a:rPr lang="en-US" kern="0" dirty="0"/>
              <a:t>Assign ADP users to SnapEval from within SnapEval application</a:t>
            </a:r>
          </a:p>
          <a:p>
            <a:r>
              <a:rPr lang="en-US" kern="0" dirty="0"/>
              <a:t>Go to Administration&gt;</a:t>
            </a:r>
            <a:br>
              <a:rPr lang="en-US" kern="0" dirty="0"/>
            </a:br>
            <a:r>
              <a:rPr lang="en-US" kern="0" dirty="0"/>
              <a:t>Manage Users </a:t>
            </a:r>
          </a:p>
          <a:p>
            <a:r>
              <a:rPr lang="en-US" kern="0" dirty="0"/>
              <a:t>Click ‘Add Users’</a:t>
            </a:r>
          </a:p>
        </p:txBody>
      </p:sp>
      <p:sp>
        <p:nvSpPr>
          <p:cNvPr id="2" name="Rectangle 1">
            <a:extLst>
              <a:ext uri="{FF2B5EF4-FFF2-40B4-BE49-F238E27FC236}">
                <a16:creationId xmlns:a16="http://schemas.microsoft.com/office/drawing/2014/main" id="{0E86F486-69DF-4983-AD33-C538F69C5C89}"/>
              </a:ext>
            </a:extLst>
          </p:cNvPr>
          <p:cNvSpPr/>
          <p:nvPr/>
        </p:nvSpPr>
        <p:spPr bwMode="auto">
          <a:xfrm>
            <a:off x="1708118" y="4729815"/>
            <a:ext cx="129965" cy="125324"/>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 name="Rectangle 6">
            <a:extLst>
              <a:ext uri="{FF2B5EF4-FFF2-40B4-BE49-F238E27FC236}">
                <a16:creationId xmlns:a16="http://schemas.microsoft.com/office/drawing/2014/main" id="{58248341-2146-4D84-9C33-73B9FDCD3260}"/>
              </a:ext>
            </a:extLst>
          </p:cNvPr>
          <p:cNvSpPr/>
          <p:nvPr/>
        </p:nvSpPr>
        <p:spPr bwMode="auto">
          <a:xfrm>
            <a:off x="1605229" y="5578475"/>
            <a:ext cx="567051" cy="223572"/>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8" name="Callout: Line 7">
            <a:extLst>
              <a:ext uri="{FF2B5EF4-FFF2-40B4-BE49-F238E27FC236}">
                <a16:creationId xmlns:a16="http://schemas.microsoft.com/office/drawing/2014/main" id="{C434E642-D287-4A59-BAFC-77A01E51124F}"/>
              </a:ext>
            </a:extLst>
          </p:cNvPr>
          <p:cNvSpPr/>
          <p:nvPr/>
        </p:nvSpPr>
        <p:spPr bwMode="auto">
          <a:xfrm>
            <a:off x="8039367" y="3886707"/>
            <a:ext cx="3731789" cy="462825"/>
          </a:xfrm>
          <a:prstGeom prst="borderCallout1">
            <a:avLst>
              <a:gd name="adj1" fmla="val 50850"/>
              <a:gd name="adj2" fmla="val 167"/>
              <a:gd name="adj3" fmla="val 182669"/>
              <a:gd name="adj4" fmla="val -165079"/>
            </a:avLst>
          </a:prstGeom>
          <a:noFill/>
          <a:ln w="19050" cap="flat" cmpd="sng" algn="ctr">
            <a:solidFill>
              <a:srgbClr val="EE272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nSpc>
                <a:spcPct val="90000"/>
              </a:lnSpc>
            </a:pPr>
            <a:r>
              <a:rPr lang="en-US" dirty="0">
                <a:solidFill>
                  <a:srgbClr val="FF0000"/>
                </a:solidFill>
                <a:latin typeface="+mn-lt"/>
              </a:rPr>
              <a:t>Select the users to add</a:t>
            </a:r>
          </a:p>
        </p:txBody>
      </p:sp>
      <p:sp>
        <p:nvSpPr>
          <p:cNvPr id="11" name="Callout: Line 10">
            <a:extLst>
              <a:ext uri="{FF2B5EF4-FFF2-40B4-BE49-F238E27FC236}">
                <a16:creationId xmlns:a16="http://schemas.microsoft.com/office/drawing/2014/main" id="{20E9E990-7D92-4665-B7FD-32E11438040F}"/>
              </a:ext>
            </a:extLst>
          </p:cNvPr>
          <p:cNvSpPr/>
          <p:nvPr/>
        </p:nvSpPr>
        <p:spPr bwMode="auto">
          <a:xfrm>
            <a:off x="8039367" y="4729815"/>
            <a:ext cx="3731789" cy="462825"/>
          </a:xfrm>
          <a:prstGeom prst="borderCallout1">
            <a:avLst>
              <a:gd name="adj1" fmla="val 50850"/>
              <a:gd name="adj2" fmla="val 167"/>
              <a:gd name="adj3" fmla="val 207365"/>
              <a:gd name="adj4" fmla="val -156400"/>
            </a:avLst>
          </a:prstGeom>
          <a:noFill/>
          <a:ln w="19050" cap="flat" cmpd="sng" algn="ctr">
            <a:solidFill>
              <a:srgbClr val="EE272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nSpc>
                <a:spcPct val="90000"/>
              </a:lnSpc>
            </a:pPr>
            <a:r>
              <a:rPr lang="en-US" dirty="0">
                <a:solidFill>
                  <a:srgbClr val="FF0000"/>
                </a:solidFill>
                <a:latin typeface="+mn-lt"/>
              </a:rPr>
              <a:t>Click ‘Save Changes’</a:t>
            </a:r>
          </a:p>
        </p:txBody>
      </p:sp>
      <p:sp>
        <p:nvSpPr>
          <p:cNvPr id="12" name="Rectangle 11">
            <a:extLst>
              <a:ext uri="{FF2B5EF4-FFF2-40B4-BE49-F238E27FC236}">
                <a16:creationId xmlns:a16="http://schemas.microsoft.com/office/drawing/2014/main" id="{0FEF1DCD-1865-481E-9F15-580842BC2671}"/>
              </a:ext>
            </a:extLst>
          </p:cNvPr>
          <p:cNvSpPr/>
          <p:nvPr/>
        </p:nvSpPr>
        <p:spPr bwMode="auto">
          <a:xfrm>
            <a:off x="638567" y="3328644"/>
            <a:ext cx="784468" cy="138456"/>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33122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44</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526838" cy="838200"/>
          </a:xfrm>
        </p:spPr>
        <p:txBody>
          <a:bodyPr/>
          <a:lstStyle/>
          <a:p>
            <a:r>
              <a:rPr lang="en-US" sz="3200" b="0" dirty="0">
                <a:solidFill>
                  <a:srgbClr val="2A638F"/>
                </a:solidFill>
                <a:latin typeface="Rockwell" panose="02060603020205020403" pitchFamily="18" charset="0"/>
              </a:rPr>
              <a:t>Assigning ADP Users to SnapEval – Not in </a:t>
            </a:r>
            <a:r>
              <a:rPr lang="en-US" sz="3200" b="0">
                <a:solidFill>
                  <a:srgbClr val="2A638F"/>
                </a:solidFill>
                <a:latin typeface="Rockwell" panose="02060603020205020403" pitchFamily="18" charset="0"/>
              </a:rPr>
              <a:t>ADP Marketplace</a:t>
            </a:r>
            <a:endParaRPr lang="en-US" sz="3200" b="0" dirty="0">
              <a:solidFill>
                <a:srgbClr val="2A638F"/>
              </a:solidFill>
              <a:latin typeface="Rockwell" panose="02060603020205020403" pitchFamily="18" charset="0"/>
            </a:endParaRPr>
          </a:p>
        </p:txBody>
      </p:sp>
      <p:pic>
        <p:nvPicPr>
          <p:cNvPr id="2" name="Picture 1">
            <a:extLst>
              <a:ext uri="{FF2B5EF4-FFF2-40B4-BE49-F238E27FC236}">
                <a16:creationId xmlns:a16="http://schemas.microsoft.com/office/drawing/2014/main" id="{E7360356-C345-4AD3-923C-8CF6AFFE3BF4}"/>
              </a:ext>
            </a:extLst>
          </p:cNvPr>
          <p:cNvPicPr>
            <a:picLocks noChangeAspect="1"/>
          </p:cNvPicPr>
          <p:nvPr/>
        </p:nvPicPr>
        <p:blipFill>
          <a:blip r:embed="rId3"/>
          <a:stretch>
            <a:fillRect/>
          </a:stretch>
        </p:blipFill>
        <p:spPr>
          <a:xfrm>
            <a:off x="700618" y="1279524"/>
            <a:ext cx="6904025" cy="4778575"/>
          </a:xfrm>
          <a:prstGeom prst="rect">
            <a:avLst/>
          </a:prstGeom>
          <a:ln>
            <a:solidFill>
              <a:schemeClr val="tx1"/>
            </a:solidFill>
          </a:ln>
        </p:spPr>
      </p:pic>
      <p:sp>
        <p:nvSpPr>
          <p:cNvPr id="7" name="Callout: Line 6">
            <a:extLst>
              <a:ext uri="{FF2B5EF4-FFF2-40B4-BE49-F238E27FC236}">
                <a16:creationId xmlns:a16="http://schemas.microsoft.com/office/drawing/2014/main" id="{69D780F7-51D9-4ADC-A2EE-C64CE80690EE}"/>
              </a:ext>
            </a:extLst>
          </p:cNvPr>
          <p:cNvSpPr/>
          <p:nvPr/>
        </p:nvSpPr>
        <p:spPr bwMode="auto">
          <a:xfrm>
            <a:off x="8039367" y="2459056"/>
            <a:ext cx="3731789" cy="1232744"/>
          </a:xfrm>
          <a:prstGeom prst="borderCallout1">
            <a:avLst>
              <a:gd name="adj1" fmla="val 50850"/>
              <a:gd name="adj2" fmla="val 167"/>
              <a:gd name="adj3" fmla="val 148712"/>
              <a:gd name="adj4" fmla="val -62217"/>
            </a:avLst>
          </a:prstGeom>
          <a:noFill/>
          <a:ln w="19050" cap="flat" cmpd="sng" algn="ctr">
            <a:solidFill>
              <a:srgbClr val="EE272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nSpc>
                <a:spcPct val="90000"/>
              </a:lnSpc>
            </a:pPr>
            <a:r>
              <a:rPr lang="en-US" dirty="0">
                <a:solidFill>
                  <a:srgbClr val="FF0000"/>
                </a:solidFill>
                <a:latin typeface="+mn-lt"/>
              </a:rPr>
              <a:t>Leave your own (automatic) assignment to SnapEval in ADP Marketplace</a:t>
            </a:r>
          </a:p>
        </p:txBody>
      </p:sp>
      <p:sp>
        <p:nvSpPr>
          <p:cNvPr id="8" name="Callout: Line 7">
            <a:extLst>
              <a:ext uri="{FF2B5EF4-FFF2-40B4-BE49-F238E27FC236}">
                <a16:creationId xmlns:a16="http://schemas.microsoft.com/office/drawing/2014/main" id="{6CEE8385-1B34-4B4E-95FD-9BD4B5D3EE12}"/>
              </a:ext>
            </a:extLst>
          </p:cNvPr>
          <p:cNvSpPr/>
          <p:nvPr/>
        </p:nvSpPr>
        <p:spPr bwMode="auto">
          <a:xfrm>
            <a:off x="8039366" y="4272875"/>
            <a:ext cx="3731789" cy="1232744"/>
          </a:xfrm>
          <a:prstGeom prst="borderCallout1">
            <a:avLst>
              <a:gd name="adj1" fmla="val 50850"/>
              <a:gd name="adj2" fmla="val 167"/>
              <a:gd name="adj3" fmla="val 57969"/>
              <a:gd name="adj4" fmla="val -20674"/>
            </a:avLst>
          </a:prstGeom>
          <a:noFill/>
          <a:ln w="19050" cap="flat" cmpd="sng" algn="ctr">
            <a:solidFill>
              <a:srgbClr val="EE2722"/>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nSpc>
                <a:spcPct val="90000"/>
              </a:lnSpc>
            </a:pPr>
            <a:r>
              <a:rPr lang="en-US" b="1" dirty="0">
                <a:solidFill>
                  <a:srgbClr val="FF0000"/>
                </a:solidFill>
                <a:latin typeface="+mn-lt"/>
              </a:rPr>
              <a:t>Don’t</a:t>
            </a:r>
            <a:r>
              <a:rPr lang="en-US" dirty="0">
                <a:solidFill>
                  <a:srgbClr val="FF0000"/>
                </a:solidFill>
                <a:latin typeface="+mn-lt"/>
              </a:rPr>
              <a:t> assign other</a:t>
            </a:r>
            <a:br>
              <a:rPr lang="en-US" dirty="0">
                <a:solidFill>
                  <a:srgbClr val="FF0000"/>
                </a:solidFill>
                <a:latin typeface="+mn-lt"/>
              </a:rPr>
            </a:br>
            <a:r>
              <a:rPr lang="en-US" dirty="0">
                <a:solidFill>
                  <a:srgbClr val="FF0000"/>
                </a:solidFill>
                <a:latin typeface="+mn-lt"/>
              </a:rPr>
              <a:t>users to SnapEval in </a:t>
            </a:r>
            <a:br>
              <a:rPr lang="en-US" dirty="0">
                <a:solidFill>
                  <a:srgbClr val="FF0000"/>
                </a:solidFill>
                <a:latin typeface="+mn-lt"/>
              </a:rPr>
            </a:br>
            <a:r>
              <a:rPr lang="en-US" dirty="0">
                <a:solidFill>
                  <a:srgbClr val="FF0000"/>
                </a:solidFill>
                <a:latin typeface="+mn-lt"/>
              </a:rPr>
              <a:t>ADP Marketplace</a:t>
            </a:r>
          </a:p>
        </p:txBody>
      </p:sp>
      <p:cxnSp>
        <p:nvCxnSpPr>
          <p:cNvPr id="6" name="Straight Connector 5">
            <a:extLst>
              <a:ext uri="{FF2B5EF4-FFF2-40B4-BE49-F238E27FC236}">
                <a16:creationId xmlns:a16="http://schemas.microsoft.com/office/drawing/2014/main" id="{11ABA3FF-3502-4488-9537-90FC80EF5AFF}"/>
              </a:ext>
            </a:extLst>
          </p:cNvPr>
          <p:cNvCxnSpPr/>
          <p:nvPr/>
        </p:nvCxnSpPr>
        <p:spPr bwMode="auto">
          <a:xfrm>
            <a:off x="4223878" y="4576642"/>
            <a:ext cx="3077397" cy="1308938"/>
          </a:xfrm>
          <a:prstGeom prst="line">
            <a:avLst/>
          </a:prstGeom>
          <a:solidFill>
            <a:schemeClr val="accent1"/>
          </a:solidFill>
          <a:ln w="19050" cap="flat" cmpd="sng" algn="ctr">
            <a:solidFill>
              <a:srgbClr val="EE2722"/>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4C3B50B9-5D91-4CE5-BB63-D9A8B47F0589}"/>
              </a:ext>
            </a:extLst>
          </p:cNvPr>
          <p:cNvCxnSpPr>
            <a:cxnSpLocks/>
          </p:cNvCxnSpPr>
          <p:nvPr/>
        </p:nvCxnSpPr>
        <p:spPr bwMode="auto">
          <a:xfrm flipV="1">
            <a:off x="4223878" y="4576643"/>
            <a:ext cx="3077397" cy="1308937"/>
          </a:xfrm>
          <a:prstGeom prst="line">
            <a:avLst/>
          </a:prstGeom>
          <a:solidFill>
            <a:schemeClr val="accent1"/>
          </a:solidFill>
          <a:ln w="19050" cap="flat" cmpd="sng" algn="ctr">
            <a:solidFill>
              <a:srgbClr val="EE2722"/>
            </a:solidFill>
            <a:prstDash val="solid"/>
            <a:round/>
            <a:headEnd type="none" w="med" len="med"/>
            <a:tailEnd type="none" w="med" len="med"/>
          </a:ln>
          <a:effectLst/>
        </p:spPr>
      </p:cxnSp>
    </p:spTree>
    <p:extLst>
      <p:ext uri="{BB962C8B-B14F-4D97-AF65-F5344CB8AC3E}">
        <p14:creationId xmlns:p14="http://schemas.microsoft.com/office/powerpoint/2010/main" val="35352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SnapEval Mobile App and Push Notifications</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45</a:t>
            </a:fld>
            <a:endParaRPr lang="en-US" dirty="0"/>
          </a:p>
        </p:txBody>
      </p:sp>
    </p:spTree>
    <p:extLst>
      <p:ext uri="{BB962C8B-B14F-4D97-AF65-F5344CB8AC3E}">
        <p14:creationId xmlns:p14="http://schemas.microsoft.com/office/powerpoint/2010/main" val="2018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00864-2D51-4DC8-A4FA-FEE538582B7B}"/>
              </a:ext>
            </a:extLst>
          </p:cNvPr>
          <p:cNvPicPr>
            <a:picLocks noChangeAspect="1"/>
          </p:cNvPicPr>
          <p:nvPr/>
        </p:nvPicPr>
        <p:blipFill>
          <a:blip r:embed="rId3"/>
          <a:stretch>
            <a:fillRect/>
          </a:stretch>
        </p:blipFill>
        <p:spPr>
          <a:xfrm>
            <a:off x="8724165" y="250668"/>
            <a:ext cx="2934666" cy="5968812"/>
          </a:xfrm>
          <a:prstGeom prst="rect">
            <a:avLst/>
          </a:prstGeom>
        </p:spPr>
      </p:pic>
      <p:pic>
        <p:nvPicPr>
          <p:cNvPr id="8" name="Picture 7">
            <a:extLst>
              <a:ext uri="{FF2B5EF4-FFF2-40B4-BE49-F238E27FC236}">
                <a16:creationId xmlns:a16="http://schemas.microsoft.com/office/drawing/2014/main" id="{C63930BF-C059-438C-A5A5-2C80DEB0E2C8}"/>
              </a:ext>
            </a:extLst>
          </p:cNvPr>
          <p:cNvPicPr>
            <a:picLocks noChangeAspect="1"/>
          </p:cNvPicPr>
          <p:nvPr/>
        </p:nvPicPr>
        <p:blipFill>
          <a:blip r:embed="rId4"/>
          <a:stretch>
            <a:fillRect/>
          </a:stretch>
        </p:blipFill>
        <p:spPr>
          <a:xfrm>
            <a:off x="8736750" y="250668"/>
            <a:ext cx="2934666" cy="5968812"/>
          </a:xfrm>
          <a:prstGeom prst="rect">
            <a:avLst/>
          </a:prstGeom>
        </p:spPr>
      </p:pic>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507999" y="1219199"/>
            <a:ext cx="8191271" cy="5102088"/>
          </a:xfrm>
        </p:spPr>
        <p:txBody>
          <a:bodyPr>
            <a:normAutofit/>
          </a:bodyPr>
          <a:lstStyle/>
          <a:p>
            <a:r>
              <a:rPr lang="en-US" dirty="0"/>
              <a:t>Mobile buttons are shortcuts to common functions</a:t>
            </a:r>
          </a:p>
          <a:p>
            <a:r>
              <a:rPr lang="en-US" dirty="0"/>
              <a:t>Full functionality of the web portal</a:t>
            </a:r>
          </a:p>
          <a:p>
            <a:r>
              <a:rPr lang="en-US" dirty="0"/>
              <a:t>Custom and Automated Push Notifications</a:t>
            </a:r>
          </a:p>
          <a:p>
            <a:r>
              <a:rPr lang="en-US" dirty="0"/>
              <a:t>Badging</a:t>
            </a:r>
          </a:p>
          <a:p>
            <a:r>
              <a:rPr lang="en-US" dirty="0"/>
              <a:t>Voice-to-text</a:t>
            </a:r>
          </a:p>
          <a:p>
            <a:r>
              <a:rPr lang="en-US" dirty="0"/>
              <a:t>Portrait and landscape modes</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46</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SnapEval Mobile App</a:t>
            </a:r>
          </a:p>
        </p:txBody>
      </p:sp>
      <p:pic>
        <p:nvPicPr>
          <p:cNvPr id="6" name="Picture 5" descr="Custom Push Notification">
            <a:extLst>
              <a:ext uri="{FF2B5EF4-FFF2-40B4-BE49-F238E27FC236}">
                <a16:creationId xmlns:a16="http://schemas.microsoft.com/office/drawing/2014/main" id="{70948648-FBFE-405A-B034-E31AB1810E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587" y="969919"/>
            <a:ext cx="2548300" cy="4530310"/>
          </a:xfrm>
          <a:prstGeom prst="rect">
            <a:avLst/>
          </a:prstGeom>
        </p:spPr>
      </p:pic>
      <p:pic>
        <p:nvPicPr>
          <p:cNvPr id="11" name="Picture 10" descr="A screen shot of a parking lot&#10;&#10;Description automatically generated">
            <a:extLst>
              <a:ext uri="{FF2B5EF4-FFF2-40B4-BE49-F238E27FC236}">
                <a16:creationId xmlns:a16="http://schemas.microsoft.com/office/drawing/2014/main" id="{1D6D603B-2A25-4D8F-96B8-0AD5FBF682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1002" y="969918"/>
            <a:ext cx="2548300" cy="4530311"/>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2886878-48C6-4E0B-A0D7-E138F5C5AF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5897" y="969917"/>
            <a:ext cx="2548300" cy="4530311"/>
          </a:xfrm>
          <a:prstGeom prst="rect">
            <a:avLst/>
          </a:prstGeom>
        </p:spPr>
      </p:pic>
      <p:grpSp>
        <p:nvGrpSpPr>
          <p:cNvPr id="17" name="Group 16">
            <a:extLst>
              <a:ext uri="{FF2B5EF4-FFF2-40B4-BE49-F238E27FC236}">
                <a16:creationId xmlns:a16="http://schemas.microsoft.com/office/drawing/2014/main" id="{2AFF078C-0A66-4B9B-A42B-B0DCD8CE7BB2}"/>
              </a:ext>
            </a:extLst>
          </p:cNvPr>
          <p:cNvGrpSpPr/>
          <p:nvPr/>
        </p:nvGrpSpPr>
        <p:grpSpPr>
          <a:xfrm>
            <a:off x="3836057" y="4029392"/>
            <a:ext cx="4519886" cy="2222277"/>
            <a:chOff x="3836057" y="3959762"/>
            <a:chExt cx="4519886" cy="2222277"/>
          </a:xfrm>
        </p:grpSpPr>
        <p:pic>
          <p:nvPicPr>
            <p:cNvPr id="14" name="Picture 13">
              <a:extLst>
                <a:ext uri="{FF2B5EF4-FFF2-40B4-BE49-F238E27FC236}">
                  <a16:creationId xmlns:a16="http://schemas.microsoft.com/office/drawing/2014/main" id="{A11B1099-9109-42B5-9A6E-3E112B42DEF9}"/>
                </a:ext>
              </a:extLst>
            </p:cNvPr>
            <p:cNvPicPr>
              <a:picLocks noChangeAspect="1"/>
            </p:cNvPicPr>
            <p:nvPr/>
          </p:nvPicPr>
          <p:blipFill>
            <a:blip r:embed="rId8"/>
            <a:stretch>
              <a:fillRect/>
            </a:stretch>
          </p:blipFill>
          <p:spPr>
            <a:xfrm rot="5400000">
              <a:off x="4984861" y="2810958"/>
              <a:ext cx="2222277" cy="4519886"/>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AB42BB2A-2729-4EDD-B4FA-6F4F71E227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0753" y="4098937"/>
              <a:ext cx="3450494" cy="1940903"/>
            </a:xfrm>
            <a:prstGeom prst="rect">
              <a:avLst/>
            </a:prstGeom>
          </p:spPr>
        </p:pic>
      </p:grpSp>
    </p:spTree>
    <p:extLst>
      <p:ext uri="{BB962C8B-B14F-4D97-AF65-F5344CB8AC3E}">
        <p14:creationId xmlns:p14="http://schemas.microsoft.com/office/powerpoint/2010/main" val="350448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a:xfrm>
            <a:off x="507999" y="246744"/>
            <a:ext cx="11561234" cy="838200"/>
          </a:xfrm>
        </p:spPr>
        <p:txBody>
          <a:bodyPr/>
          <a:lstStyle/>
          <a:p>
            <a:r>
              <a:rPr lang="en-US" sz="3200" b="0" dirty="0">
                <a:solidFill>
                  <a:srgbClr val="2A638F"/>
                </a:solidFill>
                <a:latin typeface="Rockwell" panose="02060603020205020403" pitchFamily="18" charset="0"/>
              </a:rPr>
              <a:t>Work from home and other remote employees</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47</a:t>
            </a:fld>
            <a:endParaRPr lang="en-US" dirty="0"/>
          </a:p>
        </p:txBody>
      </p:sp>
      <p:sp>
        <p:nvSpPr>
          <p:cNvPr id="49" name="Content Placeholder 2">
            <a:extLst>
              <a:ext uri="{FF2B5EF4-FFF2-40B4-BE49-F238E27FC236}">
                <a16:creationId xmlns:a16="http://schemas.microsoft.com/office/drawing/2014/main" id="{576039FF-124B-4063-9859-2AB8EEFE7743}"/>
              </a:ext>
            </a:extLst>
          </p:cNvPr>
          <p:cNvSpPr txBox="1">
            <a:spLocks/>
          </p:cNvSpPr>
          <p:nvPr/>
        </p:nvSpPr>
        <p:spPr bwMode="auto">
          <a:xfrm>
            <a:off x="507998" y="1255593"/>
            <a:ext cx="11468101" cy="4848226"/>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nSpc>
                <a:spcPct val="100000"/>
              </a:lnSpc>
              <a:buNone/>
            </a:pPr>
            <a:r>
              <a:rPr lang="en-US" sz="1800" kern="0" dirty="0"/>
              <a:t>Work from home (WFH) employees and other remote workers must often multi-task without a typical office environment’s support services, computing technology, or infrastructure.</a:t>
            </a:r>
          </a:p>
          <a:p>
            <a:pPr marL="0" indent="0">
              <a:lnSpc>
                <a:spcPct val="100000"/>
              </a:lnSpc>
              <a:buNone/>
            </a:pPr>
            <a:r>
              <a:rPr lang="en-US" sz="1800" kern="0" dirty="0"/>
              <a:t>As a result, it can be difficult to reach them with:</a:t>
            </a:r>
          </a:p>
          <a:p>
            <a:pPr>
              <a:lnSpc>
                <a:spcPct val="100000"/>
              </a:lnSpc>
            </a:pPr>
            <a:r>
              <a:rPr lang="en-US" sz="1800" kern="0" dirty="0"/>
              <a:t>Critical, urgent messages</a:t>
            </a:r>
          </a:p>
          <a:p>
            <a:pPr>
              <a:lnSpc>
                <a:spcPct val="100000"/>
              </a:lnSpc>
            </a:pPr>
            <a:r>
              <a:rPr lang="en-US" sz="1800" kern="0" dirty="0"/>
              <a:t>Important reminders</a:t>
            </a:r>
          </a:p>
          <a:p>
            <a:pPr>
              <a:lnSpc>
                <a:spcPct val="100000"/>
              </a:lnSpc>
            </a:pPr>
            <a:r>
              <a:rPr lang="en-US" sz="1800" kern="0" dirty="0"/>
              <a:t>Organization-wide announcements</a:t>
            </a:r>
          </a:p>
        </p:txBody>
      </p:sp>
      <p:pic>
        <p:nvPicPr>
          <p:cNvPr id="6" name="Picture 5">
            <a:extLst>
              <a:ext uri="{FF2B5EF4-FFF2-40B4-BE49-F238E27FC236}">
                <a16:creationId xmlns:a16="http://schemas.microsoft.com/office/drawing/2014/main" id="{1A98C62D-7D31-43DD-B06C-1F243CB86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578" y="3718068"/>
            <a:ext cx="3655314" cy="2309554"/>
          </a:xfrm>
          <a:prstGeom prst="rect">
            <a:avLst/>
          </a:prstGeom>
        </p:spPr>
      </p:pic>
      <p:pic>
        <p:nvPicPr>
          <p:cNvPr id="8" name="Picture 7" descr="A person using a computer talking on a cell phone&#10;&#10;Description automatically generated">
            <a:extLst>
              <a:ext uri="{FF2B5EF4-FFF2-40B4-BE49-F238E27FC236}">
                <a16:creationId xmlns:a16="http://schemas.microsoft.com/office/drawing/2014/main" id="{A642812D-56D9-4AD6-8FFA-0AA5AAD7FA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110" y="3263082"/>
            <a:ext cx="4146809" cy="2764540"/>
          </a:xfrm>
          <a:prstGeom prst="rect">
            <a:avLst/>
          </a:prstGeom>
        </p:spPr>
      </p:pic>
    </p:spTree>
    <p:extLst>
      <p:ext uri="{BB962C8B-B14F-4D97-AF65-F5344CB8AC3E}">
        <p14:creationId xmlns:p14="http://schemas.microsoft.com/office/powerpoint/2010/main" val="379502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500"/>
                                        <p:tgtEl>
                                          <p:spTgt spid="4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
                                            <p:txEl>
                                              <p:pRg st="1" end="1"/>
                                            </p:txEl>
                                          </p:spTgt>
                                        </p:tgtEl>
                                        <p:attrNameLst>
                                          <p:attrName>style.visibility</p:attrName>
                                        </p:attrNameLst>
                                      </p:cBhvr>
                                      <p:to>
                                        <p:strVal val="visible"/>
                                      </p:to>
                                    </p:set>
                                    <p:animEffect transition="in" filter="fade">
                                      <p:cBhvr>
                                        <p:cTn id="20" dur="500"/>
                                        <p:tgtEl>
                                          <p:spTgt spid="4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xEl>
                                              <p:pRg st="2" end="2"/>
                                            </p:txEl>
                                          </p:spTgt>
                                        </p:tgtEl>
                                        <p:attrNameLst>
                                          <p:attrName>style.visibility</p:attrName>
                                        </p:attrNameLst>
                                      </p:cBhvr>
                                      <p:to>
                                        <p:strVal val="visible"/>
                                      </p:to>
                                    </p:set>
                                    <p:animEffect transition="in" filter="fade">
                                      <p:cBhvr>
                                        <p:cTn id="25" dur="500"/>
                                        <p:tgtEl>
                                          <p:spTgt spid="4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
                                            <p:txEl>
                                              <p:pRg st="3" end="3"/>
                                            </p:txEl>
                                          </p:spTgt>
                                        </p:tgtEl>
                                        <p:attrNameLst>
                                          <p:attrName>style.visibility</p:attrName>
                                        </p:attrNameLst>
                                      </p:cBhvr>
                                      <p:to>
                                        <p:strVal val="visible"/>
                                      </p:to>
                                    </p:set>
                                    <p:animEffect transition="in" filter="fade">
                                      <p:cBhvr>
                                        <p:cTn id="30" dur="500"/>
                                        <p:tgtEl>
                                          <p:spTgt spid="4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9">
                                            <p:txEl>
                                              <p:pRg st="4" end="4"/>
                                            </p:txEl>
                                          </p:spTgt>
                                        </p:tgtEl>
                                        <p:attrNameLst>
                                          <p:attrName>style.visibility</p:attrName>
                                        </p:attrNameLst>
                                      </p:cBhvr>
                                      <p:to>
                                        <p:strVal val="visible"/>
                                      </p:to>
                                    </p:set>
                                    <p:animEffect transition="in" filter="fade">
                                      <p:cBhvr>
                                        <p:cTn id="35"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a:xfrm>
            <a:off x="507999" y="246744"/>
            <a:ext cx="11468099" cy="838200"/>
          </a:xfrm>
        </p:spPr>
        <p:txBody>
          <a:bodyPr/>
          <a:lstStyle/>
          <a:p>
            <a:r>
              <a:rPr lang="en-US" sz="3200" b="0" dirty="0">
                <a:solidFill>
                  <a:srgbClr val="2A638F"/>
                </a:solidFill>
                <a:latin typeface="Rockwell" panose="02060603020205020403" pitchFamily="18" charset="0"/>
              </a:rPr>
              <a:t>Message delivery solution requirements</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48</a:t>
            </a:fld>
            <a:endParaRPr lang="en-US" dirty="0"/>
          </a:p>
        </p:txBody>
      </p:sp>
      <p:sp>
        <p:nvSpPr>
          <p:cNvPr id="49" name="Content Placeholder 2">
            <a:extLst>
              <a:ext uri="{FF2B5EF4-FFF2-40B4-BE49-F238E27FC236}">
                <a16:creationId xmlns:a16="http://schemas.microsoft.com/office/drawing/2014/main" id="{576039FF-124B-4063-9859-2AB8EEFE7743}"/>
              </a:ext>
            </a:extLst>
          </p:cNvPr>
          <p:cNvSpPr txBox="1">
            <a:spLocks/>
          </p:cNvSpPr>
          <p:nvPr/>
        </p:nvSpPr>
        <p:spPr bwMode="auto">
          <a:xfrm>
            <a:off x="507999" y="1255593"/>
            <a:ext cx="11160838" cy="4848226"/>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nSpc>
                <a:spcPct val="100000"/>
              </a:lnSpc>
              <a:buNone/>
            </a:pPr>
            <a:r>
              <a:rPr lang="en-US" sz="1800" kern="0" dirty="0"/>
              <a:t>A message delivery solution for a small or mid-size organization must:</a:t>
            </a:r>
          </a:p>
          <a:p>
            <a:pPr marL="285750" indent="-285750">
              <a:lnSpc>
                <a:spcPct val="100000"/>
              </a:lnSpc>
            </a:pPr>
            <a:r>
              <a:rPr lang="en-US" sz="1800" kern="0" dirty="0"/>
              <a:t>Be highly effective at reaching all workers, including in-facility, WFH, and other remote employees</a:t>
            </a:r>
          </a:p>
          <a:p>
            <a:pPr marL="285750" indent="-285750">
              <a:lnSpc>
                <a:spcPct val="100000"/>
              </a:lnSpc>
            </a:pPr>
            <a:r>
              <a:rPr lang="en-US" sz="1800" kern="0" dirty="0"/>
              <a:t>Enable message recipients to immediately act in response when necessary</a:t>
            </a:r>
          </a:p>
          <a:p>
            <a:pPr marL="285750" indent="-285750">
              <a:lnSpc>
                <a:spcPct val="100000"/>
              </a:lnSpc>
            </a:pPr>
            <a:r>
              <a:rPr lang="en-US" sz="1800" kern="0" dirty="0"/>
              <a:t>Enable authorized users to quickly and easily create a message on a computer or a smartphone</a:t>
            </a:r>
          </a:p>
          <a:p>
            <a:pPr marL="285750" indent="-285750">
              <a:lnSpc>
                <a:spcPct val="100000"/>
              </a:lnSpc>
            </a:pPr>
            <a:r>
              <a:rPr lang="en-US" sz="1800" kern="0" dirty="0"/>
              <a:t>Enable the desired recipient(s) to be targeted instantly</a:t>
            </a:r>
          </a:p>
          <a:p>
            <a:pPr marL="285750" indent="-285750">
              <a:lnSpc>
                <a:spcPct val="100000"/>
              </a:lnSpc>
            </a:pPr>
            <a:r>
              <a:rPr lang="en-US" sz="1800" kern="0" dirty="0"/>
              <a:t>Be FREE of cost to the organization, the message sender, and message recipients</a:t>
            </a:r>
          </a:p>
        </p:txBody>
      </p:sp>
      <p:pic>
        <p:nvPicPr>
          <p:cNvPr id="5" name="Picture 4" descr="A person standing in front of a brick building&#10;&#10;Description automatically generated">
            <a:extLst>
              <a:ext uri="{FF2B5EF4-FFF2-40B4-BE49-F238E27FC236}">
                <a16:creationId xmlns:a16="http://schemas.microsoft.com/office/drawing/2014/main" id="{EF926009-79CA-4EFB-901B-6A135FC3C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699" y="3857766"/>
            <a:ext cx="3319919" cy="2213279"/>
          </a:xfrm>
          <a:prstGeom prst="rect">
            <a:avLst/>
          </a:prstGeom>
        </p:spPr>
      </p:pic>
      <p:pic>
        <p:nvPicPr>
          <p:cNvPr id="9" name="Picture 8" descr="A person wearing a blue shirt&#10;&#10;Description automatically generated">
            <a:extLst>
              <a:ext uri="{FF2B5EF4-FFF2-40B4-BE49-F238E27FC236}">
                <a16:creationId xmlns:a16="http://schemas.microsoft.com/office/drawing/2014/main" id="{3F1400D7-CCB2-4856-9FCF-E05CFDBA2A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9786" y="3857766"/>
            <a:ext cx="3316313" cy="2213279"/>
          </a:xfrm>
          <a:prstGeom prst="rect">
            <a:avLst/>
          </a:prstGeom>
        </p:spPr>
      </p:pic>
      <p:pic>
        <p:nvPicPr>
          <p:cNvPr id="10" name="Picture 9" descr="A picture containing person, indoor, laptop, sitting&#10;&#10;Description automatically generated">
            <a:extLst>
              <a:ext uri="{FF2B5EF4-FFF2-40B4-BE49-F238E27FC236}">
                <a16:creationId xmlns:a16="http://schemas.microsoft.com/office/drawing/2014/main" id="{2706EA76-B7BA-428D-9DFA-108669E7C9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611" y="3857766"/>
            <a:ext cx="3319920" cy="2215686"/>
          </a:xfrm>
          <a:prstGeom prst="rect">
            <a:avLst/>
          </a:prstGeom>
        </p:spPr>
      </p:pic>
    </p:spTree>
    <p:extLst>
      <p:ext uri="{BB962C8B-B14F-4D97-AF65-F5344CB8AC3E}">
        <p14:creationId xmlns:p14="http://schemas.microsoft.com/office/powerpoint/2010/main" val="1762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500"/>
                                        <p:tgtEl>
                                          <p:spTgt spid="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xEl>
                                              <p:pRg st="1" end="1"/>
                                            </p:txEl>
                                          </p:spTgt>
                                        </p:tgtEl>
                                        <p:attrNameLst>
                                          <p:attrName>style.visibility</p:attrName>
                                        </p:attrNameLst>
                                      </p:cBhvr>
                                      <p:to>
                                        <p:strVal val="visible"/>
                                      </p:to>
                                    </p:set>
                                    <p:animEffect transition="in" filter="fade">
                                      <p:cBhvr>
                                        <p:cTn id="12" dur="500"/>
                                        <p:tgtEl>
                                          <p:spTgt spid="49">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
                                            <p:txEl>
                                              <p:pRg st="2" end="2"/>
                                            </p:txEl>
                                          </p:spTgt>
                                        </p:tgtEl>
                                        <p:attrNameLst>
                                          <p:attrName>style.visibility</p:attrName>
                                        </p:attrNameLst>
                                      </p:cBhvr>
                                      <p:to>
                                        <p:strVal val="visible"/>
                                      </p:to>
                                    </p:set>
                                    <p:animEffect transition="in" filter="fade">
                                      <p:cBhvr>
                                        <p:cTn id="21" dur="500"/>
                                        <p:tgtEl>
                                          <p:spTgt spid="49">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
                                            <p:txEl>
                                              <p:pRg st="3" end="3"/>
                                            </p:txEl>
                                          </p:spTgt>
                                        </p:tgtEl>
                                        <p:attrNameLst>
                                          <p:attrName>style.visibility</p:attrName>
                                        </p:attrNameLst>
                                      </p:cBhvr>
                                      <p:to>
                                        <p:strVal val="visible"/>
                                      </p:to>
                                    </p:set>
                                    <p:animEffect transition="in" filter="fade">
                                      <p:cBhvr>
                                        <p:cTn id="30" dur="500"/>
                                        <p:tgtEl>
                                          <p:spTgt spid="49">
                                            <p:txEl>
                                              <p:pRg st="3" end="3"/>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
                                            <p:txEl>
                                              <p:pRg st="4" end="4"/>
                                            </p:txEl>
                                          </p:spTgt>
                                        </p:tgtEl>
                                        <p:attrNameLst>
                                          <p:attrName>style.visibility</p:attrName>
                                        </p:attrNameLst>
                                      </p:cBhvr>
                                      <p:to>
                                        <p:strVal val="visible"/>
                                      </p:to>
                                    </p:set>
                                    <p:animEffect transition="in" filter="fade">
                                      <p:cBhvr>
                                        <p:cTn id="39" dur="500"/>
                                        <p:tgtEl>
                                          <p:spTgt spid="4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9">
                                            <p:txEl>
                                              <p:pRg st="5" end="5"/>
                                            </p:txEl>
                                          </p:spTgt>
                                        </p:tgtEl>
                                        <p:attrNameLst>
                                          <p:attrName>style.visibility</p:attrName>
                                        </p:attrNameLst>
                                      </p:cBhvr>
                                      <p:to>
                                        <p:strVal val="visible"/>
                                      </p:to>
                                    </p:set>
                                    <p:animEffect transition="in" filter="fade">
                                      <p:cBhvr>
                                        <p:cTn id="44" dur="500"/>
                                        <p:tgtEl>
                                          <p:spTgt spid="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Smartphones: Most effective communications platform</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49</a:t>
            </a:fld>
            <a:endParaRPr lang="en-US" dirty="0"/>
          </a:p>
        </p:txBody>
      </p:sp>
      <p:sp>
        <p:nvSpPr>
          <p:cNvPr id="49" name="Content Placeholder 2">
            <a:extLst>
              <a:ext uri="{FF2B5EF4-FFF2-40B4-BE49-F238E27FC236}">
                <a16:creationId xmlns:a16="http://schemas.microsoft.com/office/drawing/2014/main" id="{576039FF-124B-4063-9859-2AB8EEFE7743}"/>
              </a:ext>
            </a:extLst>
          </p:cNvPr>
          <p:cNvSpPr txBox="1">
            <a:spLocks/>
          </p:cNvSpPr>
          <p:nvPr/>
        </p:nvSpPr>
        <p:spPr bwMode="auto">
          <a:xfrm>
            <a:off x="507999" y="1219199"/>
            <a:ext cx="10621434" cy="5016501"/>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nSpc>
                <a:spcPct val="100000"/>
              </a:lnSpc>
              <a:buNone/>
            </a:pPr>
            <a:r>
              <a:rPr lang="en-US" sz="1800" kern="0" dirty="0"/>
              <a:t>In 2019, adults in the USA spent an average of nearly 3 hours per day* on their smartphone.</a:t>
            </a:r>
          </a:p>
          <a:p>
            <a:pPr marL="0" indent="0">
              <a:lnSpc>
                <a:spcPct val="100000"/>
              </a:lnSpc>
              <a:buNone/>
            </a:pPr>
            <a:r>
              <a:rPr lang="en-US" sz="1800" kern="0" dirty="0"/>
              <a:t>Smartphones are always connected and automatically switch between cellular and Wi-Fi.</a:t>
            </a:r>
          </a:p>
          <a:p>
            <a:pPr marL="0" indent="0">
              <a:lnSpc>
                <a:spcPct val="100000"/>
              </a:lnSpc>
              <a:buNone/>
            </a:pPr>
            <a:r>
              <a:rPr lang="en-US" sz="1800" kern="0" dirty="0"/>
              <a:t>Unlike computers, which may be shared between users, each user typically has their own smartphone.</a:t>
            </a:r>
          </a:p>
          <a:p>
            <a:pPr marL="0" indent="0">
              <a:lnSpc>
                <a:spcPct val="100000"/>
              </a:lnSpc>
              <a:buNone/>
            </a:pPr>
            <a:r>
              <a:rPr lang="en-US" sz="1800" kern="0" dirty="0"/>
              <a:t>Smartphones are almost never out of arm’s reach, even when the user is asleep.</a:t>
            </a:r>
          </a:p>
          <a:p>
            <a:pPr marL="0" indent="0">
              <a:lnSpc>
                <a:spcPct val="100000"/>
              </a:lnSpc>
              <a:buNone/>
            </a:pPr>
            <a:endParaRPr lang="en-US" sz="1800" kern="0" dirty="0"/>
          </a:p>
          <a:p>
            <a:pPr marL="0" indent="0">
              <a:lnSpc>
                <a:spcPct val="100000"/>
              </a:lnSpc>
              <a:buNone/>
            </a:pPr>
            <a:endParaRPr lang="en-US" sz="1800" kern="0" dirty="0"/>
          </a:p>
          <a:p>
            <a:pPr marL="0" indent="0">
              <a:lnSpc>
                <a:spcPct val="100000"/>
              </a:lnSpc>
              <a:buNone/>
            </a:pPr>
            <a:endParaRPr lang="en-US" sz="1800" kern="0" dirty="0"/>
          </a:p>
          <a:p>
            <a:pPr marL="0" indent="0">
              <a:lnSpc>
                <a:spcPct val="100000"/>
              </a:lnSpc>
              <a:buNone/>
            </a:pPr>
            <a:endParaRPr lang="en-US" sz="1800" kern="0" dirty="0"/>
          </a:p>
          <a:p>
            <a:pPr marL="0" indent="0">
              <a:lnSpc>
                <a:spcPct val="100000"/>
              </a:lnSpc>
              <a:buNone/>
            </a:pPr>
            <a:endParaRPr lang="en-US" sz="1800" kern="0" dirty="0"/>
          </a:p>
          <a:p>
            <a:pPr marL="0" indent="0">
              <a:lnSpc>
                <a:spcPct val="100000"/>
              </a:lnSpc>
              <a:buNone/>
            </a:pPr>
            <a:endParaRPr lang="en-US" sz="1800" kern="0" dirty="0"/>
          </a:p>
          <a:p>
            <a:pPr marL="0" indent="0">
              <a:lnSpc>
                <a:spcPct val="100000"/>
              </a:lnSpc>
              <a:buNone/>
            </a:pPr>
            <a:endParaRPr lang="en-US" sz="1800" kern="0" dirty="0"/>
          </a:p>
          <a:p>
            <a:pPr marL="0" indent="0">
              <a:lnSpc>
                <a:spcPct val="100000"/>
              </a:lnSpc>
              <a:buNone/>
            </a:pPr>
            <a:r>
              <a:rPr lang="en-US" sz="1200" kern="0" baseline="30000" dirty="0"/>
              <a:t> </a:t>
            </a:r>
            <a:r>
              <a:rPr lang="en-US" sz="1200" kern="0" dirty="0"/>
              <a:t>*</a:t>
            </a:r>
            <a:r>
              <a:rPr lang="en-US" sz="1200" kern="0" dirty="0">
                <a:hlinkClick r:id="rId3"/>
              </a:rPr>
              <a:t>https://simpletexting.com/screentime-smartphone-usage-statistics/</a:t>
            </a:r>
            <a:r>
              <a:rPr lang="en-US" sz="1200" kern="0" dirty="0"/>
              <a:t>  </a:t>
            </a:r>
          </a:p>
        </p:txBody>
      </p:sp>
      <p:pic>
        <p:nvPicPr>
          <p:cNvPr id="6" name="Picture 5">
            <a:extLst>
              <a:ext uri="{FF2B5EF4-FFF2-40B4-BE49-F238E27FC236}">
                <a16:creationId xmlns:a16="http://schemas.microsoft.com/office/drawing/2014/main" id="{628FE49F-1344-40D0-AD76-BBC28A374D00}"/>
              </a:ext>
            </a:extLst>
          </p:cNvPr>
          <p:cNvPicPr>
            <a:picLocks noChangeAspect="1"/>
          </p:cNvPicPr>
          <p:nvPr/>
        </p:nvPicPr>
        <p:blipFill>
          <a:blip r:embed="rId4"/>
          <a:stretch>
            <a:fillRect/>
          </a:stretch>
        </p:blipFill>
        <p:spPr>
          <a:xfrm>
            <a:off x="6096000" y="3365657"/>
            <a:ext cx="4807784" cy="2523722"/>
          </a:xfrm>
          <a:prstGeom prst="rect">
            <a:avLst/>
          </a:prstGeom>
        </p:spPr>
      </p:pic>
      <p:pic>
        <p:nvPicPr>
          <p:cNvPr id="8" name="Picture 7" descr="A picture containing indoor, person, cellphone, looking&#10;&#10;Description automatically generated">
            <a:extLst>
              <a:ext uri="{FF2B5EF4-FFF2-40B4-BE49-F238E27FC236}">
                <a16:creationId xmlns:a16="http://schemas.microsoft.com/office/drawing/2014/main" id="{AACC6D54-6FAB-4B94-9726-3409E8477E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180" y="2975212"/>
            <a:ext cx="4371251" cy="2914167"/>
          </a:xfrm>
          <a:prstGeom prst="rect">
            <a:avLst/>
          </a:prstGeom>
        </p:spPr>
      </p:pic>
    </p:spTree>
    <p:extLst>
      <p:ext uri="{BB962C8B-B14F-4D97-AF65-F5344CB8AC3E}">
        <p14:creationId xmlns:p14="http://schemas.microsoft.com/office/powerpoint/2010/main" val="218790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500"/>
                                        <p:tgtEl>
                                          <p:spTgt spid="4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
                                            <p:txEl>
                                              <p:pRg st="11" end="11"/>
                                            </p:txEl>
                                          </p:spTgt>
                                        </p:tgtEl>
                                        <p:attrNameLst>
                                          <p:attrName>style.visibility</p:attrName>
                                        </p:attrNameLst>
                                      </p:cBhvr>
                                      <p:to>
                                        <p:strVal val="visible"/>
                                      </p:to>
                                    </p:set>
                                    <p:animEffect transition="in" filter="fade">
                                      <p:cBhvr>
                                        <p:cTn id="15" dur="500"/>
                                        <p:tgtEl>
                                          <p:spTgt spid="49">
                                            <p:txEl>
                                              <p:pRg st="11" end="1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
                                            <p:txEl>
                                              <p:pRg st="1" end="1"/>
                                            </p:txEl>
                                          </p:spTgt>
                                        </p:tgtEl>
                                        <p:attrNameLst>
                                          <p:attrName>style.visibility</p:attrName>
                                        </p:attrNameLst>
                                      </p:cBhvr>
                                      <p:to>
                                        <p:strVal val="visible"/>
                                      </p:to>
                                    </p:set>
                                    <p:animEffect transition="in" filter="fade">
                                      <p:cBhvr>
                                        <p:cTn id="20" dur="500"/>
                                        <p:tgtEl>
                                          <p:spTgt spid="4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xEl>
                                              <p:pRg st="2" end="2"/>
                                            </p:txEl>
                                          </p:spTgt>
                                        </p:tgtEl>
                                        <p:attrNameLst>
                                          <p:attrName>style.visibility</p:attrName>
                                        </p:attrNameLst>
                                      </p:cBhvr>
                                      <p:to>
                                        <p:strVal val="visible"/>
                                      </p:to>
                                    </p:set>
                                    <p:animEffect transition="in" filter="fade">
                                      <p:cBhvr>
                                        <p:cTn id="25" dur="500"/>
                                        <p:tgtEl>
                                          <p:spTgt spid="4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
                                            <p:txEl>
                                              <p:pRg st="3" end="3"/>
                                            </p:txEl>
                                          </p:spTgt>
                                        </p:tgtEl>
                                        <p:attrNameLst>
                                          <p:attrName>style.visibility</p:attrName>
                                        </p:attrNameLst>
                                      </p:cBhvr>
                                      <p:to>
                                        <p:strVal val="visible"/>
                                      </p:to>
                                    </p:set>
                                    <p:animEffect transition="in" filter="fade">
                                      <p:cBhvr>
                                        <p:cTn id="30" dur="500"/>
                                        <p:tgtEl>
                                          <p:spTgt spid="49">
                                            <p:txEl>
                                              <p:pRg st="3" end="3"/>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C4C9-3241-4BA9-8457-7F9627F6A090}"/>
              </a:ext>
            </a:extLst>
          </p:cNvPr>
          <p:cNvSpPr>
            <a:spLocks noGrp="1"/>
          </p:cNvSpPr>
          <p:nvPr>
            <p:ph type="title"/>
          </p:nvPr>
        </p:nvSpPr>
        <p:spPr>
          <a:xfrm>
            <a:off x="507999" y="26285"/>
            <a:ext cx="11448474" cy="838200"/>
          </a:xfrm>
        </p:spPr>
        <p:txBody>
          <a:bodyPr/>
          <a:lstStyle/>
          <a:p>
            <a:r>
              <a:rPr lang="en-US" b="0" dirty="0">
                <a:solidFill>
                  <a:srgbClr val="2A638F"/>
                </a:solidFill>
                <a:latin typeface="Rockwell" panose="02060603020205020403" pitchFamily="18" charset="0"/>
              </a:rPr>
              <a:t>Not all Continuous Performance Management (CPM) is the same!</a:t>
            </a:r>
          </a:p>
        </p:txBody>
      </p:sp>
      <p:graphicFrame>
        <p:nvGraphicFramePr>
          <p:cNvPr id="5" name="Content Placeholder 4">
            <a:extLst>
              <a:ext uri="{FF2B5EF4-FFF2-40B4-BE49-F238E27FC236}">
                <a16:creationId xmlns:a16="http://schemas.microsoft.com/office/drawing/2014/main" id="{FCB0B135-9637-4EA4-A2A6-B7F0B36F74C7}"/>
              </a:ext>
            </a:extLst>
          </p:cNvPr>
          <p:cNvGraphicFramePr>
            <a:graphicFrameLocks noGrp="1"/>
          </p:cNvGraphicFramePr>
          <p:nvPr>
            <p:ph idx="1"/>
          </p:nvPr>
        </p:nvGraphicFramePr>
        <p:xfrm>
          <a:off x="474312" y="1020587"/>
          <a:ext cx="11175999" cy="4876800"/>
        </p:xfrm>
        <a:graphic>
          <a:graphicData uri="http://schemas.openxmlformats.org/drawingml/2006/table">
            <a:tbl>
              <a:tblPr firstRow="1" bandRow="1">
                <a:tableStyleId>{BC89EF96-8CEA-46FF-86C4-4CE0E7609802}</a:tableStyleId>
              </a:tblPr>
              <a:tblGrid>
                <a:gridCol w="2696799">
                  <a:extLst>
                    <a:ext uri="{9D8B030D-6E8A-4147-A177-3AD203B41FA5}">
                      <a16:colId xmlns:a16="http://schemas.microsoft.com/office/drawing/2014/main" val="458656831"/>
                    </a:ext>
                  </a:extLst>
                </a:gridCol>
                <a:gridCol w="4239600">
                  <a:extLst>
                    <a:ext uri="{9D8B030D-6E8A-4147-A177-3AD203B41FA5}">
                      <a16:colId xmlns:a16="http://schemas.microsoft.com/office/drawing/2014/main" val="3259811156"/>
                    </a:ext>
                  </a:extLst>
                </a:gridCol>
                <a:gridCol w="4239600">
                  <a:extLst>
                    <a:ext uri="{9D8B030D-6E8A-4147-A177-3AD203B41FA5}">
                      <a16:colId xmlns:a16="http://schemas.microsoft.com/office/drawing/2014/main" val="2212343901"/>
                    </a:ext>
                  </a:extLst>
                </a:gridCol>
              </a:tblGrid>
              <a:tr h="338364">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2000">
                          <a:solidFill>
                            <a:srgbClr val="009900"/>
                          </a:solidFill>
                        </a:rPr>
                        <a:t>SnapEval</a:t>
                      </a:r>
                      <a:endParaRPr lang="en-US" sz="2000" dirty="0">
                        <a:solidFill>
                          <a:srgbClr val="009900"/>
                        </a:solidFill>
                        <a:latin typeface="Arial" panose="020B0604020202020204" pitchFamily="34" charset="0"/>
                        <a:cs typeface="Arial" panose="020B0604020202020204" pitchFamily="34" charset="0"/>
                      </a:endParaRPr>
                    </a:p>
                  </a:txBody>
                  <a:tcPr/>
                </a:tc>
                <a:tc>
                  <a:txBody>
                    <a:bodyPr/>
                    <a:lstStyle/>
                    <a:p>
                      <a:pPr algn="ctr"/>
                      <a:r>
                        <a:rPr lang="en-US" sz="2000">
                          <a:solidFill>
                            <a:srgbClr val="EE2722"/>
                          </a:solidFill>
                        </a:rPr>
                        <a:t>Most CPM Products</a:t>
                      </a:r>
                      <a:endParaRPr lang="en-US" sz="2000" dirty="0">
                        <a:solidFill>
                          <a:srgbClr val="EE272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850090"/>
                  </a:ext>
                </a:extLst>
              </a:tr>
              <a:tr h="312336">
                <a:tc>
                  <a:txBody>
                    <a:bodyPr/>
                    <a:lstStyle/>
                    <a:p>
                      <a:r>
                        <a:rPr lang="en-US" sz="1100" dirty="0">
                          <a:latin typeface="Arial" panose="020B0604020202020204" pitchFamily="34" charset="0"/>
                          <a:cs typeface="Arial" panose="020B0604020202020204" pitchFamily="34" charset="0"/>
                        </a:rPr>
                        <a:t>Designed for</a:t>
                      </a:r>
                      <a:endParaRPr lang="en-US" sz="1100" b="1"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t> </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8128211"/>
                  </a:ext>
                </a:extLst>
              </a:tr>
              <a:tr h="1015091">
                <a:tc>
                  <a:txBody>
                    <a:bodyPr/>
                    <a:lstStyle/>
                    <a:p>
                      <a:r>
                        <a:rPr lang="en-US" sz="1100" b="0" dirty="0">
                          <a:latin typeface="Arial" panose="020B0604020202020204" pitchFamily="34" charset="0"/>
                          <a:cs typeface="Arial" panose="020B0604020202020204" pitchFamily="34" charset="0"/>
                        </a:rPr>
                        <a:t>Business Terms/Pricing</a:t>
                      </a: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9278280"/>
                  </a:ext>
                </a:extLst>
              </a:tr>
              <a:tr h="286308">
                <a:tc>
                  <a:txBody>
                    <a:bodyPr/>
                    <a:lstStyle/>
                    <a:p>
                      <a:r>
                        <a:rPr lang="en-US" sz="1100" dirty="0">
                          <a:latin typeface="Arial" panose="020B0604020202020204" pitchFamily="34" charset="0"/>
                          <a:cs typeface="Arial" panose="020B0604020202020204" pitchFamily="34" charset="0"/>
                        </a:rPr>
                        <a:t>PM process prior to CPM</a:t>
                      </a:r>
                      <a:endParaRPr lang="en-US" sz="1100" b="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62425158"/>
                  </a:ext>
                </a:extLst>
              </a:tr>
              <a:tr h="390420">
                <a:tc>
                  <a:txBody>
                    <a:bodyPr/>
                    <a:lstStyle/>
                    <a:p>
                      <a:r>
                        <a:rPr lang="en-US" sz="1100" dirty="0">
                          <a:latin typeface="Arial" panose="020B0604020202020204" pitchFamily="34" charset="0"/>
                          <a:cs typeface="Arial" panose="020B0604020202020204" pitchFamily="34" charset="0"/>
                        </a:rPr>
                        <a:t>CPM Objective</a:t>
                      </a:r>
                    </a:p>
                    <a:p>
                      <a:endParaRPr lang="en-US" sz="11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72672449"/>
                  </a:ext>
                </a:extLst>
              </a:tr>
              <a:tr h="312336">
                <a:tc>
                  <a:txBody>
                    <a:bodyPr/>
                    <a:lstStyle/>
                    <a:p>
                      <a:r>
                        <a:rPr lang="en-US" sz="1100" dirty="0">
                          <a:latin typeface="Arial" panose="020B0604020202020204" pitchFamily="34" charset="0"/>
                          <a:cs typeface="Arial" panose="020B0604020202020204" pitchFamily="34" charset="0"/>
                        </a:rPr>
                        <a:t>Focus of CPM solution</a:t>
                      </a:r>
                    </a:p>
                    <a:p>
                      <a:endParaRPr lang="en-US" sz="1100" b="1"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55587608"/>
                  </a:ext>
                </a:extLst>
              </a:tr>
              <a:tr h="312336">
                <a:tc>
                  <a:txBody>
                    <a:bodyPr/>
                    <a:lstStyle/>
                    <a:p>
                      <a:r>
                        <a:rPr lang="en-US" sz="1100" dirty="0">
                          <a:latin typeface="Arial" panose="020B0604020202020204" pitchFamily="34" charset="0"/>
                          <a:cs typeface="Arial" panose="020B0604020202020204" pitchFamily="34" charset="0"/>
                        </a:rPr>
                        <a:t>Cultural shift</a:t>
                      </a:r>
                      <a:endParaRPr lang="en-US" sz="1100" b="1"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2105589"/>
                  </a:ext>
                </a:extLst>
              </a:tr>
              <a:tr h="312336">
                <a:tc>
                  <a:txBody>
                    <a:bodyPr/>
                    <a:lstStyle/>
                    <a:p>
                      <a:r>
                        <a:rPr lang="en-US" sz="1100" dirty="0">
                          <a:latin typeface="Arial" panose="020B0604020202020204" pitchFamily="34" charset="0"/>
                          <a:cs typeface="Arial" panose="020B0604020202020204" pitchFamily="34" charset="0"/>
                        </a:rPr>
                        <a:t>Technology required?</a:t>
                      </a:r>
                      <a:endParaRPr lang="en-US" sz="1100" b="1"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00151060"/>
                  </a:ext>
                </a:extLst>
              </a:tr>
              <a:tr h="390420">
                <a:tc>
                  <a:txBody>
                    <a:bodyPr/>
                    <a:lstStyle/>
                    <a:p>
                      <a:r>
                        <a:rPr lang="en-US" sz="1100" dirty="0">
                          <a:latin typeface="Arial" panose="020B0604020202020204" pitchFamily="34" charset="0"/>
                          <a:cs typeface="Arial" panose="020B0604020202020204" pitchFamily="34" charset="0"/>
                        </a:rPr>
                        <a:t>Use in conjunction with annual reviews?</a:t>
                      </a:r>
                    </a:p>
                    <a:p>
                      <a:endParaRPr lang="en-US" sz="1100" b="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69603017"/>
                  </a:ext>
                </a:extLst>
              </a:tr>
            </a:tbl>
          </a:graphicData>
        </a:graphic>
      </p:graphicFrame>
      <p:sp>
        <p:nvSpPr>
          <p:cNvPr id="4" name="Slide Number Placeholder 3">
            <a:extLst>
              <a:ext uri="{FF2B5EF4-FFF2-40B4-BE49-F238E27FC236}">
                <a16:creationId xmlns:a16="http://schemas.microsoft.com/office/drawing/2014/main" id="{E991FB58-8DC5-43BA-BC24-E220E2E85852}"/>
              </a:ext>
            </a:extLst>
          </p:cNvPr>
          <p:cNvSpPr>
            <a:spLocks noGrp="1"/>
          </p:cNvSpPr>
          <p:nvPr>
            <p:ph type="sldNum" sz="quarter" idx="11"/>
          </p:nvPr>
        </p:nvSpPr>
        <p:spPr>
          <a:xfrm>
            <a:off x="11269132" y="6492842"/>
            <a:ext cx="205184" cy="153888"/>
          </a:xfrm>
        </p:spPr>
        <p:txBody>
          <a:bodyPr/>
          <a:lstStyle/>
          <a:p>
            <a:pPr>
              <a:defRPr/>
            </a:pPr>
            <a:fld id="{446C9BED-6FD4-4BA4-B6B0-4A26058AC9EF}" type="slidenum">
              <a:rPr lang="en-US" smtClean="0"/>
              <a:pPr>
                <a:defRPr/>
              </a:pPr>
              <a:t>5</a:t>
            </a:fld>
            <a:endParaRPr lang="en-US" dirty="0"/>
          </a:p>
        </p:txBody>
      </p:sp>
      <p:sp>
        <p:nvSpPr>
          <p:cNvPr id="6" name="Rectangle 5">
            <a:extLst>
              <a:ext uri="{FF2B5EF4-FFF2-40B4-BE49-F238E27FC236}">
                <a16:creationId xmlns:a16="http://schemas.microsoft.com/office/drawing/2014/main" id="{E3BB1EBC-F142-42FE-922E-E1E9895899A7}"/>
              </a:ext>
            </a:extLst>
          </p:cNvPr>
          <p:cNvSpPr/>
          <p:nvPr/>
        </p:nvSpPr>
        <p:spPr bwMode="auto">
          <a:xfrm>
            <a:off x="3222838" y="1446659"/>
            <a:ext cx="4087455" cy="211526"/>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Small and Midsize Organizations</a:t>
            </a:r>
            <a:endParaRPr lang="en-US" sz="1200"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F7E9984-48FA-436E-AA62-E8E784207359}"/>
              </a:ext>
            </a:extLst>
          </p:cNvPr>
          <p:cNvSpPr/>
          <p:nvPr/>
        </p:nvSpPr>
        <p:spPr bwMode="auto">
          <a:xfrm>
            <a:off x="7493000" y="1446658"/>
            <a:ext cx="4134217" cy="211526"/>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Midsize and Large Organizations </a:t>
            </a:r>
            <a:endParaRPr lang="en-US" sz="1200"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D6D3E83-6E96-49CD-81BF-18FEBB466A97}"/>
              </a:ext>
            </a:extLst>
          </p:cNvPr>
          <p:cNvSpPr/>
          <p:nvPr/>
        </p:nvSpPr>
        <p:spPr bwMode="auto">
          <a:xfrm>
            <a:off x="7492996" y="4162195"/>
            <a:ext cx="4117369" cy="392839"/>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To </a:t>
            </a:r>
            <a:r>
              <a:rPr lang="en-US" sz="1100" b="1" dirty="0">
                <a:solidFill>
                  <a:prstClr val="black"/>
                </a:solidFill>
                <a:latin typeface="Arial" panose="020B0604020202020204" pitchFamily="34" charset="0"/>
                <a:cs typeface="Arial" panose="020B0604020202020204" pitchFamily="34" charset="0"/>
              </a:rPr>
              <a:t>maximize employee engagement </a:t>
            </a:r>
            <a:r>
              <a:rPr lang="en-US" sz="1100" dirty="0">
                <a:solidFill>
                  <a:prstClr val="black"/>
                </a:solidFill>
                <a:latin typeface="Arial" panose="020B0604020202020204" pitchFamily="34" charset="0"/>
                <a:cs typeface="Arial" panose="020B0604020202020204" pitchFamily="34" charset="0"/>
              </a:rPr>
              <a:t>by deeply integrating CPM tasks with job workflows</a:t>
            </a:r>
          </a:p>
        </p:txBody>
      </p:sp>
      <p:sp>
        <p:nvSpPr>
          <p:cNvPr id="10" name="Rectangle 9">
            <a:extLst>
              <a:ext uri="{FF2B5EF4-FFF2-40B4-BE49-F238E27FC236}">
                <a16:creationId xmlns:a16="http://schemas.microsoft.com/office/drawing/2014/main" id="{91F875F6-32A7-4B93-8AD5-04DCEBFE6CB8}"/>
              </a:ext>
            </a:extLst>
          </p:cNvPr>
          <p:cNvSpPr/>
          <p:nvPr/>
        </p:nvSpPr>
        <p:spPr bwMode="auto">
          <a:xfrm>
            <a:off x="3229085" y="4962551"/>
            <a:ext cx="4081206" cy="307560"/>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Only for managers</a:t>
            </a:r>
            <a:r>
              <a:rPr lang="en-US" sz="1100" dirty="0">
                <a:solidFill>
                  <a:prstClr val="black"/>
                </a:solidFill>
                <a:latin typeface="Arial" panose="020B0604020202020204" pitchFamily="34" charset="0"/>
                <a:cs typeface="Arial" panose="020B0604020202020204" pitchFamily="34" charset="0"/>
              </a:rPr>
              <a:t> capturing feedback</a:t>
            </a:r>
          </a:p>
        </p:txBody>
      </p:sp>
      <p:sp>
        <p:nvSpPr>
          <p:cNvPr id="11" name="Rectangle 10">
            <a:extLst>
              <a:ext uri="{FF2B5EF4-FFF2-40B4-BE49-F238E27FC236}">
                <a16:creationId xmlns:a16="http://schemas.microsoft.com/office/drawing/2014/main" id="{AB797949-206E-4426-8534-DC46D9AAB3B8}"/>
              </a:ext>
            </a:extLst>
          </p:cNvPr>
          <p:cNvSpPr/>
          <p:nvPr/>
        </p:nvSpPr>
        <p:spPr bwMode="auto">
          <a:xfrm>
            <a:off x="3222832" y="4597393"/>
            <a:ext cx="4087459" cy="29032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Small change. </a:t>
            </a:r>
            <a:r>
              <a:rPr lang="en-US" sz="1100" dirty="0">
                <a:solidFill>
                  <a:prstClr val="black"/>
                </a:solidFill>
                <a:latin typeface="Arial" panose="020B0604020202020204" pitchFamily="34" charset="0"/>
                <a:cs typeface="Arial" panose="020B0604020202020204" pitchFamily="34" charset="0"/>
              </a:rPr>
              <a:t>Low risk of failure</a:t>
            </a:r>
          </a:p>
        </p:txBody>
      </p:sp>
      <p:sp>
        <p:nvSpPr>
          <p:cNvPr id="12" name="Rectangle 11">
            <a:extLst>
              <a:ext uri="{FF2B5EF4-FFF2-40B4-BE49-F238E27FC236}">
                <a16:creationId xmlns:a16="http://schemas.microsoft.com/office/drawing/2014/main" id="{8169DF67-C454-4F2E-8F58-EE6C1E7A9AF3}"/>
              </a:ext>
            </a:extLst>
          </p:cNvPr>
          <p:cNvSpPr/>
          <p:nvPr/>
        </p:nvSpPr>
        <p:spPr bwMode="auto">
          <a:xfrm>
            <a:off x="3222833" y="5323781"/>
            <a:ext cx="4087461" cy="37924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Yes, if desired.</a:t>
            </a:r>
            <a:r>
              <a:rPr lang="en-US" sz="1100" dirty="0">
                <a:solidFill>
                  <a:prstClr val="black"/>
                </a:solidFill>
                <a:latin typeface="Arial" panose="020B0604020202020204" pitchFamily="34" charset="0"/>
                <a:cs typeface="Arial" panose="020B0604020202020204" pitchFamily="34" charset="0"/>
              </a:rPr>
              <a:t> Snaps can automatically be incorporated into an employee’s Performance Appraisal.</a:t>
            </a:r>
          </a:p>
        </p:txBody>
      </p:sp>
      <p:sp>
        <p:nvSpPr>
          <p:cNvPr id="13" name="Rectangle 12">
            <a:extLst>
              <a:ext uri="{FF2B5EF4-FFF2-40B4-BE49-F238E27FC236}">
                <a16:creationId xmlns:a16="http://schemas.microsoft.com/office/drawing/2014/main" id="{609D27E4-9F94-4094-8DC1-57BF531AB6D6}"/>
              </a:ext>
            </a:extLst>
          </p:cNvPr>
          <p:cNvSpPr/>
          <p:nvPr/>
        </p:nvSpPr>
        <p:spPr bwMode="auto">
          <a:xfrm>
            <a:off x="7492996" y="4962550"/>
            <a:ext cx="4117369" cy="307560"/>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For </a:t>
            </a:r>
            <a:r>
              <a:rPr lang="en-US" sz="1100" b="1" dirty="0">
                <a:solidFill>
                  <a:prstClr val="black"/>
                </a:solidFill>
                <a:latin typeface="Arial" panose="020B0604020202020204" pitchFamily="34" charset="0"/>
                <a:cs typeface="Arial" panose="020B0604020202020204" pitchFamily="34" charset="0"/>
              </a:rPr>
              <a:t>all managers </a:t>
            </a:r>
            <a:r>
              <a:rPr lang="en-US" sz="1100" dirty="0">
                <a:solidFill>
                  <a:prstClr val="black"/>
                </a:solidFill>
                <a:latin typeface="Arial" panose="020B0604020202020204" pitchFamily="34" charset="0"/>
                <a:cs typeface="Arial" panose="020B0604020202020204" pitchFamily="34" charset="0"/>
              </a:rPr>
              <a:t>and </a:t>
            </a:r>
            <a:r>
              <a:rPr lang="en-US" sz="1100" b="1" dirty="0">
                <a:solidFill>
                  <a:prstClr val="black"/>
                </a:solidFill>
                <a:latin typeface="Arial" panose="020B0604020202020204" pitchFamily="34" charset="0"/>
                <a:cs typeface="Arial" panose="020B0604020202020204" pitchFamily="34" charset="0"/>
              </a:rPr>
              <a:t>all employees</a:t>
            </a:r>
          </a:p>
        </p:txBody>
      </p:sp>
      <p:sp>
        <p:nvSpPr>
          <p:cNvPr id="14" name="Rectangle 13">
            <a:extLst>
              <a:ext uri="{FF2B5EF4-FFF2-40B4-BE49-F238E27FC236}">
                <a16:creationId xmlns:a16="http://schemas.microsoft.com/office/drawing/2014/main" id="{62D914C0-CDA2-4B23-9CBB-99635F861C1D}"/>
              </a:ext>
            </a:extLst>
          </p:cNvPr>
          <p:cNvSpPr/>
          <p:nvPr/>
        </p:nvSpPr>
        <p:spPr bwMode="auto">
          <a:xfrm>
            <a:off x="7493001" y="4597393"/>
            <a:ext cx="4134214" cy="29032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Large change. </a:t>
            </a:r>
            <a:r>
              <a:rPr lang="en-US" sz="1100" dirty="0">
                <a:solidFill>
                  <a:prstClr val="black"/>
                </a:solidFill>
                <a:latin typeface="Arial" panose="020B0604020202020204" pitchFamily="34" charset="0"/>
                <a:cs typeface="Arial" panose="020B0604020202020204" pitchFamily="34" charset="0"/>
              </a:rPr>
              <a:t>High risk of failure</a:t>
            </a:r>
          </a:p>
        </p:txBody>
      </p:sp>
      <p:sp>
        <p:nvSpPr>
          <p:cNvPr id="15" name="Rectangle 14">
            <a:extLst>
              <a:ext uri="{FF2B5EF4-FFF2-40B4-BE49-F238E27FC236}">
                <a16:creationId xmlns:a16="http://schemas.microsoft.com/office/drawing/2014/main" id="{5C3F2573-AB70-4B8F-AACC-2BAB96A3B0C0}"/>
              </a:ext>
            </a:extLst>
          </p:cNvPr>
          <p:cNvSpPr/>
          <p:nvPr/>
        </p:nvSpPr>
        <p:spPr bwMode="auto">
          <a:xfrm>
            <a:off x="7492996" y="5323781"/>
            <a:ext cx="4117369" cy="37924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Generally not. </a:t>
            </a:r>
            <a:r>
              <a:rPr lang="en-US" sz="1100" dirty="0">
                <a:solidFill>
                  <a:prstClr val="black"/>
                </a:solidFill>
                <a:latin typeface="Arial" panose="020B0604020202020204" pitchFamily="34" charset="0"/>
                <a:cs typeface="Arial" panose="020B0604020202020204" pitchFamily="34" charset="0"/>
              </a:rPr>
              <a:t>Content from OKRs, journaling, and pulse surveys isn’t designed to integrate with the format of traditional Performance Appraisals.</a:t>
            </a:r>
          </a:p>
          <a:p>
            <a:pPr lvl="0" algn="l" defTabSz="914192" fontAlgn="auto">
              <a:spcBef>
                <a:spcPts val="0"/>
              </a:spcBef>
              <a:spcAft>
                <a:spcPts val="0"/>
              </a:spcAft>
            </a:pPr>
            <a:endParaRPr lang="en-US" sz="1100" dirty="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06BDE7-F27B-43CE-9DE5-12C6736FD85B}"/>
              </a:ext>
            </a:extLst>
          </p:cNvPr>
          <p:cNvSpPr/>
          <p:nvPr/>
        </p:nvSpPr>
        <p:spPr bwMode="auto">
          <a:xfrm>
            <a:off x="3222834" y="3735804"/>
            <a:ext cx="4087459" cy="38464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Provide </a:t>
            </a:r>
            <a:r>
              <a:rPr lang="en-US" sz="1100" b="1" dirty="0">
                <a:solidFill>
                  <a:prstClr val="black"/>
                </a:solidFill>
                <a:latin typeface="Arial" panose="020B0604020202020204" pitchFamily="34" charset="0"/>
                <a:cs typeface="Arial" panose="020B0604020202020204" pitchFamily="34" charset="0"/>
              </a:rPr>
              <a:t>a</a:t>
            </a:r>
            <a:r>
              <a:rPr lang="en-US" sz="1100" dirty="0">
                <a:solidFill>
                  <a:prstClr val="black"/>
                </a:solidFill>
                <a:latin typeface="Arial" panose="020B0604020202020204" pitchFamily="34" charset="0"/>
                <a:cs typeface="Arial" panose="020B0604020202020204" pitchFamily="34" charset="0"/>
              </a:rPr>
              <a:t> </a:t>
            </a:r>
            <a:r>
              <a:rPr lang="en-US" sz="1100" b="1" dirty="0">
                <a:solidFill>
                  <a:prstClr val="black"/>
                </a:solidFill>
                <a:latin typeface="Arial" panose="020B0604020202020204" pitchFamily="34" charset="0"/>
                <a:cs typeface="Arial" panose="020B0604020202020204" pitchFamily="34" charset="0"/>
              </a:rPr>
              <a:t>simple, easy-to-use, effective CPM solution</a:t>
            </a:r>
            <a:r>
              <a:rPr lang="en-US" sz="1100" dirty="0">
                <a:solidFill>
                  <a:prstClr val="black"/>
                </a:solidFill>
                <a:latin typeface="Arial" panose="020B0604020202020204" pitchFamily="34" charset="0"/>
                <a:cs typeface="Arial" panose="020B0604020202020204" pitchFamily="34" charset="0"/>
              </a:rPr>
              <a:t> that provides timely, actionable feedback</a:t>
            </a:r>
          </a:p>
        </p:txBody>
      </p:sp>
      <p:sp>
        <p:nvSpPr>
          <p:cNvPr id="17" name="Rectangle 16">
            <a:extLst>
              <a:ext uri="{FF2B5EF4-FFF2-40B4-BE49-F238E27FC236}">
                <a16:creationId xmlns:a16="http://schemas.microsoft.com/office/drawing/2014/main" id="{93E1CF6F-6F6F-414D-B6C5-1C864590F06B}"/>
              </a:ext>
            </a:extLst>
          </p:cNvPr>
          <p:cNvSpPr/>
          <p:nvPr/>
        </p:nvSpPr>
        <p:spPr bwMode="auto">
          <a:xfrm>
            <a:off x="7493001" y="3735803"/>
            <a:ext cx="4134216" cy="38464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Radically overhaul</a:t>
            </a:r>
            <a:r>
              <a:rPr lang="en-US" sz="1100" dirty="0">
                <a:solidFill>
                  <a:prstClr val="black"/>
                </a:solidFill>
                <a:latin typeface="Arial" panose="020B0604020202020204" pitchFamily="34" charset="0"/>
                <a:cs typeface="Arial" panose="020B0604020202020204" pitchFamily="34" charset="0"/>
              </a:rPr>
              <a:t> process through CPM tasks such as journaling, OKRs, or frequent pulse surveys</a:t>
            </a:r>
          </a:p>
        </p:txBody>
      </p:sp>
      <p:sp>
        <p:nvSpPr>
          <p:cNvPr id="18" name="Rectangle 17">
            <a:extLst>
              <a:ext uri="{FF2B5EF4-FFF2-40B4-BE49-F238E27FC236}">
                <a16:creationId xmlns:a16="http://schemas.microsoft.com/office/drawing/2014/main" id="{A46BCE57-03A5-4A59-AD5F-093D9DCFDBCC}"/>
              </a:ext>
            </a:extLst>
          </p:cNvPr>
          <p:cNvSpPr/>
          <p:nvPr/>
        </p:nvSpPr>
        <p:spPr bwMode="auto">
          <a:xfrm>
            <a:off x="3210341" y="3401573"/>
            <a:ext cx="4099952" cy="290320"/>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Manual, ineffective, or non-existent process</a:t>
            </a:r>
          </a:p>
        </p:txBody>
      </p:sp>
      <p:sp>
        <p:nvSpPr>
          <p:cNvPr id="19" name="Rectangle 18">
            <a:extLst>
              <a:ext uri="{FF2B5EF4-FFF2-40B4-BE49-F238E27FC236}">
                <a16:creationId xmlns:a16="http://schemas.microsoft.com/office/drawing/2014/main" id="{37A1A9B0-BE93-4B53-91C4-DA08448AA9AC}"/>
              </a:ext>
            </a:extLst>
          </p:cNvPr>
          <p:cNvSpPr/>
          <p:nvPr/>
        </p:nvSpPr>
        <p:spPr bwMode="auto">
          <a:xfrm>
            <a:off x="7493000" y="3401572"/>
            <a:ext cx="4134217" cy="287472"/>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Functional process that needs improvement</a:t>
            </a:r>
          </a:p>
        </p:txBody>
      </p:sp>
      <p:sp>
        <p:nvSpPr>
          <p:cNvPr id="8" name="Rectangle 7">
            <a:extLst>
              <a:ext uri="{FF2B5EF4-FFF2-40B4-BE49-F238E27FC236}">
                <a16:creationId xmlns:a16="http://schemas.microsoft.com/office/drawing/2014/main" id="{082234ED-448E-4DC6-9809-616DD88C02A8}"/>
              </a:ext>
            </a:extLst>
          </p:cNvPr>
          <p:cNvSpPr/>
          <p:nvPr/>
        </p:nvSpPr>
        <p:spPr bwMode="auto">
          <a:xfrm>
            <a:off x="3222834" y="4162196"/>
            <a:ext cx="4087457" cy="398151"/>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To </a:t>
            </a:r>
            <a:r>
              <a:rPr lang="en-US" sz="1100" b="1" dirty="0">
                <a:solidFill>
                  <a:prstClr val="black"/>
                </a:solidFill>
                <a:latin typeface="Arial" panose="020B0604020202020204" pitchFamily="34" charset="0"/>
                <a:cs typeface="Arial" panose="020B0604020202020204" pitchFamily="34" charset="0"/>
              </a:rPr>
              <a:t>capture and share performance feedback instantly </a:t>
            </a:r>
            <a:r>
              <a:rPr lang="en-US" sz="1100" dirty="0">
                <a:solidFill>
                  <a:prstClr val="black"/>
                </a:solidFill>
                <a:latin typeface="Arial" panose="020B0604020202020204" pitchFamily="34" charset="0"/>
                <a:cs typeface="Arial" panose="020B0604020202020204" pitchFamily="34" charset="0"/>
              </a:rPr>
              <a:t>using light-touch, ad hoc ‘snapshots’ of performance feedback</a:t>
            </a:r>
          </a:p>
        </p:txBody>
      </p:sp>
      <p:sp>
        <p:nvSpPr>
          <p:cNvPr id="20" name="Rectangle 19">
            <a:extLst>
              <a:ext uri="{FF2B5EF4-FFF2-40B4-BE49-F238E27FC236}">
                <a16:creationId xmlns:a16="http://schemas.microsoft.com/office/drawing/2014/main" id="{7F489851-8649-4EB3-BAA2-154A6DE941F0}"/>
              </a:ext>
            </a:extLst>
          </p:cNvPr>
          <p:cNvSpPr/>
          <p:nvPr/>
        </p:nvSpPr>
        <p:spPr bwMode="auto">
          <a:xfrm>
            <a:off x="3210341" y="1812345"/>
            <a:ext cx="4169865" cy="151439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000" b="1" dirty="0">
                <a:solidFill>
                  <a:prstClr val="black"/>
                </a:solidFill>
                <a:latin typeface="Arial" panose="020B0604020202020204" pitchFamily="34" charset="0"/>
                <a:cs typeface="Arial" panose="020B0604020202020204" pitchFamily="34" charset="0"/>
              </a:rPr>
              <a:t>≤10 Users: </a:t>
            </a:r>
            <a:r>
              <a:rPr lang="en-US" sz="1000" dirty="0">
                <a:solidFill>
                  <a:prstClr val="black"/>
                </a:solidFill>
                <a:latin typeface="Arial" panose="020B0604020202020204" pitchFamily="34" charset="0"/>
                <a:cs typeface="Arial" panose="020B0604020202020204" pitchFamily="34" charset="0"/>
              </a:rPr>
              <a:t>Free 10-user account. All features included. No time limit.</a:t>
            </a:r>
          </a:p>
          <a:p>
            <a:pPr lvl="0" algn="l" defTabSz="914192" fontAlgn="auto">
              <a:spcBef>
                <a:spcPts val="0"/>
              </a:spcBef>
              <a:spcAft>
                <a:spcPts val="0"/>
              </a:spcAft>
            </a:pPr>
            <a:r>
              <a:rPr lang="en-US" sz="1000" b="1" dirty="0">
                <a:solidFill>
                  <a:prstClr val="black"/>
                </a:solidFill>
                <a:latin typeface="Arial" panose="020B0604020202020204" pitchFamily="34" charset="0"/>
                <a:cs typeface="Arial" panose="020B0604020202020204" pitchFamily="34" charset="0"/>
              </a:rPr>
              <a:t>&gt;10 Users: </a:t>
            </a:r>
            <a:r>
              <a:rPr lang="en-US" sz="1000" dirty="0">
                <a:solidFill>
                  <a:srgbClr val="FF0000"/>
                </a:solidFill>
                <a:latin typeface="Arial" panose="020B0604020202020204" pitchFamily="34" charset="0"/>
                <a:cs typeface="Arial" panose="020B0604020202020204" pitchFamily="34" charset="0"/>
              </a:rPr>
              <a:t>Enroll </a:t>
            </a:r>
            <a:r>
              <a:rPr lang="en-US" sz="1000" u="sng" dirty="0">
                <a:solidFill>
                  <a:srgbClr val="FF0000"/>
                </a:solidFill>
                <a:latin typeface="Arial" panose="020B0604020202020204" pitchFamily="34" charset="0"/>
                <a:cs typeface="Arial" panose="020B0604020202020204" pitchFamily="34" charset="0"/>
              </a:rPr>
              <a:t>any</a:t>
            </a:r>
            <a:r>
              <a:rPr lang="en-US" sz="1000" dirty="0">
                <a:solidFill>
                  <a:srgbClr val="FF0000"/>
                </a:solidFill>
                <a:latin typeface="Arial" panose="020B0604020202020204" pitchFamily="34" charset="0"/>
                <a:cs typeface="Arial" panose="020B0604020202020204" pitchFamily="34" charset="0"/>
              </a:rPr>
              <a:t> number of users</a:t>
            </a:r>
            <a:r>
              <a:rPr lang="en-US" sz="1000" dirty="0">
                <a:solidFill>
                  <a:prstClr val="black"/>
                </a:solidFill>
                <a:latin typeface="Arial" panose="020B0604020202020204" pitchFamily="34" charset="0"/>
                <a:cs typeface="Arial" panose="020B0604020202020204" pitchFamily="34" charset="0"/>
              </a:rPr>
              <a:t> (e.g. department, team, etc.)</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u="sng" dirty="0">
                <a:solidFill>
                  <a:srgbClr val="FF0000"/>
                </a:solidFill>
                <a:latin typeface="Arial" panose="020B0604020202020204" pitchFamily="34" charset="0"/>
                <a:cs typeface="Arial" panose="020B0604020202020204" pitchFamily="34" charset="0"/>
              </a:rPr>
              <a:t>No</a:t>
            </a:r>
            <a:r>
              <a:rPr lang="en-US" sz="1000" dirty="0">
                <a:solidFill>
                  <a:srgbClr val="FF0000"/>
                </a:solidFill>
                <a:latin typeface="Arial" panose="020B0604020202020204" pitchFamily="34" charset="0"/>
                <a:cs typeface="Arial" panose="020B0604020202020204" pitchFamily="34" charset="0"/>
              </a:rPr>
              <a:t> minimum cost</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Ultra-affordable</a:t>
            </a:r>
            <a:r>
              <a:rPr lang="en-US" sz="1000" dirty="0">
                <a:solidFill>
                  <a:prstClr val="black"/>
                </a:solidFill>
                <a:latin typeface="Arial" panose="020B0604020202020204" pitchFamily="34" charset="0"/>
                <a:cs typeface="Arial" panose="020B0604020202020204" pitchFamily="34" charset="0"/>
              </a:rPr>
              <a:t> ($2.25/user/month)</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Billed </a:t>
            </a:r>
            <a:r>
              <a:rPr lang="en-US" sz="1000" u="sng" dirty="0">
                <a:solidFill>
                  <a:srgbClr val="FF0000"/>
                </a:solidFill>
                <a:latin typeface="Arial" panose="020B0604020202020204" pitchFamily="34" charset="0"/>
                <a:cs typeface="Arial" panose="020B0604020202020204" pitchFamily="34" charset="0"/>
              </a:rPr>
              <a:t>monthly</a:t>
            </a:r>
            <a:r>
              <a:rPr lang="en-US" sz="1000" dirty="0">
                <a:solidFill>
                  <a:prstClr val="black"/>
                </a:solidFill>
                <a:latin typeface="Arial" panose="020B0604020202020204" pitchFamily="34" charset="0"/>
                <a:cs typeface="Arial" panose="020B0604020202020204" pitchFamily="34" charset="0"/>
              </a:rPr>
              <a:t> based on actual enrollment size</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No contract</a:t>
            </a:r>
            <a:r>
              <a:rPr lang="en-US" sz="1000" dirty="0">
                <a:solidFill>
                  <a:prstClr val="black"/>
                </a:solidFill>
                <a:latin typeface="Arial" panose="020B0604020202020204" pitchFamily="34" charset="0"/>
                <a:cs typeface="Arial" panose="020B0604020202020204" pitchFamily="34" charset="0"/>
              </a:rPr>
              <a:t>. Cancel anytime. Take all of your data.</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No setup/configuration fees or upfront costs</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Free phone/email technical support. </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Free training.</a:t>
            </a:r>
          </a:p>
        </p:txBody>
      </p:sp>
      <p:sp>
        <p:nvSpPr>
          <p:cNvPr id="21" name="Rectangle 20">
            <a:extLst>
              <a:ext uri="{FF2B5EF4-FFF2-40B4-BE49-F238E27FC236}">
                <a16:creationId xmlns:a16="http://schemas.microsoft.com/office/drawing/2014/main" id="{9BD95262-3AC5-4121-88FE-DBB0B2832827}"/>
              </a:ext>
            </a:extLst>
          </p:cNvPr>
          <p:cNvSpPr/>
          <p:nvPr/>
        </p:nvSpPr>
        <p:spPr bwMode="auto">
          <a:xfrm>
            <a:off x="7493000" y="1807543"/>
            <a:ext cx="4117368" cy="152074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000" b="1" dirty="0">
                <a:solidFill>
                  <a:prstClr val="black"/>
                </a:solidFill>
                <a:latin typeface="Arial" panose="020B0604020202020204" pitchFamily="34" charset="0"/>
                <a:cs typeface="Arial" panose="020B0604020202020204" pitchFamily="34" charset="0"/>
              </a:rPr>
              <a:t>Trial:</a:t>
            </a:r>
            <a:r>
              <a:rPr lang="en-US" sz="1000" dirty="0">
                <a:solidFill>
                  <a:prstClr val="black"/>
                </a:solidFill>
                <a:latin typeface="Arial" panose="020B0604020202020204" pitchFamily="34" charset="0"/>
                <a:cs typeface="Arial" panose="020B0604020202020204" pitchFamily="34" charset="0"/>
              </a:rPr>
              <a:t> Free 30-day trial</a:t>
            </a:r>
          </a:p>
          <a:p>
            <a:pPr lvl="0" algn="l" defTabSz="914192" fontAlgn="auto">
              <a:spcBef>
                <a:spcPts val="0"/>
              </a:spcBef>
              <a:spcAft>
                <a:spcPts val="0"/>
              </a:spcAft>
            </a:pPr>
            <a:r>
              <a:rPr lang="en-US" sz="1000" b="1" dirty="0">
                <a:solidFill>
                  <a:prstClr val="black"/>
                </a:solidFill>
                <a:latin typeface="Arial" panose="020B0604020202020204" pitchFamily="34" charset="0"/>
                <a:cs typeface="Arial" panose="020B0604020202020204" pitchFamily="34" charset="0"/>
              </a:rPr>
              <a:t>Deployment:</a:t>
            </a: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Must enroll </a:t>
            </a:r>
            <a:r>
              <a:rPr lang="en-US" sz="1000" u="sng" dirty="0">
                <a:solidFill>
                  <a:srgbClr val="FF0000"/>
                </a:solidFill>
                <a:latin typeface="Arial" panose="020B0604020202020204" pitchFamily="34" charset="0"/>
                <a:cs typeface="Arial" panose="020B0604020202020204" pitchFamily="34" charset="0"/>
              </a:rPr>
              <a:t>all</a:t>
            </a:r>
            <a:r>
              <a:rPr lang="en-US" sz="1000" dirty="0">
                <a:solidFill>
                  <a:srgbClr val="FF0000"/>
                </a:solidFill>
                <a:latin typeface="Arial" panose="020B0604020202020204" pitchFamily="34" charset="0"/>
                <a:cs typeface="Arial" panose="020B0604020202020204" pitchFamily="34" charset="0"/>
              </a:rPr>
              <a:t> users in organization </a:t>
            </a:r>
            <a:br>
              <a:rPr lang="en-US" sz="1000" dirty="0">
                <a:solidFill>
                  <a:srgbClr val="FF0000"/>
                </a:solidFill>
                <a:latin typeface="Arial" panose="020B0604020202020204" pitchFamily="34" charset="0"/>
                <a:cs typeface="Arial" panose="020B0604020202020204" pitchFamily="34" charset="0"/>
              </a:rPr>
            </a:br>
            <a:r>
              <a:rPr lang="en-US" sz="1000" dirty="0">
                <a:solidFill>
                  <a:srgbClr val="FF0000"/>
                </a:solidFill>
                <a:latin typeface="Arial" panose="020B0604020202020204" pitchFamily="34" charset="0"/>
                <a:cs typeface="Arial" panose="020B0604020202020204" pitchFamily="34" charset="0"/>
              </a:rPr>
              <a:t>                       or </a:t>
            </a:r>
            <a:r>
              <a:rPr lang="en-US" sz="1000" u="sng" dirty="0">
                <a:solidFill>
                  <a:srgbClr val="FF0000"/>
                </a:solidFill>
                <a:latin typeface="Arial" panose="020B0604020202020204" pitchFamily="34" charset="0"/>
                <a:cs typeface="Arial" panose="020B0604020202020204" pitchFamily="34" charset="0"/>
              </a:rPr>
              <a:t>Minimum cost</a:t>
            </a:r>
            <a:endParaRPr lang="en-US" sz="1000" u="sng" dirty="0">
              <a:solidFill>
                <a:prstClr val="black"/>
              </a:solidFill>
              <a:latin typeface="Arial" panose="020B0604020202020204" pitchFamily="34" charset="0"/>
              <a:cs typeface="Arial" panose="020B0604020202020204" pitchFamily="34" charset="0"/>
            </a:endParaRP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Expensive</a:t>
            </a:r>
            <a:r>
              <a:rPr lang="en-US" sz="1000" dirty="0">
                <a:solidFill>
                  <a:prstClr val="black"/>
                </a:solidFill>
                <a:latin typeface="Arial" panose="020B0604020202020204" pitchFamily="34" charset="0"/>
                <a:cs typeface="Arial" panose="020B0604020202020204" pitchFamily="34" charset="0"/>
              </a:rPr>
              <a:t> per user pricing (&gt;$5.00/user/month)</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Billed </a:t>
            </a:r>
            <a:r>
              <a:rPr lang="en-US" sz="1000" u="sng" dirty="0">
                <a:solidFill>
                  <a:srgbClr val="FF0000"/>
                </a:solidFill>
                <a:latin typeface="Arial" panose="020B0604020202020204" pitchFamily="34" charset="0"/>
                <a:cs typeface="Arial" panose="020B0604020202020204" pitchFamily="34" charset="0"/>
              </a:rPr>
              <a:t>annually</a:t>
            </a:r>
            <a:r>
              <a:rPr lang="en-US" sz="1000" dirty="0">
                <a:solidFill>
                  <a:prstClr val="black"/>
                </a:solidFill>
                <a:latin typeface="Arial" panose="020B0604020202020204" pitchFamily="34" charset="0"/>
                <a:cs typeface="Arial" panose="020B0604020202020204" pitchFamily="34" charset="0"/>
              </a:rPr>
              <a:t> (pay for full year subscription upfront)</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Annual or multi-year contract</a:t>
            </a:r>
            <a:r>
              <a:rPr lang="en-US" sz="1000" dirty="0">
                <a:solidFill>
                  <a:prstClr val="black"/>
                </a:solidFill>
                <a:latin typeface="Arial" panose="020B0604020202020204" pitchFamily="34" charset="0"/>
                <a:cs typeface="Arial" panose="020B0604020202020204" pitchFamily="34" charset="0"/>
              </a:rPr>
              <a:t> with early termination</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a:t>
            </a:r>
            <a:r>
              <a:rPr lang="en-US" sz="1000" dirty="0">
                <a:solidFill>
                  <a:srgbClr val="FF0000"/>
                </a:solidFill>
                <a:latin typeface="Arial" panose="020B0604020202020204" pitchFamily="34" charset="0"/>
                <a:cs typeface="Arial" panose="020B0604020202020204" pitchFamily="34" charset="0"/>
              </a:rPr>
              <a:t>Setup/configuration fees</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Technical support limitations/cost? </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Training cost?</a:t>
            </a:r>
          </a:p>
        </p:txBody>
      </p:sp>
    </p:spTree>
    <p:extLst>
      <p:ext uri="{BB962C8B-B14F-4D97-AF65-F5344CB8AC3E}">
        <p14:creationId xmlns:p14="http://schemas.microsoft.com/office/powerpoint/2010/main" val="30914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8" grpId="0" animBg="1"/>
      <p:bldP spid="20"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a:xfrm>
            <a:off x="508000" y="246744"/>
            <a:ext cx="11270018" cy="838200"/>
          </a:xfrm>
        </p:spPr>
        <p:txBody>
          <a:bodyPr/>
          <a:lstStyle/>
          <a:p>
            <a:r>
              <a:rPr lang="en-US" sz="3200" b="0" dirty="0">
                <a:solidFill>
                  <a:srgbClr val="2A638F"/>
                </a:solidFill>
                <a:latin typeface="Rockwell" panose="02060603020205020403" pitchFamily="18" charset="0"/>
              </a:rPr>
              <a:t>Push Notifications: Most effective communications method</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50</a:t>
            </a:fld>
            <a:endParaRPr lang="en-US" dirty="0"/>
          </a:p>
        </p:txBody>
      </p:sp>
      <p:sp>
        <p:nvSpPr>
          <p:cNvPr id="49" name="Content Placeholder 2">
            <a:extLst>
              <a:ext uri="{FF2B5EF4-FFF2-40B4-BE49-F238E27FC236}">
                <a16:creationId xmlns:a16="http://schemas.microsoft.com/office/drawing/2014/main" id="{576039FF-124B-4063-9859-2AB8EEFE7743}"/>
              </a:ext>
            </a:extLst>
          </p:cNvPr>
          <p:cNvSpPr txBox="1">
            <a:spLocks/>
          </p:cNvSpPr>
          <p:nvPr/>
        </p:nvSpPr>
        <p:spPr bwMode="auto">
          <a:xfrm>
            <a:off x="508000" y="1084944"/>
            <a:ext cx="10878783" cy="4936068"/>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nSpc>
                <a:spcPct val="100000"/>
              </a:lnSpc>
              <a:buNone/>
            </a:pPr>
            <a:r>
              <a:rPr lang="en-US" sz="1800" kern="0" dirty="0"/>
              <a:t>Smartphone Push Notifications are used for Public Safety, Emergency, and AMBER alerts</a:t>
            </a:r>
          </a:p>
          <a:p>
            <a:pPr marL="0" indent="0">
              <a:lnSpc>
                <a:spcPct val="100000"/>
              </a:lnSpc>
              <a:buNone/>
            </a:pPr>
            <a:r>
              <a:rPr lang="en-US" sz="1800" kern="0" dirty="0"/>
              <a:t>Popular mobile apps employ Push Notification messages to instantly </a:t>
            </a:r>
            <a:br>
              <a:rPr lang="en-US" sz="1800" kern="0" dirty="0"/>
            </a:br>
            <a:r>
              <a:rPr lang="en-US" sz="1800" kern="0" dirty="0"/>
              <a:t>deliver critical news or weather alerts </a:t>
            </a:r>
          </a:p>
          <a:p>
            <a:pPr marL="0" indent="0">
              <a:lnSpc>
                <a:spcPct val="100000"/>
              </a:lnSpc>
              <a:spcAft>
                <a:spcPts val="800"/>
              </a:spcAft>
              <a:buNone/>
            </a:pPr>
            <a:r>
              <a:rPr lang="en-US" sz="1800" kern="0" dirty="0"/>
              <a:t>Why are Push Notifications highly effective?</a:t>
            </a:r>
          </a:p>
          <a:p>
            <a:pPr>
              <a:lnSpc>
                <a:spcPct val="100000"/>
              </a:lnSpc>
              <a:spcAft>
                <a:spcPts val="800"/>
              </a:spcAft>
            </a:pPr>
            <a:r>
              <a:rPr lang="en-US" sz="1600" kern="0" dirty="0"/>
              <a:t>Are instantly presented to the smartphone user, even if the device is locked or in use</a:t>
            </a:r>
          </a:p>
          <a:p>
            <a:pPr>
              <a:lnSpc>
                <a:spcPct val="100000"/>
              </a:lnSpc>
              <a:spcAft>
                <a:spcPts val="800"/>
              </a:spcAft>
            </a:pPr>
            <a:r>
              <a:rPr lang="en-US" sz="1600" kern="0" dirty="0"/>
              <a:t>Bypass the clutter of email, text, and other 3rd party messaging services</a:t>
            </a:r>
          </a:p>
          <a:p>
            <a:pPr>
              <a:lnSpc>
                <a:spcPct val="100000"/>
              </a:lnSpc>
              <a:spcAft>
                <a:spcPts val="800"/>
              </a:spcAft>
            </a:pPr>
            <a:r>
              <a:rPr lang="en-US" sz="1600" kern="0" dirty="0"/>
              <a:t>Are automatically delivered to the smartphone, even when the device is asleep</a:t>
            </a:r>
          </a:p>
          <a:p>
            <a:pPr>
              <a:lnSpc>
                <a:spcPct val="100000"/>
              </a:lnSpc>
              <a:spcAft>
                <a:spcPts val="800"/>
              </a:spcAft>
            </a:pPr>
            <a:r>
              <a:rPr lang="en-US" sz="1600" kern="0" dirty="0"/>
              <a:t>Can include an image to accompany the text</a:t>
            </a:r>
          </a:p>
          <a:p>
            <a:pPr>
              <a:lnSpc>
                <a:spcPct val="100000"/>
              </a:lnSpc>
              <a:spcAft>
                <a:spcPts val="800"/>
              </a:spcAft>
            </a:pPr>
            <a:r>
              <a:rPr lang="en-US" sz="1600" kern="0" dirty="0"/>
              <a:t>Can open a specified web page when tapped by the user</a:t>
            </a:r>
          </a:p>
          <a:p>
            <a:pPr>
              <a:lnSpc>
                <a:spcPct val="100000"/>
              </a:lnSpc>
              <a:spcAft>
                <a:spcPts val="800"/>
              </a:spcAft>
            </a:pPr>
            <a:r>
              <a:rPr lang="en-US" sz="1600" kern="0" dirty="0"/>
              <a:t>Can be targeted to specific users or to all users of a mobile app</a:t>
            </a:r>
          </a:p>
          <a:p>
            <a:pPr>
              <a:lnSpc>
                <a:spcPct val="100000"/>
              </a:lnSpc>
              <a:spcAft>
                <a:spcPts val="800"/>
              </a:spcAft>
            </a:pPr>
            <a:r>
              <a:rPr lang="en-US" sz="1600" kern="0" dirty="0"/>
              <a:t>Don’t require the phone number of a device for message delivery</a:t>
            </a:r>
          </a:p>
          <a:p>
            <a:pPr>
              <a:lnSpc>
                <a:spcPct val="100000"/>
              </a:lnSpc>
              <a:spcAft>
                <a:spcPts val="800"/>
              </a:spcAft>
            </a:pPr>
            <a:r>
              <a:rPr lang="en-US" sz="1600" kern="0" dirty="0"/>
              <a:t>Can be delivered to multiple devices for each recipient</a:t>
            </a:r>
          </a:p>
          <a:p>
            <a:pPr>
              <a:lnSpc>
                <a:spcPct val="100000"/>
              </a:lnSpc>
              <a:spcAft>
                <a:spcPts val="800"/>
              </a:spcAft>
            </a:pPr>
            <a:r>
              <a:rPr lang="en-US" sz="1600" kern="0" dirty="0"/>
              <a:t>No cost to the sender. Use tiny amount of data for recipient (≤256 bytes)</a:t>
            </a:r>
          </a:p>
        </p:txBody>
      </p:sp>
      <p:pic>
        <p:nvPicPr>
          <p:cNvPr id="5" name="Picture 4">
            <a:extLst>
              <a:ext uri="{FF2B5EF4-FFF2-40B4-BE49-F238E27FC236}">
                <a16:creationId xmlns:a16="http://schemas.microsoft.com/office/drawing/2014/main" id="{70E1E467-F459-4310-A3DC-454B38E60113}"/>
              </a:ext>
            </a:extLst>
          </p:cNvPr>
          <p:cNvPicPr>
            <a:picLocks noChangeAspect="1"/>
          </p:cNvPicPr>
          <p:nvPr/>
        </p:nvPicPr>
        <p:blipFill>
          <a:blip r:embed="rId3"/>
          <a:stretch>
            <a:fillRect/>
          </a:stretch>
        </p:blipFill>
        <p:spPr>
          <a:xfrm>
            <a:off x="8804638" y="1573063"/>
            <a:ext cx="2608107" cy="4636634"/>
          </a:xfrm>
          <a:prstGeom prst="rect">
            <a:avLst/>
          </a:prstGeom>
        </p:spPr>
      </p:pic>
      <p:sp>
        <p:nvSpPr>
          <p:cNvPr id="3" name="TextBox 2">
            <a:extLst>
              <a:ext uri="{FF2B5EF4-FFF2-40B4-BE49-F238E27FC236}">
                <a16:creationId xmlns:a16="http://schemas.microsoft.com/office/drawing/2014/main" id="{981B6FEB-3A43-4141-803B-F23B0141B598}"/>
              </a:ext>
            </a:extLst>
          </p:cNvPr>
          <p:cNvSpPr txBox="1"/>
          <p:nvPr/>
        </p:nvSpPr>
        <p:spPr bwMode="ltGray">
          <a:xfrm>
            <a:off x="6226574" y="3730360"/>
            <a:ext cx="1281428" cy="498677"/>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dirty="0">
                <a:solidFill>
                  <a:srgbClr val="FF0000"/>
                </a:solidFill>
                <a:latin typeface="Calibri" pitchFamily="34" charset="0"/>
              </a:rPr>
              <a:t>Rich Push </a:t>
            </a:r>
            <a:br>
              <a:rPr lang="en-US" sz="1600" dirty="0">
                <a:solidFill>
                  <a:srgbClr val="FF0000"/>
                </a:solidFill>
                <a:latin typeface="Calibri" pitchFamily="34" charset="0"/>
              </a:rPr>
            </a:br>
            <a:r>
              <a:rPr lang="en-US" sz="1600" dirty="0">
                <a:solidFill>
                  <a:srgbClr val="FF0000"/>
                </a:solidFill>
                <a:latin typeface="Calibri" pitchFamily="34" charset="0"/>
              </a:rPr>
              <a:t>Notifications</a:t>
            </a:r>
          </a:p>
        </p:txBody>
      </p:sp>
      <p:sp>
        <p:nvSpPr>
          <p:cNvPr id="6" name="Right Brace 5">
            <a:extLst>
              <a:ext uri="{FF2B5EF4-FFF2-40B4-BE49-F238E27FC236}">
                <a16:creationId xmlns:a16="http://schemas.microsoft.com/office/drawing/2014/main" id="{4F785DB9-ABFE-4FD4-8D14-E170010DD3A1}"/>
              </a:ext>
            </a:extLst>
          </p:cNvPr>
          <p:cNvSpPr/>
          <p:nvPr/>
        </p:nvSpPr>
        <p:spPr bwMode="auto">
          <a:xfrm>
            <a:off x="5977034" y="3660360"/>
            <a:ext cx="216159" cy="627797"/>
          </a:xfrm>
          <a:prstGeom prst="rightBrace">
            <a:avLst/>
          </a:prstGeom>
          <a:noFill/>
          <a:ln w="19050" cap="flat" cmpd="sng" algn="ctr">
            <a:solidFill>
              <a:srgbClr val="EE2722"/>
            </a:solidFill>
            <a:prstDash val="solid"/>
            <a:round/>
            <a:headEnd type="none" w="med" len="med"/>
            <a:tailEnd type="none" w="med" len="med"/>
          </a:ln>
          <a:effectLst/>
        </p:spPr>
        <p:txBody>
          <a:bodyPr rtlCol="0" anchor="ctr"/>
          <a:lstStyle/>
          <a:p>
            <a:pPr algn="ctr"/>
            <a:endParaRPr lang="en-US"/>
          </a:p>
        </p:txBody>
      </p:sp>
      <p:sp>
        <p:nvSpPr>
          <p:cNvPr id="7" name="Rectangle 6">
            <a:extLst>
              <a:ext uri="{FF2B5EF4-FFF2-40B4-BE49-F238E27FC236}">
                <a16:creationId xmlns:a16="http://schemas.microsoft.com/office/drawing/2014/main" id="{2C855E65-DBF0-4AF9-ABB5-AE0437FCEBA8}"/>
              </a:ext>
            </a:extLst>
          </p:cNvPr>
          <p:cNvSpPr/>
          <p:nvPr/>
        </p:nvSpPr>
        <p:spPr bwMode="auto">
          <a:xfrm>
            <a:off x="10996764" y="3603573"/>
            <a:ext cx="310101" cy="317932"/>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2536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500"/>
                                        <p:tgtEl>
                                          <p:spTgt spid="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xEl>
                                              <p:pRg st="1" end="1"/>
                                            </p:txEl>
                                          </p:spTgt>
                                        </p:tgtEl>
                                        <p:attrNameLst>
                                          <p:attrName>style.visibility</p:attrName>
                                        </p:attrNameLst>
                                      </p:cBhvr>
                                      <p:to>
                                        <p:strVal val="visible"/>
                                      </p:to>
                                    </p:set>
                                    <p:animEffect transition="in" filter="fade">
                                      <p:cBhvr>
                                        <p:cTn id="12" dur="500"/>
                                        <p:tgtEl>
                                          <p:spTgt spid="49">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
                                            <p:txEl>
                                              <p:pRg st="2" end="2"/>
                                            </p:txEl>
                                          </p:spTgt>
                                        </p:tgtEl>
                                        <p:attrNameLst>
                                          <p:attrName>style.visibility</p:attrName>
                                        </p:attrNameLst>
                                      </p:cBhvr>
                                      <p:to>
                                        <p:strVal val="visible"/>
                                      </p:to>
                                    </p:set>
                                    <p:animEffect transition="in" filter="fade">
                                      <p:cBhvr>
                                        <p:cTn id="21" dur="500"/>
                                        <p:tgtEl>
                                          <p:spTgt spid="4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
                                            <p:txEl>
                                              <p:pRg st="3" end="3"/>
                                            </p:txEl>
                                          </p:spTgt>
                                        </p:tgtEl>
                                        <p:attrNameLst>
                                          <p:attrName>style.visibility</p:attrName>
                                        </p:attrNameLst>
                                      </p:cBhvr>
                                      <p:to>
                                        <p:strVal val="visible"/>
                                      </p:to>
                                    </p:set>
                                    <p:animEffect transition="in" filter="fade">
                                      <p:cBhvr>
                                        <p:cTn id="26" dur="500"/>
                                        <p:tgtEl>
                                          <p:spTgt spid="4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xEl>
                                              <p:pRg st="4" end="4"/>
                                            </p:txEl>
                                          </p:spTgt>
                                        </p:tgtEl>
                                        <p:attrNameLst>
                                          <p:attrName>style.visibility</p:attrName>
                                        </p:attrNameLst>
                                      </p:cBhvr>
                                      <p:to>
                                        <p:strVal val="visible"/>
                                      </p:to>
                                    </p:set>
                                    <p:animEffect transition="in" filter="fade">
                                      <p:cBhvr>
                                        <p:cTn id="31" dur="500"/>
                                        <p:tgtEl>
                                          <p:spTgt spid="4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9">
                                            <p:txEl>
                                              <p:pRg st="5" end="5"/>
                                            </p:txEl>
                                          </p:spTgt>
                                        </p:tgtEl>
                                        <p:attrNameLst>
                                          <p:attrName>style.visibility</p:attrName>
                                        </p:attrNameLst>
                                      </p:cBhvr>
                                      <p:to>
                                        <p:strVal val="visible"/>
                                      </p:to>
                                    </p:set>
                                    <p:animEffect transition="in" filter="fade">
                                      <p:cBhvr>
                                        <p:cTn id="36" dur="500"/>
                                        <p:tgtEl>
                                          <p:spTgt spid="4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9">
                                            <p:txEl>
                                              <p:pRg st="6" end="6"/>
                                            </p:txEl>
                                          </p:spTgt>
                                        </p:tgtEl>
                                        <p:attrNameLst>
                                          <p:attrName>style.visibility</p:attrName>
                                        </p:attrNameLst>
                                      </p:cBhvr>
                                      <p:to>
                                        <p:strVal val="visible"/>
                                      </p:to>
                                    </p:set>
                                    <p:animEffect transition="in" filter="fade">
                                      <p:cBhvr>
                                        <p:cTn id="41" dur="500"/>
                                        <p:tgtEl>
                                          <p:spTgt spid="49">
                                            <p:txEl>
                                              <p:pRg st="6" end="6"/>
                                            </p:txEl>
                                          </p:spTgt>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9">
                                            <p:txEl>
                                              <p:pRg st="7" end="7"/>
                                            </p:txEl>
                                          </p:spTgt>
                                        </p:tgtEl>
                                        <p:attrNameLst>
                                          <p:attrName>style.visibility</p:attrName>
                                        </p:attrNameLst>
                                      </p:cBhvr>
                                      <p:to>
                                        <p:strVal val="visible"/>
                                      </p:to>
                                    </p:set>
                                    <p:animEffect transition="in" filter="fade">
                                      <p:cBhvr>
                                        <p:cTn id="50" dur="500"/>
                                        <p:tgtEl>
                                          <p:spTgt spid="49">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9">
                                            <p:txEl>
                                              <p:pRg st="8" end="8"/>
                                            </p:txEl>
                                          </p:spTgt>
                                        </p:tgtEl>
                                        <p:attrNameLst>
                                          <p:attrName>style.visibility</p:attrName>
                                        </p:attrNameLst>
                                      </p:cBhvr>
                                      <p:to>
                                        <p:strVal val="visible"/>
                                      </p:to>
                                    </p:set>
                                    <p:animEffect transition="in" filter="fade">
                                      <p:cBhvr>
                                        <p:cTn id="64" dur="500"/>
                                        <p:tgtEl>
                                          <p:spTgt spid="49">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9">
                                            <p:txEl>
                                              <p:pRg st="9" end="9"/>
                                            </p:txEl>
                                          </p:spTgt>
                                        </p:tgtEl>
                                        <p:attrNameLst>
                                          <p:attrName>style.visibility</p:attrName>
                                        </p:attrNameLst>
                                      </p:cBhvr>
                                      <p:to>
                                        <p:strVal val="visible"/>
                                      </p:to>
                                    </p:set>
                                    <p:animEffect transition="in" filter="fade">
                                      <p:cBhvr>
                                        <p:cTn id="69" dur="500"/>
                                        <p:tgtEl>
                                          <p:spTgt spid="49">
                                            <p:txEl>
                                              <p:pRg st="9" end="9"/>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9">
                                            <p:txEl>
                                              <p:pRg st="10" end="10"/>
                                            </p:txEl>
                                          </p:spTgt>
                                        </p:tgtEl>
                                        <p:attrNameLst>
                                          <p:attrName>style.visibility</p:attrName>
                                        </p:attrNameLst>
                                      </p:cBhvr>
                                      <p:to>
                                        <p:strVal val="visible"/>
                                      </p:to>
                                    </p:set>
                                    <p:animEffect transition="in" filter="fade">
                                      <p:cBhvr>
                                        <p:cTn id="74" dur="500"/>
                                        <p:tgtEl>
                                          <p:spTgt spid="49">
                                            <p:txEl>
                                              <p:pRg st="10" end="1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9">
                                            <p:txEl>
                                              <p:pRg st="11" end="11"/>
                                            </p:txEl>
                                          </p:spTgt>
                                        </p:tgtEl>
                                        <p:attrNameLst>
                                          <p:attrName>style.visibility</p:attrName>
                                        </p:attrNameLst>
                                      </p:cBhvr>
                                      <p:to>
                                        <p:strVal val="visible"/>
                                      </p:to>
                                    </p:set>
                                    <p:animEffect transition="in" filter="fade">
                                      <p:cBhvr>
                                        <p:cTn id="79" dur="500"/>
                                        <p:tgtEl>
                                          <p:spTgt spid="4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ontent Placeholder 4">
            <a:extLst>
              <a:ext uri="{FF2B5EF4-FFF2-40B4-BE49-F238E27FC236}">
                <a16:creationId xmlns:a16="http://schemas.microsoft.com/office/drawing/2014/main" id="{95B0DCCD-12F2-4B69-8995-5FE50E84179F}"/>
              </a:ext>
            </a:extLst>
          </p:cNvPr>
          <p:cNvGraphicFramePr>
            <a:graphicFrameLocks noGrp="1"/>
          </p:cNvGraphicFramePr>
          <p:nvPr>
            <p:ph idx="1"/>
            <p:extLst>
              <p:ext uri="{D42A27DB-BD31-4B8C-83A1-F6EECF244321}">
                <p14:modId xmlns:p14="http://schemas.microsoft.com/office/powerpoint/2010/main" val="4004536773"/>
              </p:ext>
            </p:extLst>
          </p:nvPr>
        </p:nvGraphicFramePr>
        <p:xfrm>
          <a:off x="923530" y="1083732"/>
          <a:ext cx="10375237" cy="4818381"/>
        </p:xfrm>
        <a:graphic>
          <a:graphicData uri="http://schemas.openxmlformats.org/drawingml/2006/table">
            <a:tbl>
              <a:tblPr firstRow="1" bandRow="1">
                <a:tableStyleId>{BC89EF96-8CEA-46FF-86C4-4CE0E7609802}</a:tableStyleId>
              </a:tblPr>
              <a:tblGrid>
                <a:gridCol w="6183259">
                  <a:extLst>
                    <a:ext uri="{9D8B030D-6E8A-4147-A177-3AD203B41FA5}">
                      <a16:colId xmlns:a16="http://schemas.microsoft.com/office/drawing/2014/main" val="458656831"/>
                    </a:ext>
                  </a:extLst>
                </a:gridCol>
                <a:gridCol w="1470254">
                  <a:extLst>
                    <a:ext uri="{9D8B030D-6E8A-4147-A177-3AD203B41FA5}">
                      <a16:colId xmlns:a16="http://schemas.microsoft.com/office/drawing/2014/main" val="600835406"/>
                    </a:ext>
                  </a:extLst>
                </a:gridCol>
                <a:gridCol w="1360862">
                  <a:extLst>
                    <a:ext uri="{9D8B030D-6E8A-4147-A177-3AD203B41FA5}">
                      <a16:colId xmlns:a16="http://schemas.microsoft.com/office/drawing/2014/main" val="896708156"/>
                    </a:ext>
                  </a:extLst>
                </a:gridCol>
                <a:gridCol w="1360862">
                  <a:extLst>
                    <a:ext uri="{9D8B030D-6E8A-4147-A177-3AD203B41FA5}">
                      <a16:colId xmlns:a16="http://schemas.microsoft.com/office/drawing/2014/main" val="1403114316"/>
                    </a:ext>
                  </a:extLst>
                </a:gridCol>
              </a:tblGrid>
              <a:tr h="977901">
                <a:tc>
                  <a:txBody>
                    <a:bodyPr/>
                    <a:lstStyle/>
                    <a:p>
                      <a:r>
                        <a:rPr lang="en-US" sz="1400" b="1" dirty="0">
                          <a:solidFill>
                            <a:schemeClr val="tx1"/>
                          </a:solidFill>
                          <a:latin typeface="Arial" panose="020B0604020202020204" pitchFamily="34" charset="0"/>
                          <a:cs typeface="Arial" panose="020B0604020202020204" pitchFamily="34" charset="0"/>
                        </a:rPr>
                        <a:t>Feature</a:t>
                      </a:r>
                    </a:p>
                  </a:txBody>
                  <a:tcPr anchor="b"/>
                </a:tc>
                <a:tc>
                  <a:txBody>
                    <a:bodyPr/>
                    <a:lstStyle/>
                    <a:p>
                      <a:pPr algn="ctr"/>
                      <a:r>
                        <a:rPr lang="en-US" sz="1200" b="1" dirty="0">
                          <a:latin typeface="Arial" panose="020B0604020202020204" pitchFamily="34" charset="0"/>
                          <a:cs typeface="Arial" panose="020B0604020202020204" pitchFamily="34" charset="0"/>
                        </a:rPr>
                        <a:t>iOS</a:t>
                      </a:r>
                      <a:endParaRPr lang="en-US" sz="1200" b="1" dirty="0">
                        <a:solidFill>
                          <a:schemeClr val="tx1"/>
                        </a:solidFill>
                        <a:latin typeface="Arial" panose="020B0604020202020204" pitchFamily="34" charset="0"/>
                        <a:cs typeface="Arial" panose="020B0604020202020204" pitchFamily="34" charset="0"/>
                      </a:endParaRPr>
                    </a:p>
                  </a:txBody>
                  <a:tcPr anchor="b"/>
                </a:tc>
                <a:tc>
                  <a:txBody>
                    <a:bodyPr/>
                    <a:lstStyle/>
                    <a:p>
                      <a:pPr algn="ctr"/>
                      <a:endParaRPr lang="en-US" sz="1200" b="1" dirty="0">
                        <a:latin typeface="Arial" panose="020B0604020202020204" pitchFamily="34" charset="0"/>
                        <a:cs typeface="Arial" panose="020B0604020202020204" pitchFamily="34" charset="0"/>
                      </a:endParaRPr>
                    </a:p>
                    <a:p>
                      <a:pPr algn="ctr"/>
                      <a:r>
                        <a:rPr lang="en-US" sz="1200" b="1" dirty="0">
                          <a:latin typeface="Arial" panose="020B0604020202020204" pitchFamily="34" charset="0"/>
                          <a:cs typeface="Arial" panose="020B0604020202020204" pitchFamily="34" charset="0"/>
                        </a:rPr>
                        <a:t>Android</a:t>
                      </a:r>
                    </a:p>
                  </a:txBody>
                  <a:tcPr anchor="b"/>
                </a:tc>
                <a:tc>
                  <a:txBody>
                    <a:bodyPr/>
                    <a:lstStyle/>
                    <a:p>
                      <a:pPr algn="ctr"/>
                      <a:r>
                        <a:rPr lang="en-US" sz="1200" b="1" dirty="0">
                          <a:solidFill>
                            <a:schemeClr val="tx1"/>
                          </a:solidFill>
                          <a:latin typeface="Arial" panose="020B0604020202020204" pitchFamily="34" charset="0"/>
                          <a:cs typeface="Arial" panose="020B0604020202020204" pitchFamily="34" charset="0"/>
                        </a:rPr>
                        <a:t>Accompanying</a:t>
                      </a:r>
                    </a:p>
                    <a:p>
                      <a:pPr algn="ctr"/>
                      <a:r>
                        <a:rPr lang="en-US" sz="1200" b="1" dirty="0">
                          <a:solidFill>
                            <a:schemeClr val="tx1"/>
                          </a:solidFill>
                          <a:latin typeface="Arial" panose="020B0604020202020204" pitchFamily="34" charset="0"/>
                          <a:cs typeface="Arial" panose="020B0604020202020204" pitchFamily="34" charset="0"/>
                        </a:rPr>
                        <a:t>Email</a:t>
                      </a:r>
                    </a:p>
                  </a:txBody>
                  <a:tcPr anchor="b"/>
                </a:tc>
                <a:extLst>
                  <a:ext uri="{0D108BD9-81ED-4DB2-BD59-A6C34878D82A}">
                    <a16:rowId xmlns:a16="http://schemas.microsoft.com/office/drawing/2014/main" val="377850090"/>
                  </a:ext>
                </a:extLst>
              </a:tr>
              <a:tr h="301810">
                <a:tc>
                  <a: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314748"/>
                  </a:ext>
                </a:extLst>
              </a:tr>
              <a:tr h="301810">
                <a:tc>
                  <a: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48128211"/>
                  </a:ext>
                </a:extLst>
              </a:tr>
              <a:tr h="301810">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45134300"/>
                  </a:ext>
                </a:extLst>
              </a:tr>
              <a:tr h="300916">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62425158"/>
                  </a:ext>
                </a:extLst>
              </a:tr>
              <a:tr h="301810">
                <a:tc>
                  <a:txBody>
                    <a:bodyPr/>
                    <a:lstStyle/>
                    <a:p>
                      <a:endParaRPr 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72672449"/>
                  </a:ext>
                </a:extLst>
              </a:tr>
              <a:tr h="301810">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55587608"/>
                  </a:ext>
                </a:extLst>
              </a:tr>
              <a:tr h="301810">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tc>
                  <a:txBody>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lang="en-US" sz="1400" b="1" dirty="0">
                        <a:solidFill>
                          <a:srgbClr val="0099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97136596"/>
                  </a:ext>
                </a:extLst>
              </a:tr>
            </a:tbl>
          </a:graphicData>
        </a:graphic>
      </p:graphicFrame>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51</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526838" cy="838200"/>
          </a:xfrm>
        </p:spPr>
        <p:txBody>
          <a:bodyPr/>
          <a:lstStyle/>
          <a:p>
            <a:r>
              <a:rPr lang="en-US" sz="3200" b="0" dirty="0">
                <a:solidFill>
                  <a:srgbClr val="2A638F"/>
                </a:solidFill>
                <a:latin typeface="Rockwell" panose="02060603020205020403" pitchFamily="18" charset="0"/>
              </a:rPr>
              <a:t>SnapEval Custom </a:t>
            </a:r>
            <a:r>
              <a:rPr lang="en-US" sz="3200" b="0" u="sng" dirty="0">
                <a:solidFill>
                  <a:srgbClr val="2A638F"/>
                </a:solidFill>
                <a:latin typeface="Rockwell" panose="02060603020205020403" pitchFamily="18" charset="0"/>
              </a:rPr>
              <a:t>Rich</a:t>
            </a:r>
            <a:r>
              <a:rPr lang="en-US" sz="3200" b="0" dirty="0">
                <a:solidFill>
                  <a:srgbClr val="2A638F"/>
                </a:solidFill>
                <a:latin typeface="Rockwell" panose="02060603020205020403" pitchFamily="18" charset="0"/>
              </a:rPr>
              <a:t> Push Notification Messages</a:t>
            </a:r>
          </a:p>
        </p:txBody>
      </p:sp>
      <p:sp>
        <p:nvSpPr>
          <p:cNvPr id="48" name="TextBox 47">
            <a:extLst>
              <a:ext uri="{FF2B5EF4-FFF2-40B4-BE49-F238E27FC236}">
                <a16:creationId xmlns:a16="http://schemas.microsoft.com/office/drawing/2014/main" id="{33A769F0-8E06-4F82-96F9-211239A7E955}"/>
              </a:ext>
            </a:extLst>
          </p:cNvPr>
          <p:cNvSpPr txBox="1"/>
          <p:nvPr/>
        </p:nvSpPr>
        <p:spPr bwMode="ltGray">
          <a:xfrm>
            <a:off x="7507451" y="3656832"/>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E89993C-6B2E-4669-92C6-C5BA1B510A7D}"/>
              </a:ext>
            </a:extLst>
          </p:cNvPr>
          <p:cNvSpPr txBox="1"/>
          <p:nvPr/>
        </p:nvSpPr>
        <p:spPr bwMode="ltGray">
          <a:xfrm>
            <a:off x="7507451" y="4342673"/>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301D7125-90A1-4A8A-BF14-95A56A64B235}"/>
              </a:ext>
            </a:extLst>
          </p:cNvPr>
          <p:cNvSpPr txBox="1"/>
          <p:nvPr/>
        </p:nvSpPr>
        <p:spPr bwMode="ltGray">
          <a:xfrm>
            <a:off x="7507451" y="4655411"/>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8FB0CA76-7921-4C44-A46B-9A2A77CAAC6F}"/>
              </a:ext>
            </a:extLst>
          </p:cNvPr>
          <p:cNvSpPr txBox="1"/>
          <p:nvPr/>
        </p:nvSpPr>
        <p:spPr bwMode="ltGray">
          <a:xfrm>
            <a:off x="7507451" y="4959221"/>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F58CE276-58D6-493B-85A1-5761669B0491}"/>
              </a:ext>
            </a:extLst>
          </p:cNvPr>
          <p:cNvSpPr txBox="1"/>
          <p:nvPr/>
        </p:nvSpPr>
        <p:spPr bwMode="ltGray">
          <a:xfrm>
            <a:off x="7507451" y="5263034"/>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33B9B371-BEAD-48A0-8447-3D7B98D46E29}"/>
              </a:ext>
            </a:extLst>
          </p:cNvPr>
          <p:cNvSpPr txBox="1"/>
          <p:nvPr/>
        </p:nvSpPr>
        <p:spPr bwMode="ltGray">
          <a:xfrm>
            <a:off x="8935444" y="243396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EB8563F-78BE-4EA8-8EB8-C1E7F97FDEAE}"/>
              </a:ext>
            </a:extLst>
          </p:cNvPr>
          <p:cNvSpPr txBox="1"/>
          <p:nvPr/>
        </p:nvSpPr>
        <p:spPr bwMode="ltGray">
          <a:xfrm>
            <a:off x="8935444" y="4343180"/>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4EC1616A-93D0-40A6-AA28-06233862260C}"/>
              </a:ext>
            </a:extLst>
          </p:cNvPr>
          <p:cNvSpPr txBox="1"/>
          <p:nvPr/>
        </p:nvSpPr>
        <p:spPr bwMode="ltGray">
          <a:xfrm>
            <a:off x="8938414" y="464697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81F82E7F-D69D-4DBF-AB82-966A9E46B224}"/>
              </a:ext>
            </a:extLst>
          </p:cNvPr>
          <p:cNvSpPr txBox="1"/>
          <p:nvPr/>
        </p:nvSpPr>
        <p:spPr bwMode="ltGray">
          <a:xfrm>
            <a:off x="8938418" y="4953766"/>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4759EE9-25FB-4A9F-BAF0-3F54EA64A055}"/>
              </a:ext>
            </a:extLst>
          </p:cNvPr>
          <p:cNvSpPr txBox="1"/>
          <p:nvPr/>
        </p:nvSpPr>
        <p:spPr bwMode="ltGray">
          <a:xfrm>
            <a:off x="8938419" y="5254606"/>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pic>
        <p:nvPicPr>
          <p:cNvPr id="11" name="Picture 10" descr="Android Robot">
            <a:extLst>
              <a:ext uri="{FF2B5EF4-FFF2-40B4-BE49-F238E27FC236}">
                <a16:creationId xmlns:a16="http://schemas.microsoft.com/office/drawing/2014/main" id="{C47675B1-9C87-4BE0-8CDD-1335BBD97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5126" y="1296667"/>
            <a:ext cx="857674" cy="484672"/>
          </a:xfrm>
          <a:prstGeom prst="rect">
            <a:avLst/>
          </a:prstGeom>
        </p:spPr>
      </p:pic>
      <p:pic>
        <p:nvPicPr>
          <p:cNvPr id="23" name="Picture 22" descr="A close up of a logo&#10;&#10;Description automatically generated">
            <a:extLst>
              <a:ext uri="{FF2B5EF4-FFF2-40B4-BE49-F238E27FC236}">
                <a16:creationId xmlns:a16="http://schemas.microsoft.com/office/drawing/2014/main" id="{26EB3947-E19E-4B6B-AEB9-F034EFB846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7884" y="1296257"/>
            <a:ext cx="485082" cy="485082"/>
          </a:xfrm>
          <a:prstGeom prst="rect">
            <a:avLst/>
          </a:prstGeom>
        </p:spPr>
      </p:pic>
      <p:sp>
        <p:nvSpPr>
          <p:cNvPr id="115" name="TextBox 114">
            <a:extLst>
              <a:ext uri="{FF2B5EF4-FFF2-40B4-BE49-F238E27FC236}">
                <a16:creationId xmlns:a16="http://schemas.microsoft.com/office/drawing/2014/main" id="{ABA4E8DB-6729-4AB1-A5FE-3B5496298EC9}"/>
              </a:ext>
            </a:extLst>
          </p:cNvPr>
          <p:cNvSpPr txBox="1"/>
          <p:nvPr/>
        </p:nvSpPr>
        <p:spPr bwMode="ltGray">
          <a:xfrm>
            <a:off x="7509983" y="2436873"/>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pic>
        <p:nvPicPr>
          <p:cNvPr id="61" name="Picture 60" descr="A picture containing drawing&#10;&#10;Description automatically generated">
            <a:extLst>
              <a:ext uri="{FF2B5EF4-FFF2-40B4-BE49-F238E27FC236}">
                <a16:creationId xmlns:a16="http://schemas.microsoft.com/office/drawing/2014/main" id="{CCB8B2E6-0757-4910-9DB8-E43CB59C9D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977" y="4131669"/>
            <a:ext cx="198379" cy="198379"/>
          </a:xfrm>
          <a:prstGeom prst="rect">
            <a:avLst/>
          </a:prstGeom>
        </p:spPr>
      </p:pic>
      <p:pic>
        <p:nvPicPr>
          <p:cNvPr id="117" name="Picture 116" descr="A picture containing drawing&#10;&#10;Description automatically generated">
            <a:extLst>
              <a:ext uri="{FF2B5EF4-FFF2-40B4-BE49-F238E27FC236}">
                <a16:creationId xmlns:a16="http://schemas.microsoft.com/office/drawing/2014/main" id="{F4402F5B-8AB7-451C-A688-50FE5D95CD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2976" y="3912518"/>
            <a:ext cx="198380" cy="198380"/>
          </a:xfrm>
          <a:prstGeom prst="rect">
            <a:avLst/>
          </a:prstGeom>
        </p:spPr>
      </p:pic>
      <p:pic>
        <p:nvPicPr>
          <p:cNvPr id="119" name="Picture 118" descr="A picture containing drawing&#10;&#10;Description automatically generated">
            <a:extLst>
              <a:ext uri="{FF2B5EF4-FFF2-40B4-BE49-F238E27FC236}">
                <a16:creationId xmlns:a16="http://schemas.microsoft.com/office/drawing/2014/main" id="{3683527B-AFFB-4931-89DC-65F7FAF2A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2977" y="3689946"/>
            <a:ext cx="198379" cy="198379"/>
          </a:xfrm>
          <a:prstGeom prst="rect">
            <a:avLst/>
          </a:prstGeom>
        </p:spPr>
      </p:pic>
      <p:pic>
        <p:nvPicPr>
          <p:cNvPr id="121" name="Picture 120" descr="A picture containing drawing&#10;&#10;Description automatically generated">
            <a:extLst>
              <a:ext uri="{FF2B5EF4-FFF2-40B4-BE49-F238E27FC236}">
                <a16:creationId xmlns:a16="http://schemas.microsoft.com/office/drawing/2014/main" id="{CCF8B66F-A520-4F3F-B99E-9FB1167B39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2977" y="3476865"/>
            <a:ext cx="198379" cy="198379"/>
          </a:xfrm>
          <a:prstGeom prst="rect">
            <a:avLst/>
          </a:prstGeom>
        </p:spPr>
      </p:pic>
      <p:pic>
        <p:nvPicPr>
          <p:cNvPr id="1026" name="Picture 2">
            <a:extLst>
              <a:ext uri="{FF2B5EF4-FFF2-40B4-BE49-F238E27FC236}">
                <a16:creationId xmlns:a16="http://schemas.microsoft.com/office/drawing/2014/main" id="{74BD4B8D-97DD-46AB-A72D-ABD57D43C5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05949" y="4705326"/>
            <a:ext cx="228409" cy="22840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A picture containing cup, table&#10;&#10;Description automatically generated">
            <a:extLst>
              <a:ext uri="{FF2B5EF4-FFF2-40B4-BE49-F238E27FC236}">
                <a16:creationId xmlns:a16="http://schemas.microsoft.com/office/drawing/2014/main" id="{703F6575-B8F7-49E9-8065-59B0F6F074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7779" y="4711594"/>
            <a:ext cx="228409" cy="228409"/>
          </a:xfrm>
          <a:prstGeom prst="rect">
            <a:avLst/>
          </a:prstGeom>
        </p:spPr>
      </p:pic>
      <p:sp>
        <p:nvSpPr>
          <p:cNvPr id="126" name="TextBox 125">
            <a:extLst>
              <a:ext uri="{FF2B5EF4-FFF2-40B4-BE49-F238E27FC236}">
                <a16:creationId xmlns:a16="http://schemas.microsoft.com/office/drawing/2014/main" id="{382DBAA4-69BB-4A3E-805F-88C4B9D2F912}"/>
              </a:ext>
            </a:extLst>
          </p:cNvPr>
          <p:cNvSpPr txBox="1"/>
          <p:nvPr/>
        </p:nvSpPr>
        <p:spPr bwMode="ltGray">
          <a:xfrm>
            <a:off x="10301637" y="2433760"/>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20CCC5B1-F2E0-4D59-8249-B1C63AA5EA84}"/>
              </a:ext>
            </a:extLst>
          </p:cNvPr>
          <p:cNvSpPr txBox="1"/>
          <p:nvPr/>
        </p:nvSpPr>
        <p:spPr bwMode="ltGray">
          <a:xfrm>
            <a:off x="10301638" y="3660096"/>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F34A9925-9D89-4CE7-AB21-52867A839A75}"/>
              </a:ext>
            </a:extLst>
          </p:cNvPr>
          <p:cNvSpPr txBox="1"/>
          <p:nvPr/>
        </p:nvSpPr>
        <p:spPr bwMode="ltGray">
          <a:xfrm>
            <a:off x="10301637" y="434297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E17B3F1B-A0F8-4F0C-B264-A03F29552F4A}"/>
              </a:ext>
            </a:extLst>
          </p:cNvPr>
          <p:cNvSpPr txBox="1"/>
          <p:nvPr/>
        </p:nvSpPr>
        <p:spPr bwMode="ltGray">
          <a:xfrm>
            <a:off x="10304607" y="4646770"/>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30" name="TextBox 129">
            <a:extLst>
              <a:ext uri="{FF2B5EF4-FFF2-40B4-BE49-F238E27FC236}">
                <a16:creationId xmlns:a16="http://schemas.microsoft.com/office/drawing/2014/main" id="{AA25F51B-3FDE-4AAD-A7C8-0F60DF8D35D1}"/>
              </a:ext>
            </a:extLst>
          </p:cNvPr>
          <p:cNvSpPr txBox="1"/>
          <p:nvPr/>
        </p:nvSpPr>
        <p:spPr bwMode="ltGray">
          <a:xfrm>
            <a:off x="10304611" y="4953561"/>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D35DEDE6-EE47-42FE-BCC3-76F421A2DE90}"/>
              </a:ext>
            </a:extLst>
          </p:cNvPr>
          <p:cNvSpPr txBox="1"/>
          <p:nvPr/>
        </p:nvSpPr>
        <p:spPr bwMode="ltGray">
          <a:xfrm>
            <a:off x="10303627" y="5257980"/>
            <a:ext cx="640544" cy="345405"/>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pic>
        <p:nvPicPr>
          <p:cNvPr id="1024" name="Graphic 1023" descr="Email">
            <a:extLst>
              <a:ext uri="{FF2B5EF4-FFF2-40B4-BE49-F238E27FC236}">
                <a16:creationId xmlns:a16="http://schemas.microsoft.com/office/drawing/2014/main" id="{5D53FC13-B09F-411F-BB13-8D1CF0DAC9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91153" y="1159478"/>
            <a:ext cx="477936" cy="477936"/>
          </a:xfrm>
          <a:prstGeom prst="rect">
            <a:avLst/>
          </a:prstGeom>
        </p:spPr>
      </p:pic>
      <p:sp>
        <p:nvSpPr>
          <p:cNvPr id="33" name="TextBox 32">
            <a:extLst>
              <a:ext uri="{FF2B5EF4-FFF2-40B4-BE49-F238E27FC236}">
                <a16:creationId xmlns:a16="http://schemas.microsoft.com/office/drawing/2014/main" id="{5AE8C666-92FA-4D18-B18C-BDB851BA0E9A}"/>
              </a:ext>
            </a:extLst>
          </p:cNvPr>
          <p:cNvSpPr txBox="1"/>
          <p:nvPr/>
        </p:nvSpPr>
        <p:spPr bwMode="ltGray">
          <a:xfrm>
            <a:off x="923529" y="2049958"/>
            <a:ext cx="3654684"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Automatically target message recipient(s) </a:t>
            </a:r>
          </a:p>
        </p:txBody>
      </p:sp>
      <p:sp>
        <p:nvSpPr>
          <p:cNvPr id="34" name="TextBox 33">
            <a:extLst>
              <a:ext uri="{FF2B5EF4-FFF2-40B4-BE49-F238E27FC236}">
                <a16:creationId xmlns:a16="http://schemas.microsoft.com/office/drawing/2014/main" id="{6C1D1102-FA22-4823-BEBC-60D4E4385C58}"/>
              </a:ext>
            </a:extLst>
          </p:cNvPr>
          <p:cNvSpPr txBox="1"/>
          <p:nvPr/>
        </p:nvSpPr>
        <p:spPr bwMode="ltGray">
          <a:xfrm>
            <a:off x="923089" y="2482512"/>
            <a:ext cx="5884429"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 All members of a group (e.g. a Department, a Team, a Job Function)</a:t>
            </a:r>
          </a:p>
        </p:txBody>
      </p:sp>
      <p:sp>
        <p:nvSpPr>
          <p:cNvPr id="35" name="TextBox 34">
            <a:extLst>
              <a:ext uri="{FF2B5EF4-FFF2-40B4-BE49-F238E27FC236}">
                <a16:creationId xmlns:a16="http://schemas.microsoft.com/office/drawing/2014/main" id="{17D38528-E183-4999-8065-F8409899AFA7}"/>
              </a:ext>
            </a:extLst>
          </p:cNvPr>
          <p:cNvSpPr txBox="1"/>
          <p:nvPr/>
        </p:nvSpPr>
        <p:spPr bwMode="ltGray">
          <a:xfrm>
            <a:off x="923529" y="2266235"/>
            <a:ext cx="3654684"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 Everyone in organization </a:t>
            </a:r>
          </a:p>
        </p:txBody>
      </p:sp>
      <p:sp>
        <p:nvSpPr>
          <p:cNvPr id="39" name="TextBox 38">
            <a:extLst>
              <a:ext uri="{FF2B5EF4-FFF2-40B4-BE49-F238E27FC236}">
                <a16:creationId xmlns:a16="http://schemas.microsoft.com/office/drawing/2014/main" id="{924A040B-DD80-481E-AC56-2CC904F86DFB}"/>
              </a:ext>
            </a:extLst>
          </p:cNvPr>
          <p:cNvSpPr txBox="1"/>
          <p:nvPr/>
        </p:nvSpPr>
        <p:spPr bwMode="ltGray">
          <a:xfrm>
            <a:off x="932740" y="3418183"/>
            <a:ext cx="3654684"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      Critical, urgent</a:t>
            </a:r>
          </a:p>
        </p:txBody>
      </p:sp>
      <p:sp>
        <p:nvSpPr>
          <p:cNvPr id="36" name="TextBox 35">
            <a:extLst>
              <a:ext uri="{FF2B5EF4-FFF2-40B4-BE49-F238E27FC236}">
                <a16:creationId xmlns:a16="http://schemas.microsoft.com/office/drawing/2014/main" id="{FC33D9C9-593C-4F1C-9A0E-06404B2BCEF0}"/>
              </a:ext>
            </a:extLst>
          </p:cNvPr>
          <p:cNvSpPr txBox="1"/>
          <p:nvPr/>
        </p:nvSpPr>
        <p:spPr bwMode="ltGray">
          <a:xfrm>
            <a:off x="922049" y="2692543"/>
            <a:ext cx="4874253"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 All individuals in a SnapEval role (e.g. all Managers)</a:t>
            </a:r>
          </a:p>
        </p:txBody>
      </p:sp>
      <p:sp>
        <p:nvSpPr>
          <p:cNvPr id="37" name="TextBox 36">
            <a:extLst>
              <a:ext uri="{FF2B5EF4-FFF2-40B4-BE49-F238E27FC236}">
                <a16:creationId xmlns:a16="http://schemas.microsoft.com/office/drawing/2014/main" id="{CF079D45-85B1-40DD-AFA5-98B504B54AD3}"/>
              </a:ext>
            </a:extLst>
          </p:cNvPr>
          <p:cNvSpPr txBox="1"/>
          <p:nvPr/>
        </p:nvSpPr>
        <p:spPr bwMode="ltGray">
          <a:xfrm>
            <a:off x="923529" y="2907032"/>
            <a:ext cx="3654684"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 A specific individual</a:t>
            </a:r>
          </a:p>
        </p:txBody>
      </p:sp>
      <p:sp>
        <p:nvSpPr>
          <p:cNvPr id="40" name="TextBox 39">
            <a:extLst>
              <a:ext uri="{FF2B5EF4-FFF2-40B4-BE49-F238E27FC236}">
                <a16:creationId xmlns:a16="http://schemas.microsoft.com/office/drawing/2014/main" id="{80A552BF-E19A-4EE2-B4EB-70AB82FEFE03}"/>
              </a:ext>
            </a:extLst>
          </p:cNvPr>
          <p:cNvSpPr txBox="1"/>
          <p:nvPr/>
        </p:nvSpPr>
        <p:spPr bwMode="ltGray">
          <a:xfrm>
            <a:off x="931783" y="3641759"/>
            <a:ext cx="3654684"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      Important, reminder</a:t>
            </a:r>
          </a:p>
        </p:txBody>
      </p:sp>
      <p:sp>
        <p:nvSpPr>
          <p:cNvPr id="41" name="TextBox 40">
            <a:extLst>
              <a:ext uri="{FF2B5EF4-FFF2-40B4-BE49-F238E27FC236}">
                <a16:creationId xmlns:a16="http://schemas.microsoft.com/office/drawing/2014/main" id="{8A278451-38AF-49BE-932A-7E2187D1C99B}"/>
              </a:ext>
            </a:extLst>
          </p:cNvPr>
          <p:cNvSpPr txBox="1"/>
          <p:nvPr/>
        </p:nvSpPr>
        <p:spPr bwMode="ltGray">
          <a:xfrm>
            <a:off x="928930" y="3856130"/>
            <a:ext cx="3654684"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      Acknowledgement, task completed</a:t>
            </a:r>
          </a:p>
        </p:txBody>
      </p:sp>
      <p:sp>
        <p:nvSpPr>
          <p:cNvPr id="42" name="TextBox 41">
            <a:extLst>
              <a:ext uri="{FF2B5EF4-FFF2-40B4-BE49-F238E27FC236}">
                <a16:creationId xmlns:a16="http://schemas.microsoft.com/office/drawing/2014/main" id="{E87904C7-4321-43CB-B85D-E80137F6467F}"/>
              </a:ext>
            </a:extLst>
          </p:cNvPr>
          <p:cNvSpPr txBox="1"/>
          <p:nvPr/>
        </p:nvSpPr>
        <p:spPr bwMode="ltGray">
          <a:xfrm>
            <a:off x="922049" y="4069476"/>
            <a:ext cx="3654684"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      Informational</a:t>
            </a:r>
          </a:p>
        </p:txBody>
      </p:sp>
      <p:sp>
        <p:nvSpPr>
          <p:cNvPr id="38" name="TextBox 37">
            <a:extLst>
              <a:ext uri="{FF2B5EF4-FFF2-40B4-BE49-F238E27FC236}">
                <a16:creationId xmlns:a16="http://schemas.microsoft.com/office/drawing/2014/main" id="{C3EB7E2A-EEE0-4829-9D59-1A37D28FDAE4}"/>
              </a:ext>
            </a:extLst>
          </p:cNvPr>
          <p:cNvSpPr txBox="1"/>
          <p:nvPr/>
        </p:nvSpPr>
        <p:spPr bwMode="ltGray">
          <a:xfrm>
            <a:off x="923529" y="3211955"/>
            <a:ext cx="3654684"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Specify a Message Type Indicator</a:t>
            </a:r>
            <a:r>
              <a:rPr lang="en-US" sz="1400" b="1" baseline="30000" dirty="0">
                <a:solidFill>
                  <a:srgbClr val="009900"/>
                </a:solidFill>
                <a:latin typeface="Arial" panose="020B0604020202020204" pitchFamily="34" charset="0"/>
                <a:cs typeface="Arial" panose="020B0604020202020204" pitchFamily="34" charset="0"/>
              </a:rPr>
              <a:t>1</a:t>
            </a:r>
            <a:endParaRPr lang="en-US" sz="1400" b="1"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F620D855-987A-435A-91EC-6406455B2CFB}"/>
              </a:ext>
            </a:extLst>
          </p:cNvPr>
          <p:cNvSpPr txBox="1"/>
          <p:nvPr/>
        </p:nvSpPr>
        <p:spPr bwMode="ltGray">
          <a:xfrm>
            <a:off x="871271" y="4369879"/>
            <a:ext cx="4578549"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Include Custom Text Message (up to 250 characters) </a:t>
            </a:r>
          </a:p>
        </p:txBody>
      </p:sp>
      <p:sp>
        <p:nvSpPr>
          <p:cNvPr id="44" name="TextBox 43">
            <a:extLst>
              <a:ext uri="{FF2B5EF4-FFF2-40B4-BE49-F238E27FC236}">
                <a16:creationId xmlns:a16="http://schemas.microsoft.com/office/drawing/2014/main" id="{BECE9322-F93D-4F3A-ABC5-25DCF5F2B314}"/>
              </a:ext>
            </a:extLst>
          </p:cNvPr>
          <p:cNvSpPr txBox="1"/>
          <p:nvPr/>
        </p:nvSpPr>
        <p:spPr bwMode="ltGray">
          <a:xfrm>
            <a:off x="876234" y="4676382"/>
            <a:ext cx="1954410"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Include Emojis in Text</a:t>
            </a:r>
          </a:p>
        </p:txBody>
      </p:sp>
      <p:sp>
        <p:nvSpPr>
          <p:cNvPr id="45" name="TextBox 44">
            <a:extLst>
              <a:ext uri="{FF2B5EF4-FFF2-40B4-BE49-F238E27FC236}">
                <a16:creationId xmlns:a16="http://schemas.microsoft.com/office/drawing/2014/main" id="{76774B6A-D1F1-4FC0-9A16-5B09BADCFEC3}"/>
              </a:ext>
            </a:extLst>
          </p:cNvPr>
          <p:cNvSpPr txBox="1"/>
          <p:nvPr/>
        </p:nvSpPr>
        <p:spPr bwMode="ltGray">
          <a:xfrm>
            <a:off x="875037" y="4979977"/>
            <a:ext cx="4578549"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Include Direct Web Link (e.g. </a:t>
            </a:r>
            <a:r>
              <a:rPr lang="en-US" sz="1400" dirty="0">
                <a:latin typeface="Arial" panose="020B0604020202020204" pitchFamily="34" charset="0"/>
                <a:cs typeface="Arial" panose="020B0604020202020204" pitchFamily="34" charset="0"/>
                <a:hlinkClick r:id="rId13"/>
              </a:rPr>
              <a:t>https://www.cdc.gov</a:t>
            </a:r>
            <a:r>
              <a:rPr lang="en-US" sz="1400" dirty="0">
                <a:latin typeface="Arial" panose="020B0604020202020204" pitchFamily="34" charset="0"/>
                <a:cs typeface="Arial" panose="020B0604020202020204" pitchFamily="34" charset="0"/>
              </a:rPr>
              <a:t>)</a:t>
            </a:r>
            <a:r>
              <a:rPr lang="en-US" sz="1400" b="1" baseline="30000" dirty="0">
                <a:solidFill>
                  <a:srgbClr val="009900"/>
                </a:solidFill>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BEC9638D-9AA3-4586-AF4A-1254B9BFD236}"/>
              </a:ext>
            </a:extLst>
          </p:cNvPr>
          <p:cNvSpPr txBox="1"/>
          <p:nvPr/>
        </p:nvSpPr>
        <p:spPr bwMode="ltGray">
          <a:xfrm>
            <a:off x="875036" y="5282273"/>
            <a:ext cx="5932481"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 Deliver message by email to all targeted recipients</a:t>
            </a:r>
            <a:r>
              <a:rPr lang="en-US" sz="1400" b="1" baseline="30000" dirty="0">
                <a:solidFill>
                  <a:srgbClr val="009900"/>
                </a:solidFill>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495D6A5-1688-448B-9D35-F8D7CD2BB734}"/>
              </a:ext>
            </a:extLst>
          </p:cNvPr>
          <p:cNvSpPr txBox="1"/>
          <p:nvPr/>
        </p:nvSpPr>
        <p:spPr bwMode="ltGray">
          <a:xfrm>
            <a:off x="1056778" y="5922341"/>
            <a:ext cx="2505471" cy="276551"/>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200" b="1" baseline="30000" dirty="0">
                <a:solidFill>
                  <a:srgbClr val="009900"/>
                </a:solidFill>
                <a:latin typeface="Arial" panose="020B0604020202020204" pitchFamily="34" charset="0"/>
                <a:cs typeface="Arial" panose="020B0604020202020204" pitchFamily="34" charset="0"/>
                <a:sym typeface="Wingdings" panose="05000000000000000000" pitchFamily="2" charset="2"/>
              </a:rPr>
              <a:t>1</a:t>
            </a:r>
            <a:r>
              <a:rPr lang="en-US" sz="1200" dirty="0">
                <a:latin typeface="Arial" panose="020B0604020202020204" pitchFamily="34" charset="0"/>
                <a:cs typeface="Arial" panose="020B0604020202020204" pitchFamily="34" charset="0"/>
              </a:rPr>
              <a:t>Rich Push Notification Feature</a:t>
            </a:r>
            <a:endParaRPr lang="en-US" sz="140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FC2E35E1-5DEA-420D-ABD4-5C9B83634046}"/>
              </a:ext>
            </a:extLst>
          </p:cNvPr>
          <p:cNvSpPr txBox="1"/>
          <p:nvPr/>
        </p:nvSpPr>
        <p:spPr bwMode="ltGray">
          <a:xfrm>
            <a:off x="10301637" y="5569311"/>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CD0D6A75-1AE8-4DB9-A459-FD9D8994AF13}"/>
              </a:ext>
            </a:extLst>
          </p:cNvPr>
          <p:cNvSpPr txBox="1"/>
          <p:nvPr/>
        </p:nvSpPr>
        <p:spPr bwMode="ltGray">
          <a:xfrm>
            <a:off x="7507451" y="551814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66D918E3-27FF-40B7-A402-ABED07E91E63}"/>
              </a:ext>
            </a:extLst>
          </p:cNvPr>
          <p:cNvSpPr txBox="1"/>
          <p:nvPr/>
        </p:nvSpPr>
        <p:spPr bwMode="ltGray">
          <a:xfrm>
            <a:off x="8935443" y="5518145"/>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453E47E9-A7D0-48A5-8347-820395524DFB}"/>
              </a:ext>
            </a:extLst>
          </p:cNvPr>
          <p:cNvSpPr txBox="1"/>
          <p:nvPr/>
        </p:nvSpPr>
        <p:spPr bwMode="ltGray">
          <a:xfrm>
            <a:off x="923630" y="5589021"/>
            <a:ext cx="5932481" cy="276551"/>
          </a:xfrm>
          <a:prstGeom prst="rect">
            <a:avLst/>
          </a:prstGeom>
          <a:noFill/>
          <a:ln w="9525">
            <a:noFill/>
            <a:miter lim="800000"/>
            <a:headEnd/>
            <a:tailEnd/>
          </a:ln>
        </p:spPr>
        <p:txBody>
          <a:bodyPr wrap="square" lIns="91419" tIns="45710" rIns="91419" bIns="45710" rtlCol="0" anchor="t" anchorCtr="0">
            <a:noAutofit/>
          </a:bodyPr>
          <a:lstStyle/>
          <a:p>
            <a:pPr algn="l"/>
            <a:r>
              <a:rPr lang="en-US" sz="1400" dirty="0">
                <a:latin typeface="Arial" panose="020B0604020202020204" pitchFamily="34" charset="0"/>
                <a:cs typeface="Arial" panose="020B0604020202020204" pitchFamily="34" charset="0"/>
              </a:rPr>
              <a:t>Identify message sender</a:t>
            </a:r>
          </a:p>
        </p:txBody>
      </p:sp>
      <p:sp>
        <p:nvSpPr>
          <p:cNvPr id="64" name="TextBox 63">
            <a:extLst>
              <a:ext uri="{FF2B5EF4-FFF2-40B4-BE49-F238E27FC236}">
                <a16:creationId xmlns:a16="http://schemas.microsoft.com/office/drawing/2014/main" id="{D63623EF-6E05-4330-93BD-F9C9EECEBC50}"/>
              </a:ext>
            </a:extLst>
          </p:cNvPr>
          <p:cNvSpPr txBox="1"/>
          <p:nvPr/>
        </p:nvSpPr>
        <p:spPr bwMode="ltGray">
          <a:xfrm>
            <a:off x="1056778" y="6108341"/>
            <a:ext cx="7698419" cy="276551"/>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200" b="1" baseline="30000" dirty="0">
                <a:solidFill>
                  <a:srgbClr val="009900"/>
                </a:solidFill>
                <a:latin typeface="Arial" panose="020B0604020202020204" pitchFamily="34" charset="0"/>
                <a:cs typeface="Arial" panose="020B0604020202020204" pitchFamily="34" charset="0"/>
                <a:sym typeface="Wingdings" panose="05000000000000000000" pitchFamily="2" charset="2"/>
              </a:rPr>
              <a:t>2</a:t>
            </a:r>
            <a:r>
              <a:rPr lang="en-US" sz="1200" dirty="0">
                <a:latin typeface="Arial" panose="020B0604020202020204" pitchFamily="34" charset="0"/>
                <a:cs typeface="Arial" panose="020B0604020202020204" pitchFamily="34" charset="0"/>
              </a:rPr>
              <a:t>The email is delivered to </a:t>
            </a:r>
            <a:r>
              <a:rPr lang="en-US" sz="1200" u="sng" dirty="0">
                <a:latin typeface="Arial" panose="020B0604020202020204" pitchFamily="34" charset="0"/>
                <a:cs typeface="Arial" panose="020B0604020202020204" pitchFamily="34" charset="0"/>
              </a:rPr>
              <a:t>all</a:t>
            </a:r>
            <a:r>
              <a:rPr lang="en-US" sz="1200" dirty="0">
                <a:latin typeface="Arial" panose="020B0604020202020204" pitchFamily="34" charset="0"/>
                <a:cs typeface="Arial" panose="020B0604020202020204" pitchFamily="34" charset="0"/>
              </a:rPr>
              <a:t> targeted recipients, including recipients who aren’t using the SnapEval mobile app</a:t>
            </a:r>
            <a:endParaRPr lang="en-US" sz="14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B02BF13A-A0FE-4664-A9E3-085282943BD6}"/>
              </a:ext>
            </a:extLst>
          </p:cNvPr>
          <p:cNvSpPr txBox="1"/>
          <p:nvPr/>
        </p:nvSpPr>
        <p:spPr bwMode="ltGray">
          <a:xfrm>
            <a:off x="8935443" y="3655059"/>
            <a:ext cx="640544" cy="298637"/>
          </a:xfrm>
          <a:prstGeom prst="rect">
            <a:avLst/>
          </a:prstGeom>
          <a:noFill/>
          <a:ln w="9525">
            <a:noFill/>
            <a:miter lim="800000"/>
            <a:headEnd/>
            <a:tailEnd/>
          </a:ln>
        </p:spPr>
        <p:txBody>
          <a:bodyPr wrap="square" lIns="91419" tIns="45710" rIns="91419" bIns="45710" rtlCol="0" anchor="t" anchorCtr="0">
            <a:noAutofit/>
          </a:bodyPr>
          <a:lstStyle/>
          <a:p>
            <a:pPr lvl="0" defTabSz="914192" fontAlgn="auto">
              <a:spcBef>
                <a:spcPts val="0"/>
              </a:spcBef>
              <a:spcAft>
                <a:spcPts val="0"/>
              </a:spcAft>
              <a:defRPr/>
            </a:pPr>
            <a:r>
              <a:rPr lang="en-US" sz="2000" b="1" dirty="0">
                <a:solidFill>
                  <a:srgbClr val="009900"/>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71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fade">
                                      <p:cBhvr>
                                        <p:cTn id="35" dur="500"/>
                                        <p:tgtEl>
                                          <p:spTgt spid="1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animEffect transition="in" filter="fade">
                                      <p:cBhvr>
                                        <p:cTn id="47" dur="500"/>
                                        <p:tgtEl>
                                          <p:spTgt spid="121"/>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fade">
                                      <p:cBhvr>
                                        <p:cTn id="54" dur="500"/>
                                        <p:tgtEl>
                                          <p:spTgt spid="119"/>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nodeType="with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fade">
                                      <p:cBhvr>
                                        <p:cTn id="61" dur="500"/>
                                        <p:tgtEl>
                                          <p:spTgt spid="117"/>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nodeType="with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par>
                          <p:cTn id="73" fill="hold">
                            <p:stCondLst>
                              <p:cond delay="3000"/>
                            </p:stCondLst>
                            <p:childTnLst>
                              <p:par>
                                <p:cTn id="74" presetID="10" presetClass="entr" presetSubtype="0" fill="hold" grpId="0"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childTnLst>
                          </p:cTn>
                        </p:par>
                        <p:par>
                          <p:cTn id="77" fill="hold">
                            <p:stCondLst>
                              <p:cond delay="3500"/>
                            </p:stCondLst>
                            <p:childTnLst>
                              <p:par>
                                <p:cTn id="78" presetID="10" presetClass="entr" presetSubtype="0" fill="hold" grpId="0" nodeType="after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500"/>
                                        <p:tgtEl>
                                          <p:spTgt spid="66"/>
                                        </p:tgtEl>
                                      </p:cBhvr>
                                    </p:animEffect>
                                  </p:childTnLst>
                                </p:cTn>
                              </p:par>
                            </p:childTnLst>
                          </p:cTn>
                        </p:par>
                        <p:par>
                          <p:cTn id="81" fill="hold">
                            <p:stCondLst>
                              <p:cond delay="4000"/>
                            </p:stCondLst>
                            <p:childTnLst>
                              <p:par>
                                <p:cTn id="82" presetID="10" presetClass="entr" presetSubtype="0" fill="hold" grpId="0" nodeType="afterEffect">
                                  <p:stCondLst>
                                    <p:cond delay="0"/>
                                  </p:stCondLst>
                                  <p:childTnLst>
                                    <p:set>
                                      <p:cBhvr>
                                        <p:cTn id="83" dur="1" fill="hold">
                                          <p:stCondLst>
                                            <p:cond delay="0"/>
                                          </p:stCondLst>
                                        </p:cTn>
                                        <p:tgtEl>
                                          <p:spTgt spid="127"/>
                                        </p:tgtEl>
                                        <p:attrNameLst>
                                          <p:attrName>style.visibility</p:attrName>
                                        </p:attrNameLst>
                                      </p:cBhvr>
                                      <p:to>
                                        <p:strVal val="visible"/>
                                      </p:to>
                                    </p:set>
                                    <p:animEffect transition="in" filter="fade">
                                      <p:cBhvr>
                                        <p:cTn id="84" dur="500"/>
                                        <p:tgtEl>
                                          <p:spTgt spid="12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fade">
                                      <p:cBhvr>
                                        <p:cTn id="97" dur="500"/>
                                        <p:tgtEl>
                                          <p:spTgt spid="57"/>
                                        </p:tgtEl>
                                      </p:cBhvr>
                                    </p:animEffect>
                                  </p:childTnLst>
                                </p:cTn>
                              </p:par>
                            </p:childTnLst>
                          </p:cTn>
                        </p:par>
                        <p:par>
                          <p:cTn id="98" fill="hold">
                            <p:stCondLst>
                              <p:cond delay="1500"/>
                            </p:stCondLst>
                            <p:childTnLst>
                              <p:par>
                                <p:cTn id="99" presetID="10" presetClass="entr" presetSubtype="0" fill="hold" grpId="0" nodeType="afterEffect">
                                  <p:stCondLst>
                                    <p:cond delay="0"/>
                                  </p:stCondLst>
                                  <p:childTnLst>
                                    <p:set>
                                      <p:cBhvr>
                                        <p:cTn id="100" dur="1" fill="hold">
                                          <p:stCondLst>
                                            <p:cond delay="0"/>
                                          </p:stCondLst>
                                        </p:cTn>
                                        <p:tgtEl>
                                          <p:spTgt spid="128"/>
                                        </p:tgtEl>
                                        <p:attrNameLst>
                                          <p:attrName>style.visibility</p:attrName>
                                        </p:attrNameLst>
                                      </p:cBhvr>
                                      <p:to>
                                        <p:strVal val="visible"/>
                                      </p:to>
                                    </p:set>
                                    <p:animEffect transition="in" filter="fade">
                                      <p:cBhvr>
                                        <p:cTn id="101" dur="500"/>
                                        <p:tgtEl>
                                          <p:spTgt spid="128"/>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500"/>
                                        <p:tgtEl>
                                          <p:spTgt spid="44"/>
                                        </p:tgtEl>
                                      </p:cBhvr>
                                    </p:animEffect>
                                  </p:childTnLst>
                                </p:cTn>
                              </p:par>
                              <p:par>
                                <p:cTn id="107" presetID="10" presetClass="entr" presetSubtype="0" fill="hold" nodeType="withEffect">
                                  <p:stCondLst>
                                    <p:cond delay="0"/>
                                  </p:stCondLst>
                                  <p:childTnLst>
                                    <p:set>
                                      <p:cBhvr>
                                        <p:cTn id="108" dur="1" fill="hold">
                                          <p:stCondLst>
                                            <p:cond delay="0"/>
                                          </p:stCondLst>
                                        </p:cTn>
                                        <p:tgtEl>
                                          <p:spTgt spid="1026"/>
                                        </p:tgtEl>
                                        <p:attrNameLst>
                                          <p:attrName>style.visibility</p:attrName>
                                        </p:attrNameLst>
                                      </p:cBhvr>
                                      <p:to>
                                        <p:strVal val="visible"/>
                                      </p:to>
                                    </p:set>
                                    <p:animEffect transition="in" filter="fade">
                                      <p:cBhvr>
                                        <p:cTn id="109" dur="500"/>
                                        <p:tgtEl>
                                          <p:spTgt spid="1026"/>
                                        </p:tgtEl>
                                      </p:cBhvr>
                                    </p:animEffect>
                                  </p:childTnLst>
                                </p:cTn>
                              </p:par>
                              <p:par>
                                <p:cTn id="110" presetID="10" presetClass="entr" presetSubtype="0" fill="hold" nodeType="withEffect">
                                  <p:stCondLst>
                                    <p:cond delay="0"/>
                                  </p:stCondLst>
                                  <p:childTnLst>
                                    <p:set>
                                      <p:cBhvr>
                                        <p:cTn id="111" dur="1" fill="hold">
                                          <p:stCondLst>
                                            <p:cond delay="0"/>
                                          </p:stCondLst>
                                        </p:cTn>
                                        <p:tgtEl>
                                          <p:spTgt spid="123"/>
                                        </p:tgtEl>
                                        <p:attrNameLst>
                                          <p:attrName>style.visibility</p:attrName>
                                        </p:attrNameLst>
                                      </p:cBhvr>
                                      <p:to>
                                        <p:strVal val="visible"/>
                                      </p:to>
                                    </p:set>
                                    <p:animEffect transition="in" filter="fade">
                                      <p:cBhvr>
                                        <p:cTn id="112" dur="500"/>
                                        <p:tgtEl>
                                          <p:spTgt spid="123"/>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fade">
                                      <p:cBhvr>
                                        <p:cTn id="116" dur="500"/>
                                        <p:tgtEl>
                                          <p:spTgt spid="50"/>
                                        </p:tgtEl>
                                      </p:cBhvr>
                                    </p:animEffect>
                                  </p:childTnLst>
                                </p:cTn>
                              </p:par>
                            </p:childTnLst>
                          </p:cTn>
                        </p:par>
                        <p:par>
                          <p:cTn id="117" fill="hold">
                            <p:stCondLst>
                              <p:cond delay="1000"/>
                            </p:stCondLst>
                            <p:childTnLst>
                              <p:par>
                                <p:cTn id="118" presetID="10" presetClass="entr" presetSubtype="0" fill="hold" grpId="0" nodeType="after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500"/>
                                        <p:tgtEl>
                                          <p:spTgt spid="58"/>
                                        </p:tgtEl>
                                      </p:cBhvr>
                                    </p:animEffect>
                                  </p:childTnLst>
                                </p:cTn>
                              </p:par>
                            </p:childTnLst>
                          </p:cTn>
                        </p:par>
                        <p:par>
                          <p:cTn id="121" fill="hold">
                            <p:stCondLst>
                              <p:cond delay="1500"/>
                            </p:stCondLst>
                            <p:childTnLst>
                              <p:par>
                                <p:cTn id="122" presetID="10" presetClass="entr" presetSubtype="0" fill="hold" grpId="0" nodeType="afterEffect">
                                  <p:stCondLst>
                                    <p:cond delay="0"/>
                                  </p:stCondLst>
                                  <p:childTnLst>
                                    <p:set>
                                      <p:cBhvr>
                                        <p:cTn id="123" dur="1" fill="hold">
                                          <p:stCondLst>
                                            <p:cond delay="0"/>
                                          </p:stCondLst>
                                        </p:cTn>
                                        <p:tgtEl>
                                          <p:spTgt spid="129"/>
                                        </p:tgtEl>
                                        <p:attrNameLst>
                                          <p:attrName>style.visibility</p:attrName>
                                        </p:attrNameLst>
                                      </p:cBhvr>
                                      <p:to>
                                        <p:strVal val="visible"/>
                                      </p:to>
                                    </p:set>
                                    <p:animEffect transition="in" filter="fade">
                                      <p:cBhvr>
                                        <p:cTn id="124" dur="500"/>
                                        <p:tgtEl>
                                          <p:spTgt spid="129"/>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500"/>
                                        <p:tgtEl>
                                          <p:spTgt spid="45"/>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51"/>
                                        </p:tgtEl>
                                        <p:attrNameLst>
                                          <p:attrName>style.visibility</p:attrName>
                                        </p:attrNameLst>
                                      </p:cBhvr>
                                      <p:to>
                                        <p:strVal val="visible"/>
                                      </p:to>
                                    </p:set>
                                    <p:animEffect transition="in" filter="fade">
                                      <p:cBhvr>
                                        <p:cTn id="133" dur="500"/>
                                        <p:tgtEl>
                                          <p:spTgt spid="51"/>
                                        </p:tgtEl>
                                      </p:cBhvr>
                                    </p:animEffect>
                                  </p:childTnLst>
                                </p:cTn>
                              </p:par>
                            </p:childTnLst>
                          </p:cTn>
                        </p:par>
                        <p:par>
                          <p:cTn id="134" fill="hold">
                            <p:stCondLst>
                              <p:cond delay="1000"/>
                            </p:stCondLst>
                            <p:childTnLst>
                              <p:par>
                                <p:cTn id="135" presetID="10" presetClass="entr" presetSubtype="0" fill="hold" grpId="0" nodeType="afterEffect">
                                  <p:stCondLst>
                                    <p:cond delay="0"/>
                                  </p:stCondLst>
                                  <p:childTnLst>
                                    <p:set>
                                      <p:cBhvr>
                                        <p:cTn id="136" dur="1" fill="hold">
                                          <p:stCondLst>
                                            <p:cond delay="0"/>
                                          </p:stCondLst>
                                        </p:cTn>
                                        <p:tgtEl>
                                          <p:spTgt spid="59"/>
                                        </p:tgtEl>
                                        <p:attrNameLst>
                                          <p:attrName>style.visibility</p:attrName>
                                        </p:attrNameLst>
                                      </p:cBhvr>
                                      <p:to>
                                        <p:strVal val="visible"/>
                                      </p:to>
                                    </p:set>
                                    <p:animEffect transition="in" filter="fade">
                                      <p:cBhvr>
                                        <p:cTn id="137" dur="500"/>
                                        <p:tgtEl>
                                          <p:spTgt spid="59"/>
                                        </p:tgtEl>
                                      </p:cBhvr>
                                    </p:animEffect>
                                  </p:childTnLst>
                                </p:cTn>
                              </p:par>
                            </p:childTnLst>
                          </p:cTn>
                        </p:par>
                        <p:par>
                          <p:cTn id="138" fill="hold">
                            <p:stCondLst>
                              <p:cond delay="1500"/>
                            </p:stCondLst>
                            <p:childTnLst>
                              <p:par>
                                <p:cTn id="139" presetID="10" presetClass="entr" presetSubtype="0" fill="hold" grpId="0" nodeType="afterEffect">
                                  <p:stCondLst>
                                    <p:cond delay="0"/>
                                  </p:stCondLst>
                                  <p:childTnLst>
                                    <p:set>
                                      <p:cBhvr>
                                        <p:cTn id="140" dur="1" fill="hold">
                                          <p:stCondLst>
                                            <p:cond delay="0"/>
                                          </p:stCondLst>
                                        </p:cTn>
                                        <p:tgtEl>
                                          <p:spTgt spid="130"/>
                                        </p:tgtEl>
                                        <p:attrNameLst>
                                          <p:attrName>style.visibility</p:attrName>
                                        </p:attrNameLst>
                                      </p:cBhvr>
                                      <p:to>
                                        <p:strVal val="visible"/>
                                      </p:to>
                                    </p:set>
                                    <p:animEffect transition="in" filter="fade">
                                      <p:cBhvr>
                                        <p:cTn id="141" dur="500"/>
                                        <p:tgtEl>
                                          <p:spTgt spid="13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fade">
                                      <p:cBhvr>
                                        <p:cTn id="146" dur="500"/>
                                        <p:tgtEl>
                                          <p:spTgt spid="46"/>
                                        </p:tgtEl>
                                      </p:cBhvr>
                                    </p:animEffect>
                                  </p:childTnLst>
                                </p:cTn>
                              </p:par>
                            </p:childTnLst>
                          </p:cTn>
                        </p:par>
                        <p:par>
                          <p:cTn id="147" fill="hold">
                            <p:stCondLst>
                              <p:cond delay="500"/>
                            </p:stCondLst>
                            <p:childTnLst>
                              <p:par>
                                <p:cTn id="148" presetID="10" presetClass="entr" presetSubtype="0" fill="hold" grpId="0" nodeType="afterEffect">
                                  <p:stCondLst>
                                    <p:cond delay="0"/>
                                  </p:stCondLst>
                                  <p:childTnLst>
                                    <p:set>
                                      <p:cBhvr>
                                        <p:cTn id="149" dur="1" fill="hold">
                                          <p:stCondLst>
                                            <p:cond delay="0"/>
                                          </p:stCondLst>
                                        </p:cTn>
                                        <p:tgtEl>
                                          <p:spTgt spid="64"/>
                                        </p:tgtEl>
                                        <p:attrNameLst>
                                          <p:attrName>style.visibility</p:attrName>
                                        </p:attrNameLst>
                                      </p:cBhvr>
                                      <p:to>
                                        <p:strVal val="visible"/>
                                      </p:to>
                                    </p:set>
                                    <p:animEffect transition="in" filter="fade">
                                      <p:cBhvr>
                                        <p:cTn id="150" dur="500"/>
                                        <p:tgtEl>
                                          <p:spTgt spid="64"/>
                                        </p:tgtEl>
                                      </p:cBhvr>
                                    </p:animEffec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52"/>
                                        </p:tgtEl>
                                        <p:attrNameLst>
                                          <p:attrName>style.visibility</p:attrName>
                                        </p:attrNameLst>
                                      </p:cBhvr>
                                      <p:to>
                                        <p:strVal val="visible"/>
                                      </p:to>
                                    </p:set>
                                    <p:animEffect transition="in" filter="fade">
                                      <p:cBhvr>
                                        <p:cTn id="154" dur="500"/>
                                        <p:tgtEl>
                                          <p:spTgt spid="52"/>
                                        </p:tgtEl>
                                      </p:cBhvr>
                                    </p:animEffect>
                                  </p:childTnLst>
                                </p:cTn>
                              </p:par>
                            </p:childTnLst>
                          </p:cTn>
                        </p:par>
                        <p:par>
                          <p:cTn id="155" fill="hold">
                            <p:stCondLst>
                              <p:cond delay="1500"/>
                            </p:stCondLst>
                            <p:childTnLst>
                              <p:par>
                                <p:cTn id="156" presetID="10" presetClass="entr" presetSubtype="0" fill="hold" grpId="0" nodeType="afterEffect">
                                  <p:stCondLst>
                                    <p:cond delay="0"/>
                                  </p:stCondLst>
                                  <p:childTnLst>
                                    <p:set>
                                      <p:cBhvr>
                                        <p:cTn id="157" dur="1" fill="hold">
                                          <p:stCondLst>
                                            <p:cond delay="0"/>
                                          </p:stCondLst>
                                        </p:cTn>
                                        <p:tgtEl>
                                          <p:spTgt spid="60"/>
                                        </p:tgtEl>
                                        <p:attrNameLst>
                                          <p:attrName>style.visibility</p:attrName>
                                        </p:attrNameLst>
                                      </p:cBhvr>
                                      <p:to>
                                        <p:strVal val="visible"/>
                                      </p:to>
                                    </p:set>
                                    <p:animEffect transition="in" filter="fade">
                                      <p:cBhvr>
                                        <p:cTn id="158" dur="500"/>
                                        <p:tgtEl>
                                          <p:spTgt spid="60"/>
                                        </p:tgtEl>
                                      </p:cBhvr>
                                    </p:animEffect>
                                  </p:childTnLst>
                                </p:cTn>
                              </p:par>
                            </p:childTnLst>
                          </p:cTn>
                        </p:par>
                        <p:par>
                          <p:cTn id="159" fill="hold">
                            <p:stCondLst>
                              <p:cond delay="2000"/>
                            </p:stCondLst>
                            <p:childTnLst>
                              <p:par>
                                <p:cTn id="160" presetID="10" presetClass="entr" presetSubtype="0" fill="hold" grpId="0" nodeType="afterEffect">
                                  <p:stCondLst>
                                    <p:cond delay="0"/>
                                  </p:stCondLst>
                                  <p:childTnLst>
                                    <p:set>
                                      <p:cBhvr>
                                        <p:cTn id="161" dur="1" fill="hold">
                                          <p:stCondLst>
                                            <p:cond delay="0"/>
                                          </p:stCondLst>
                                        </p:cTn>
                                        <p:tgtEl>
                                          <p:spTgt spid="131"/>
                                        </p:tgtEl>
                                        <p:attrNameLst>
                                          <p:attrName>style.visibility</p:attrName>
                                        </p:attrNameLst>
                                      </p:cBhvr>
                                      <p:to>
                                        <p:strVal val="visible"/>
                                      </p:to>
                                    </p:set>
                                    <p:animEffect transition="in" filter="fade">
                                      <p:cBhvr>
                                        <p:cTn id="162" dur="500"/>
                                        <p:tgtEl>
                                          <p:spTgt spid="131"/>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63"/>
                                        </p:tgtEl>
                                        <p:attrNameLst>
                                          <p:attrName>style.visibility</p:attrName>
                                        </p:attrNameLst>
                                      </p:cBhvr>
                                      <p:to>
                                        <p:strVal val="visible"/>
                                      </p:to>
                                    </p:set>
                                    <p:animEffect transition="in" filter="fade">
                                      <p:cBhvr>
                                        <p:cTn id="167" dur="500"/>
                                        <p:tgtEl>
                                          <p:spTgt spid="63"/>
                                        </p:tgtEl>
                                      </p:cBhvr>
                                    </p:animEffect>
                                  </p:childTnLst>
                                </p:cTn>
                              </p:par>
                            </p:childTnLst>
                          </p:cTn>
                        </p:par>
                        <p:par>
                          <p:cTn id="168" fill="hold">
                            <p:stCondLst>
                              <p:cond delay="500"/>
                            </p:stCondLst>
                            <p:childTnLst>
                              <p:par>
                                <p:cTn id="169" presetID="10" presetClass="entr" presetSubtype="0" fill="hold" grpId="0" nodeType="afterEffect">
                                  <p:stCondLst>
                                    <p:cond delay="0"/>
                                  </p:stCondLst>
                                  <p:childTnLst>
                                    <p:set>
                                      <p:cBhvr>
                                        <p:cTn id="170" dur="1" fill="hold">
                                          <p:stCondLst>
                                            <p:cond delay="0"/>
                                          </p:stCondLst>
                                        </p:cTn>
                                        <p:tgtEl>
                                          <p:spTgt spid="55"/>
                                        </p:tgtEl>
                                        <p:attrNameLst>
                                          <p:attrName>style.visibility</p:attrName>
                                        </p:attrNameLst>
                                      </p:cBhvr>
                                      <p:to>
                                        <p:strVal val="visible"/>
                                      </p:to>
                                    </p:set>
                                    <p:animEffect transition="in" filter="fade">
                                      <p:cBhvr>
                                        <p:cTn id="171" dur="500"/>
                                        <p:tgtEl>
                                          <p:spTgt spid="55"/>
                                        </p:tgtEl>
                                      </p:cBhvr>
                                    </p:animEffect>
                                  </p:childTnLst>
                                </p:cTn>
                              </p:par>
                            </p:childTnLst>
                          </p:cTn>
                        </p:par>
                        <p:par>
                          <p:cTn id="172" fill="hold">
                            <p:stCondLst>
                              <p:cond delay="1000"/>
                            </p:stCondLst>
                            <p:childTnLst>
                              <p:par>
                                <p:cTn id="173" presetID="10" presetClass="entr" presetSubtype="0" fill="hold" grpId="0" nodeType="afterEffect">
                                  <p:stCondLst>
                                    <p:cond delay="0"/>
                                  </p:stCondLst>
                                  <p:childTnLst>
                                    <p:set>
                                      <p:cBhvr>
                                        <p:cTn id="174" dur="1" fill="hold">
                                          <p:stCondLst>
                                            <p:cond delay="0"/>
                                          </p:stCondLst>
                                        </p:cTn>
                                        <p:tgtEl>
                                          <p:spTgt spid="62"/>
                                        </p:tgtEl>
                                        <p:attrNameLst>
                                          <p:attrName>style.visibility</p:attrName>
                                        </p:attrNameLst>
                                      </p:cBhvr>
                                      <p:to>
                                        <p:strVal val="visible"/>
                                      </p:to>
                                    </p:set>
                                    <p:animEffect transition="in" filter="fade">
                                      <p:cBhvr>
                                        <p:cTn id="175" dur="500"/>
                                        <p:tgtEl>
                                          <p:spTgt spid="62"/>
                                        </p:tgtEl>
                                      </p:cBhvr>
                                    </p:animEffect>
                                  </p:childTnLst>
                                </p:cTn>
                              </p:par>
                            </p:childTnLst>
                          </p:cTn>
                        </p:par>
                        <p:par>
                          <p:cTn id="176" fill="hold">
                            <p:stCondLst>
                              <p:cond delay="1500"/>
                            </p:stCondLst>
                            <p:childTnLst>
                              <p:par>
                                <p:cTn id="177" presetID="10" presetClass="entr" presetSubtype="0" fill="hold" grpId="0" nodeType="afterEffect">
                                  <p:stCondLst>
                                    <p:cond delay="0"/>
                                  </p:stCondLst>
                                  <p:childTnLst>
                                    <p:set>
                                      <p:cBhvr>
                                        <p:cTn id="178" dur="1" fill="hold">
                                          <p:stCondLst>
                                            <p:cond delay="0"/>
                                          </p:stCondLst>
                                        </p:cTn>
                                        <p:tgtEl>
                                          <p:spTgt spid="54"/>
                                        </p:tgtEl>
                                        <p:attrNameLst>
                                          <p:attrName>style.visibility</p:attrName>
                                        </p:attrNameLst>
                                      </p:cBhvr>
                                      <p:to>
                                        <p:strVal val="visible"/>
                                      </p:to>
                                    </p:set>
                                    <p:animEffect transition="in" filter="fade">
                                      <p:cBhvr>
                                        <p:cTn id="17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7" grpId="0"/>
      <p:bldP spid="58" grpId="0"/>
      <p:bldP spid="59" grpId="0"/>
      <p:bldP spid="60" grpId="0"/>
      <p:bldP spid="115" grpId="0"/>
      <p:bldP spid="126" grpId="0"/>
      <p:bldP spid="127" grpId="0"/>
      <p:bldP spid="128" grpId="0"/>
      <p:bldP spid="129" grpId="0"/>
      <p:bldP spid="130" grpId="0"/>
      <p:bldP spid="131" grpId="0"/>
      <p:bldP spid="33" grpId="0"/>
      <p:bldP spid="34" grpId="0"/>
      <p:bldP spid="35" grpId="0"/>
      <p:bldP spid="39" grpId="0"/>
      <p:bldP spid="36" grpId="0"/>
      <p:bldP spid="37" grpId="0"/>
      <p:bldP spid="40" grpId="0"/>
      <p:bldP spid="41" grpId="0"/>
      <p:bldP spid="42" grpId="0"/>
      <p:bldP spid="38" grpId="0"/>
      <p:bldP spid="43" grpId="0"/>
      <p:bldP spid="44" grpId="0"/>
      <p:bldP spid="45" grpId="0"/>
      <p:bldP spid="46" grpId="0"/>
      <p:bldP spid="47" grpId="0"/>
      <p:bldP spid="54" grpId="0"/>
      <p:bldP spid="55" grpId="0"/>
      <p:bldP spid="62" grpId="0"/>
      <p:bldP spid="63" grpId="0"/>
      <p:bldP spid="64" grpId="0"/>
      <p:bldP spid="6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52</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Create and send a Custom Rich Push Notification</a:t>
            </a:r>
            <a:br>
              <a:rPr lang="en-US" sz="3200" b="0" dirty="0">
                <a:solidFill>
                  <a:srgbClr val="2A638F"/>
                </a:solidFill>
                <a:latin typeface="Rockwell" panose="02060603020205020403" pitchFamily="18" charset="0"/>
              </a:rPr>
            </a:br>
            <a:r>
              <a:rPr lang="en-US" sz="3200" b="0" dirty="0">
                <a:solidFill>
                  <a:srgbClr val="2A638F"/>
                </a:solidFill>
                <a:latin typeface="Rockwell" panose="02060603020205020403" pitchFamily="18" charset="0"/>
              </a:rPr>
              <a:t>(SnapEval Administrators Only)</a:t>
            </a:r>
          </a:p>
        </p:txBody>
      </p:sp>
      <p:pic>
        <p:nvPicPr>
          <p:cNvPr id="12" name="Picture 11">
            <a:extLst>
              <a:ext uri="{FF2B5EF4-FFF2-40B4-BE49-F238E27FC236}">
                <a16:creationId xmlns:a16="http://schemas.microsoft.com/office/drawing/2014/main" id="{2C3189D7-5D51-400F-83FF-F2CB03C3DF8F}"/>
              </a:ext>
            </a:extLst>
          </p:cNvPr>
          <p:cNvPicPr>
            <a:picLocks noChangeAspect="1"/>
          </p:cNvPicPr>
          <p:nvPr/>
        </p:nvPicPr>
        <p:blipFill>
          <a:blip r:embed="rId3"/>
          <a:stretch>
            <a:fillRect/>
          </a:stretch>
        </p:blipFill>
        <p:spPr>
          <a:xfrm>
            <a:off x="615560" y="1525901"/>
            <a:ext cx="8305875" cy="461851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A1E7265-B214-41E6-B974-4FBE42B6452E}"/>
              </a:ext>
            </a:extLst>
          </p:cNvPr>
          <p:cNvSpPr txBox="1"/>
          <p:nvPr/>
        </p:nvSpPr>
        <p:spPr bwMode="ltGray">
          <a:xfrm>
            <a:off x="1963620" y="1121811"/>
            <a:ext cx="4774637" cy="259263"/>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1. Select recipient(s)</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19" name="Straight Arrow Connector 18">
            <a:extLst>
              <a:ext uri="{FF2B5EF4-FFF2-40B4-BE49-F238E27FC236}">
                <a16:creationId xmlns:a16="http://schemas.microsoft.com/office/drawing/2014/main" id="{8969DA9E-F02E-461A-99B9-CA575D875A38}"/>
              </a:ext>
            </a:extLst>
          </p:cNvPr>
          <p:cNvCxnSpPr>
            <a:cxnSpLocks/>
            <a:stCxn id="13" idx="1"/>
          </p:cNvCxnSpPr>
          <p:nvPr/>
        </p:nvCxnSpPr>
        <p:spPr bwMode="auto">
          <a:xfrm flipH="1">
            <a:off x="1728782" y="1251443"/>
            <a:ext cx="234838" cy="321102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2" name="TextBox 21">
            <a:extLst>
              <a:ext uri="{FF2B5EF4-FFF2-40B4-BE49-F238E27FC236}">
                <a16:creationId xmlns:a16="http://schemas.microsoft.com/office/drawing/2014/main" id="{A10FBF6E-AA0D-4329-A93A-5DF1A3C44F77}"/>
              </a:ext>
            </a:extLst>
          </p:cNvPr>
          <p:cNvSpPr txBox="1"/>
          <p:nvPr/>
        </p:nvSpPr>
        <p:spPr bwMode="ltGray">
          <a:xfrm>
            <a:off x="5172233" y="2574962"/>
            <a:ext cx="3208866" cy="289654"/>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2. Select optional message type</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24" name="Straight Arrow Connector 23">
            <a:extLst>
              <a:ext uri="{FF2B5EF4-FFF2-40B4-BE49-F238E27FC236}">
                <a16:creationId xmlns:a16="http://schemas.microsoft.com/office/drawing/2014/main" id="{BA684E40-A54E-47FD-9EF0-002C94AE1C6B}"/>
              </a:ext>
            </a:extLst>
          </p:cNvPr>
          <p:cNvCxnSpPr>
            <a:cxnSpLocks/>
            <a:stCxn id="22" idx="1"/>
          </p:cNvCxnSpPr>
          <p:nvPr/>
        </p:nvCxnSpPr>
        <p:spPr bwMode="auto">
          <a:xfrm flipH="1">
            <a:off x="3411167" y="2719789"/>
            <a:ext cx="1761066" cy="3448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TextBox 27">
            <a:extLst>
              <a:ext uri="{FF2B5EF4-FFF2-40B4-BE49-F238E27FC236}">
                <a16:creationId xmlns:a16="http://schemas.microsoft.com/office/drawing/2014/main" id="{F1733CAC-85E7-4735-B73C-6EBD48E5BC14}"/>
              </a:ext>
            </a:extLst>
          </p:cNvPr>
          <p:cNvSpPr txBox="1"/>
          <p:nvPr/>
        </p:nvSpPr>
        <p:spPr bwMode="ltGray">
          <a:xfrm>
            <a:off x="5172233" y="3364260"/>
            <a:ext cx="2395813" cy="289654"/>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3. Add optional web link</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29" name="Straight Arrow Connector 28">
            <a:extLst>
              <a:ext uri="{FF2B5EF4-FFF2-40B4-BE49-F238E27FC236}">
                <a16:creationId xmlns:a16="http://schemas.microsoft.com/office/drawing/2014/main" id="{99AA3B8A-FE6D-4F0B-B39D-11481D34A5C5}"/>
              </a:ext>
            </a:extLst>
          </p:cNvPr>
          <p:cNvCxnSpPr>
            <a:cxnSpLocks/>
            <a:stCxn id="28" idx="1"/>
          </p:cNvCxnSpPr>
          <p:nvPr/>
        </p:nvCxnSpPr>
        <p:spPr bwMode="auto">
          <a:xfrm flipH="1">
            <a:off x="4359433" y="3509087"/>
            <a:ext cx="812800" cy="43011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2" name="TextBox 31">
            <a:extLst>
              <a:ext uri="{FF2B5EF4-FFF2-40B4-BE49-F238E27FC236}">
                <a16:creationId xmlns:a16="http://schemas.microsoft.com/office/drawing/2014/main" id="{3CEF39BA-2E00-4DCD-922F-219485B661FC}"/>
              </a:ext>
            </a:extLst>
          </p:cNvPr>
          <p:cNvSpPr txBox="1"/>
          <p:nvPr/>
        </p:nvSpPr>
        <p:spPr bwMode="ltGray">
          <a:xfrm>
            <a:off x="5172233" y="4779310"/>
            <a:ext cx="3450754" cy="289654"/>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4. Add message text (can include Emojis)</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33" name="Straight Arrow Connector 32">
            <a:extLst>
              <a:ext uri="{FF2B5EF4-FFF2-40B4-BE49-F238E27FC236}">
                <a16:creationId xmlns:a16="http://schemas.microsoft.com/office/drawing/2014/main" id="{DE9E8A54-3806-42E9-92CE-F3DF85EEAF2B}"/>
              </a:ext>
            </a:extLst>
          </p:cNvPr>
          <p:cNvCxnSpPr>
            <a:cxnSpLocks/>
            <a:stCxn id="32" idx="1"/>
          </p:cNvCxnSpPr>
          <p:nvPr/>
        </p:nvCxnSpPr>
        <p:spPr bwMode="auto">
          <a:xfrm flipH="1" flipV="1">
            <a:off x="4721159" y="4690463"/>
            <a:ext cx="451074" cy="23367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6" name="TextBox 35">
            <a:extLst>
              <a:ext uri="{FF2B5EF4-FFF2-40B4-BE49-F238E27FC236}">
                <a16:creationId xmlns:a16="http://schemas.microsoft.com/office/drawing/2014/main" id="{E071D452-49D3-47C1-BAB1-31A6B4B098A0}"/>
              </a:ext>
            </a:extLst>
          </p:cNvPr>
          <p:cNvSpPr txBox="1"/>
          <p:nvPr/>
        </p:nvSpPr>
        <p:spPr bwMode="ltGray">
          <a:xfrm>
            <a:off x="5172232" y="5626765"/>
            <a:ext cx="2395813" cy="289654"/>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5. Send the notification</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37" name="Straight Arrow Connector 36">
            <a:extLst>
              <a:ext uri="{FF2B5EF4-FFF2-40B4-BE49-F238E27FC236}">
                <a16:creationId xmlns:a16="http://schemas.microsoft.com/office/drawing/2014/main" id="{FF9AE8F3-13D7-4897-8EC8-6F833CB99CDB}"/>
              </a:ext>
            </a:extLst>
          </p:cNvPr>
          <p:cNvCxnSpPr>
            <a:cxnSpLocks/>
            <a:stCxn id="36" idx="1"/>
          </p:cNvCxnSpPr>
          <p:nvPr/>
        </p:nvCxnSpPr>
        <p:spPr bwMode="auto">
          <a:xfrm flipH="1" flipV="1">
            <a:off x="3027722" y="5626766"/>
            <a:ext cx="2144510" cy="14482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grpSp>
        <p:nvGrpSpPr>
          <p:cNvPr id="6" name="Group 5">
            <a:extLst>
              <a:ext uri="{FF2B5EF4-FFF2-40B4-BE49-F238E27FC236}">
                <a16:creationId xmlns:a16="http://schemas.microsoft.com/office/drawing/2014/main" id="{9EAE21F4-9124-4790-B321-8A3F7E550068}"/>
              </a:ext>
            </a:extLst>
          </p:cNvPr>
          <p:cNvGrpSpPr>
            <a:grpSpLocks noChangeAspect="1"/>
          </p:cNvGrpSpPr>
          <p:nvPr/>
        </p:nvGrpSpPr>
        <p:grpSpPr>
          <a:xfrm>
            <a:off x="9372508" y="1117307"/>
            <a:ext cx="2311491" cy="4701336"/>
            <a:chOff x="9400555" y="1168628"/>
            <a:chExt cx="2453995" cy="4991175"/>
          </a:xfrm>
        </p:grpSpPr>
        <p:pic>
          <p:nvPicPr>
            <p:cNvPr id="16" name="Picture 15">
              <a:extLst>
                <a:ext uri="{FF2B5EF4-FFF2-40B4-BE49-F238E27FC236}">
                  <a16:creationId xmlns:a16="http://schemas.microsoft.com/office/drawing/2014/main" id="{6F67117B-9F3C-4B42-BF3E-69A888DB2569}"/>
                </a:ext>
              </a:extLst>
            </p:cNvPr>
            <p:cNvPicPr>
              <a:picLocks noChangeAspect="1"/>
            </p:cNvPicPr>
            <p:nvPr/>
          </p:nvPicPr>
          <p:blipFill>
            <a:blip r:embed="rId4"/>
            <a:stretch>
              <a:fillRect/>
            </a:stretch>
          </p:blipFill>
          <p:spPr>
            <a:xfrm>
              <a:off x="9400555" y="1168628"/>
              <a:ext cx="2453995" cy="4991175"/>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7436CC2E-CFD3-424D-8188-14044E122A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6800" y="1773257"/>
              <a:ext cx="2112216" cy="3755053"/>
            </a:xfrm>
            <a:prstGeom prst="rect">
              <a:avLst/>
            </a:prstGeom>
          </p:spPr>
        </p:pic>
      </p:grpSp>
      <p:sp>
        <p:nvSpPr>
          <p:cNvPr id="26" name="TextBox 25">
            <a:extLst>
              <a:ext uri="{FF2B5EF4-FFF2-40B4-BE49-F238E27FC236}">
                <a16:creationId xmlns:a16="http://schemas.microsoft.com/office/drawing/2014/main" id="{674B22BD-38D3-49D4-930E-D44F7615B0FF}"/>
              </a:ext>
            </a:extLst>
          </p:cNvPr>
          <p:cNvSpPr txBox="1"/>
          <p:nvPr/>
        </p:nvSpPr>
        <p:spPr bwMode="ltGray">
          <a:xfrm>
            <a:off x="9564688" y="5818643"/>
            <a:ext cx="1927130" cy="439561"/>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Create and send from SnapEval mobile app</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spTree>
    <p:extLst>
      <p:ext uri="{BB962C8B-B14F-4D97-AF65-F5344CB8AC3E}">
        <p14:creationId xmlns:p14="http://schemas.microsoft.com/office/powerpoint/2010/main" val="10709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8" grpId="0"/>
      <p:bldP spid="32" grpId="0"/>
      <p:bldP spid="36"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53</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Your message is delivered to mobile app recipients</a:t>
            </a:r>
          </a:p>
        </p:txBody>
      </p:sp>
      <p:grpSp>
        <p:nvGrpSpPr>
          <p:cNvPr id="15" name="Group 14">
            <a:extLst>
              <a:ext uri="{FF2B5EF4-FFF2-40B4-BE49-F238E27FC236}">
                <a16:creationId xmlns:a16="http://schemas.microsoft.com/office/drawing/2014/main" id="{71F23AD5-9709-4946-8347-AECBDF70FBBF}"/>
              </a:ext>
            </a:extLst>
          </p:cNvPr>
          <p:cNvGrpSpPr/>
          <p:nvPr/>
        </p:nvGrpSpPr>
        <p:grpSpPr>
          <a:xfrm>
            <a:off x="2066541" y="1221050"/>
            <a:ext cx="2453995" cy="4991175"/>
            <a:chOff x="4869002" y="1223432"/>
            <a:chExt cx="2453995" cy="4991175"/>
          </a:xfrm>
        </p:grpSpPr>
        <p:pic>
          <p:nvPicPr>
            <p:cNvPr id="7" name="Picture 6">
              <a:extLst>
                <a:ext uri="{FF2B5EF4-FFF2-40B4-BE49-F238E27FC236}">
                  <a16:creationId xmlns:a16="http://schemas.microsoft.com/office/drawing/2014/main" id="{3CF00864-2D51-4DC8-A4FA-FEE538582B7B}"/>
                </a:ext>
              </a:extLst>
            </p:cNvPr>
            <p:cNvPicPr>
              <a:picLocks noChangeAspect="1"/>
            </p:cNvPicPr>
            <p:nvPr/>
          </p:nvPicPr>
          <p:blipFill>
            <a:blip r:embed="rId3"/>
            <a:stretch>
              <a:fillRect/>
            </a:stretch>
          </p:blipFill>
          <p:spPr>
            <a:xfrm>
              <a:off x="4869002" y="1223432"/>
              <a:ext cx="2453995" cy="4991175"/>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9FE6BE6F-C733-4826-AC41-7E242559D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3834" y="1828344"/>
              <a:ext cx="2124332" cy="3776590"/>
            </a:xfrm>
            <a:prstGeom prst="rect">
              <a:avLst/>
            </a:prstGeom>
          </p:spPr>
        </p:pic>
      </p:grpSp>
      <p:grpSp>
        <p:nvGrpSpPr>
          <p:cNvPr id="21" name="Group 20">
            <a:extLst>
              <a:ext uri="{FF2B5EF4-FFF2-40B4-BE49-F238E27FC236}">
                <a16:creationId xmlns:a16="http://schemas.microsoft.com/office/drawing/2014/main" id="{F4D9F485-34C5-4D64-AFE9-95899B4E5D16}"/>
              </a:ext>
            </a:extLst>
          </p:cNvPr>
          <p:cNvGrpSpPr/>
          <p:nvPr/>
        </p:nvGrpSpPr>
        <p:grpSpPr>
          <a:xfrm>
            <a:off x="7671464" y="1218669"/>
            <a:ext cx="2453995" cy="4991175"/>
            <a:chOff x="8255668" y="1221051"/>
            <a:chExt cx="2453995" cy="4991175"/>
          </a:xfrm>
        </p:grpSpPr>
        <p:pic>
          <p:nvPicPr>
            <p:cNvPr id="18" name="Picture 17">
              <a:extLst>
                <a:ext uri="{FF2B5EF4-FFF2-40B4-BE49-F238E27FC236}">
                  <a16:creationId xmlns:a16="http://schemas.microsoft.com/office/drawing/2014/main" id="{41A394E2-FC2C-4C5D-BF33-6A64A2838101}"/>
                </a:ext>
              </a:extLst>
            </p:cNvPr>
            <p:cNvPicPr>
              <a:picLocks noChangeAspect="1"/>
            </p:cNvPicPr>
            <p:nvPr/>
          </p:nvPicPr>
          <p:blipFill>
            <a:blip r:embed="rId3"/>
            <a:stretch>
              <a:fillRect/>
            </a:stretch>
          </p:blipFill>
          <p:spPr>
            <a:xfrm>
              <a:off x="8255668" y="1221051"/>
              <a:ext cx="2453995" cy="499117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59A9E397-5A2E-4B17-9119-B39ED1B5D4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5866" y="1828344"/>
              <a:ext cx="2131217" cy="3788831"/>
            </a:xfrm>
            <a:prstGeom prst="rect">
              <a:avLst/>
            </a:prstGeom>
          </p:spPr>
        </p:pic>
      </p:grpSp>
      <p:sp>
        <p:nvSpPr>
          <p:cNvPr id="22" name="TextBox 21">
            <a:extLst>
              <a:ext uri="{FF2B5EF4-FFF2-40B4-BE49-F238E27FC236}">
                <a16:creationId xmlns:a16="http://schemas.microsoft.com/office/drawing/2014/main" id="{065534AA-3553-459D-8314-5D2A612263D7}"/>
              </a:ext>
            </a:extLst>
          </p:cNvPr>
          <p:cNvSpPr txBox="1"/>
          <p:nvPr/>
        </p:nvSpPr>
        <p:spPr bwMode="ltGray">
          <a:xfrm>
            <a:off x="142935" y="3391595"/>
            <a:ext cx="1704523" cy="289654"/>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solidFill>
                  <a:srgbClr val="FF0000"/>
                </a:solidFill>
              </a:rPr>
              <a:t>Your custom text</a:t>
            </a:r>
          </a:p>
          <a:p>
            <a:pPr>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23" name="Straight Arrow Connector 22">
            <a:extLst>
              <a:ext uri="{FF2B5EF4-FFF2-40B4-BE49-F238E27FC236}">
                <a16:creationId xmlns:a16="http://schemas.microsoft.com/office/drawing/2014/main" id="{C184ABAD-D68E-42F5-9A03-B98880412F67}"/>
              </a:ext>
            </a:extLst>
          </p:cNvPr>
          <p:cNvCxnSpPr>
            <a:cxnSpLocks/>
            <a:stCxn id="22" idx="3"/>
          </p:cNvCxnSpPr>
          <p:nvPr/>
        </p:nvCxnSpPr>
        <p:spPr bwMode="auto">
          <a:xfrm flipV="1">
            <a:off x="1847458" y="3225800"/>
            <a:ext cx="476648" cy="310622"/>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7" name="TextBox 26">
            <a:extLst>
              <a:ext uri="{FF2B5EF4-FFF2-40B4-BE49-F238E27FC236}">
                <a16:creationId xmlns:a16="http://schemas.microsoft.com/office/drawing/2014/main" id="{6C51716D-AC28-4357-8003-FF8ED6AB25D6}"/>
              </a:ext>
            </a:extLst>
          </p:cNvPr>
          <p:cNvSpPr txBox="1"/>
          <p:nvPr/>
        </p:nvSpPr>
        <p:spPr bwMode="ltGray">
          <a:xfrm>
            <a:off x="4739619" y="2759327"/>
            <a:ext cx="2384705" cy="289654"/>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Message type you selected</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28" name="Straight Arrow Connector 27">
            <a:extLst>
              <a:ext uri="{FF2B5EF4-FFF2-40B4-BE49-F238E27FC236}">
                <a16:creationId xmlns:a16="http://schemas.microsoft.com/office/drawing/2014/main" id="{1B7777DC-4D5A-4DBA-875F-BB643D4841C1}"/>
              </a:ext>
            </a:extLst>
          </p:cNvPr>
          <p:cNvCxnSpPr>
            <a:cxnSpLocks/>
            <a:stCxn id="27" idx="1"/>
          </p:cNvCxnSpPr>
          <p:nvPr/>
        </p:nvCxnSpPr>
        <p:spPr bwMode="auto">
          <a:xfrm flipH="1">
            <a:off x="4246039" y="2904154"/>
            <a:ext cx="493580" cy="32164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2" name="TextBox 31">
            <a:extLst>
              <a:ext uri="{FF2B5EF4-FFF2-40B4-BE49-F238E27FC236}">
                <a16:creationId xmlns:a16="http://schemas.microsoft.com/office/drawing/2014/main" id="{98FE6F95-5247-4BB4-BA31-013A3C97B90F}"/>
              </a:ext>
            </a:extLst>
          </p:cNvPr>
          <p:cNvSpPr txBox="1"/>
          <p:nvPr/>
        </p:nvSpPr>
        <p:spPr bwMode="ltGray">
          <a:xfrm>
            <a:off x="4998386" y="3146833"/>
            <a:ext cx="2384705" cy="669674"/>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Specified web link is opened when recipient taps the notification message</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33" name="Straight Arrow Connector 32">
            <a:extLst>
              <a:ext uri="{FF2B5EF4-FFF2-40B4-BE49-F238E27FC236}">
                <a16:creationId xmlns:a16="http://schemas.microsoft.com/office/drawing/2014/main" id="{D35EE1F7-FB80-4B4E-8F63-84FB36A1B255}"/>
              </a:ext>
            </a:extLst>
          </p:cNvPr>
          <p:cNvCxnSpPr>
            <a:cxnSpLocks/>
            <a:endCxn id="32" idx="1"/>
          </p:cNvCxnSpPr>
          <p:nvPr/>
        </p:nvCxnSpPr>
        <p:spPr bwMode="auto">
          <a:xfrm>
            <a:off x="4292600" y="3362587"/>
            <a:ext cx="705786" cy="11908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B5B5C57-E76A-4020-A020-1746D21FEA35}"/>
              </a:ext>
            </a:extLst>
          </p:cNvPr>
          <p:cNvCxnSpPr>
            <a:cxnSpLocks/>
            <a:stCxn id="32" idx="3"/>
          </p:cNvCxnSpPr>
          <p:nvPr/>
        </p:nvCxnSpPr>
        <p:spPr bwMode="auto">
          <a:xfrm>
            <a:off x="7383091" y="3481670"/>
            <a:ext cx="499376" cy="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283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4522FE-6DD5-4A8D-974E-1BAD66AB760E}"/>
              </a:ext>
            </a:extLst>
          </p:cNvPr>
          <p:cNvPicPr>
            <a:picLocks noChangeAspect="1"/>
          </p:cNvPicPr>
          <p:nvPr/>
        </p:nvPicPr>
        <p:blipFill>
          <a:blip r:embed="rId3"/>
          <a:stretch>
            <a:fillRect/>
          </a:stretch>
        </p:blipFill>
        <p:spPr>
          <a:xfrm>
            <a:off x="2881877" y="1081368"/>
            <a:ext cx="6100187" cy="5128476"/>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54</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7999" y="246063"/>
            <a:ext cx="11332633" cy="838200"/>
          </a:xfrm>
        </p:spPr>
        <p:txBody>
          <a:bodyPr/>
          <a:lstStyle/>
          <a:p>
            <a:r>
              <a:rPr lang="en-US" sz="3200" b="0" dirty="0">
                <a:solidFill>
                  <a:srgbClr val="2A638F"/>
                </a:solidFill>
                <a:latin typeface="Rockwell" panose="02060603020205020403" pitchFamily="18" charset="0"/>
              </a:rPr>
              <a:t>Your message is </a:t>
            </a:r>
            <a:r>
              <a:rPr lang="en-US" sz="3200" b="0" u="sng" dirty="0">
                <a:solidFill>
                  <a:srgbClr val="2A638F"/>
                </a:solidFill>
                <a:latin typeface="Rockwell" panose="02060603020205020403" pitchFamily="18" charset="0"/>
              </a:rPr>
              <a:t>also</a:t>
            </a:r>
            <a:r>
              <a:rPr lang="en-US" sz="3200" b="0" dirty="0">
                <a:solidFill>
                  <a:srgbClr val="2A638F"/>
                </a:solidFill>
                <a:latin typeface="Rockwell" panose="02060603020205020403" pitchFamily="18" charset="0"/>
              </a:rPr>
              <a:t> delivered to </a:t>
            </a:r>
            <a:r>
              <a:rPr lang="en-US" sz="3200" b="0" u="sng" dirty="0">
                <a:solidFill>
                  <a:srgbClr val="2A638F"/>
                </a:solidFill>
                <a:latin typeface="Rockwell" panose="02060603020205020403" pitchFamily="18" charset="0"/>
              </a:rPr>
              <a:t>all</a:t>
            </a:r>
            <a:r>
              <a:rPr lang="en-US" sz="3200" b="0" dirty="0">
                <a:solidFill>
                  <a:srgbClr val="2A638F"/>
                </a:solidFill>
                <a:latin typeface="Rockwell" panose="02060603020205020403" pitchFamily="18" charset="0"/>
              </a:rPr>
              <a:t> recipients by email</a:t>
            </a:r>
          </a:p>
        </p:txBody>
      </p:sp>
      <p:sp>
        <p:nvSpPr>
          <p:cNvPr id="22" name="TextBox 21">
            <a:extLst>
              <a:ext uri="{FF2B5EF4-FFF2-40B4-BE49-F238E27FC236}">
                <a16:creationId xmlns:a16="http://schemas.microsoft.com/office/drawing/2014/main" id="{065534AA-3553-459D-8314-5D2A612263D7}"/>
              </a:ext>
            </a:extLst>
          </p:cNvPr>
          <p:cNvSpPr txBox="1"/>
          <p:nvPr/>
        </p:nvSpPr>
        <p:spPr bwMode="ltGray">
          <a:xfrm>
            <a:off x="512456" y="3387985"/>
            <a:ext cx="1704523" cy="289654"/>
          </a:xfrm>
          <a:prstGeom prst="rect">
            <a:avLst/>
          </a:prstGeom>
          <a:noFill/>
          <a:ln w="9525">
            <a:noFill/>
            <a:miter lim="800000"/>
            <a:headEnd/>
            <a:tailEnd/>
          </a:ln>
        </p:spPr>
        <p:txBody>
          <a:bodyPr wrap="square" lIns="91419" tIns="45710" rIns="91419" bIns="45710" rtlCol="0" anchor="t" anchorCtr="0">
            <a:noAutofit/>
          </a:bodyPr>
          <a:lstStyle/>
          <a:p>
            <a:pPr algn="r">
              <a:lnSpc>
                <a:spcPct val="90000"/>
              </a:lnSpc>
              <a:spcBef>
                <a:spcPts val="0"/>
              </a:spcBef>
              <a:spcAft>
                <a:spcPts val="800"/>
              </a:spcAft>
            </a:pPr>
            <a:r>
              <a:rPr lang="en-US" sz="1400" dirty="0">
                <a:solidFill>
                  <a:srgbClr val="FF0000"/>
                </a:solidFill>
              </a:rPr>
              <a:t>Your custom text</a:t>
            </a:r>
          </a:p>
          <a:p>
            <a:pPr algn="r">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23" name="Straight Arrow Connector 22">
            <a:extLst>
              <a:ext uri="{FF2B5EF4-FFF2-40B4-BE49-F238E27FC236}">
                <a16:creationId xmlns:a16="http://schemas.microsoft.com/office/drawing/2014/main" id="{C184ABAD-D68E-42F5-9A03-B98880412F67}"/>
              </a:ext>
            </a:extLst>
          </p:cNvPr>
          <p:cNvCxnSpPr>
            <a:cxnSpLocks/>
            <a:stCxn id="22" idx="3"/>
          </p:cNvCxnSpPr>
          <p:nvPr/>
        </p:nvCxnSpPr>
        <p:spPr bwMode="auto">
          <a:xfrm>
            <a:off x="2216979" y="3532812"/>
            <a:ext cx="729421" cy="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7" name="TextBox 26">
            <a:extLst>
              <a:ext uri="{FF2B5EF4-FFF2-40B4-BE49-F238E27FC236}">
                <a16:creationId xmlns:a16="http://schemas.microsoft.com/office/drawing/2014/main" id="{6C51716D-AC28-4357-8003-FF8ED6AB25D6}"/>
              </a:ext>
            </a:extLst>
          </p:cNvPr>
          <p:cNvSpPr txBox="1"/>
          <p:nvPr/>
        </p:nvSpPr>
        <p:spPr bwMode="ltGray">
          <a:xfrm>
            <a:off x="9344722" y="1739884"/>
            <a:ext cx="2384705" cy="289654"/>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Message type you selected</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28" name="Straight Arrow Connector 27">
            <a:extLst>
              <a:ext uri="{FF2B5EF4-FFF2-40B4-BE49-F238E27FC236}">
                <a16:creationId xmlns:a16="http://schemas.microsoft.com/office/drawing/2014/main" id="{1B7777DC-4D5A-4DBA-875F-BB643D4841C1}"/>
              </a:ext>
            </a:extLst>
          </p:cNvPr>
          <p:cNvCxnSpPr>
            <a:cxnSpLocks/>
            <a:stCxn id="27" idx="1"/>
          </p:cNvCxnSpPr>
          <p:nvPr/>
        </p:nvCxnSpPr>
        <p:spPr bwMode="auto">
          <a:xfrm flipH="1" flipV="1">
            <a:off x="6096002" y="1881551"/>
            <a:ext cx="3248720" cy="316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2" name="TextBox 31">
            <a:extLst>
              <a:ext uri="{FF2B5EF4-FFF2-40B4-BE49-F238E27FC236}">
                <a16:creationId xmlns:a16="http://schemas.microsoft.com/office/drawing/2014/main" id="{98FE6F95-5247-4BB4-BA31-013A3C97B90F}"/>
              </a:ext>
            </a:extLst>
          </p:cNvPr>
          <p:cNvSpPr txBox="1"/>
          <p:nvPr/>
        </p:nvSpPr>
        <p:spPr bwMode="ltGray">
          <a:xfrm>
            <a:off x="594070" y="3735943"/>
            <a:ext cx="1622909" cy="28964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solidFill>
                  <a:srgbClr val="FF0000"/>
                </a:solidFill>
              </a:rPr>
              <a:t>Specified web link</a:t>
            </a:r>
          </a:p>
          <a:p>
            <a:pPr algn="l">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36" name="Straight Arrow Connector 35">
            <a:extLst>
              <a:ext uri="{FF2B5EF4-FFF2-40B4-BE49-F238E27FC236}">
                <a16:creationId xmlns:a16="http://schemas.microsoft.com/office/drawing/2014/main" id="{1B5B5C57-E76A-4020-A020-1746D21FEA35}"/>
              </a:ext>
            </a:extLst>
          </p:cNvPr>
          <p:cNvCxnSpPr>
            <a:cxnSpLocks/>
            <a:stCxn id="32" idx="3"/>
          </p:cNvCxnSpPr>
          <p:nvPr/>
        </p:nvCxnSpPr>
        <p:spPr bwMode="auto">
          <a:xfrm>
            <a:off x="2216979" y="3880768"/>
            <a:ext cx="729421" cy="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9" name="TextBox 28">
            <a:extLst>
              <a:ext uri="{FF2B5EF4-FFF2-40B4-BE49-F238E27FC236}">
                <a16:creationId xmlns:a16="http://schemas.microsoft.com/office/drawing/2014/main" id="{CFEA9369-EE68-42E8-BE65-3D5EBF2E6295}"/>
              </a:ext>
            </a:extLst>
          </p:cNvPr>
          <p:cNvSpPr txBox="1"/>
          <p:nvPr/>
        </p:nvSpPr>
        <p:spPr bwMode="ltGray">
          <a:xfrm>
            <a:off x="512456" y="2609052"/>
            <a:ext cx="1704523" cy="289654"/>
          </a:xfrm>
          <a:prstGeom prst="rect">
            <a:avLst/>
          </a:prstGeom>
          <a:noFill/>
          <a:ln w="9525">
            <a:noFill/>
            <a:miter lim="800000"/>
            <a:headEnd/>
            <a:tailEnd/>
          </a:ln>
        </p:spPr>
        <p:txBody>
          <a:bodyPr wrap="square" lIns="91419" tIns="45710" rIns="91419" bIns="45710" rtlCol="0" anchor="t" anchorCtr="0">
            <a:noAutofit/>
          </a:bodyPr>
          <a:lstStyle/>
          <a:p>
            <a:pPr algn="r">
              <a:lnSpc>
                <a:spcPct val="90000"/>
              </a:lnSpc>
              <a:spcBef>
                <a:spcPts val="0"/>
              </a:spcBef>
              <a:spcAft>
                <a:spcPts val="800"/>
              </a:spcAft>
            </a:pPr>
            <a:r>
              <a:rPr lang="en-US" sz="1400" dirty="0">
                <a:solidFill>
                  <a:srgbClr val="FF0000"/>
                </a:solidFill>
              </a:rPr>
              <a:t>Message Creator</a:t>
            </a:r>
          </a:p>
          <a:p>
            <a:pPr algn="r">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30" name="Straight Arrow Connector 29">
            <a:extLst>
              <a:ext uri="{FF2B5EF4-FFF2-40B4-BE49-F238E27FC236}">
                <a16:creationId xmlns:a16="http://schemas.microsoft.com/office/drawing/2014/main" id="{54562013-3549-4154-BAD6-74A20801F247}"/>
              </a:ext>
            </a:extLst>
          </p:cNvPr>
          <p:cNvCxnSpPr>
            <a:cxnSpLocks/>
            <a:stCxn id="29" idx="3"/>
          </p:cNvCxnSpPr>
          <p:nvPr/>
        </p:nvCxnSpPr>
        <p:spPr bwMode="auto">
          <a:xfrm>
            <a:off x="2216979" y="2753879"/>
            <a:ext cx="729421" cy="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1" name="TextBox 30">
            <a:extLst>
              <a:ext uri="{FF2B5EF4-FFF2-40B4-BE49-F238E27FC236}">
                <a16:creationId xmlns:a16="http://schemas.microsoft.com/office/drawing/2014/main" id="{88EA20EB-28B8-4181-B43A-A302191CD1B4}"/>
              </a:ext>
            </a:extLst>
          </p:cNvPr>
          <p:cNvSpPr txBox="1"/>
          <p:nvPr/>
        </p:nvSpPr>
        <p:spPr bwMode="ltGray">
          <a:xfrm>
            <a:off x="148168" y="1252255"/>
            <a:ext cx="2064356" cy="289654"/>
          </a:xfrm>
          <a:prstGeom prst="rect">
            <a:avLst/>
          </a:prstGeom>
          <a:noFill/>
          <a:ln w="9525">
            <a:noFill/>
            <a:miter lim="800000"/>
            <a:headEnd/>
            <a:tailEnd/>
          </a:ln>
        </p:spPr>
        <p:txBody>
          <a:bodyPr wrap="square" lIns="91419" tIns="45710" rIns="91419" bIns="45710" rtlCol="0" anchor="t" anchorCtr="0">
            <a:noAutofit/>
          </a:bodyPr>
          <a:lstStyle/>
          <a:p>
            <a:pPr algn="r">
              <a:lnSpc>
                <a:spcPct val="90000"/>
              </a:lnSpc>
              <a:spcBef>
                <a:spcPts val="0"/>
              </a:spcBef>
              <a:spcAft>
                <a:spcPts val="800"/>
              </a:spcAft>
            </a:pPr>
            <a:r>
              <a:rPr lang="en-US" sz="1400" dirty="0">
                <a:solidFill>
                  <a:srgbClr val="FF0000"/>
                </a:solidFill>
              </a:rPr>
              <a:t>Custom branded with your organization’s logo and a complementary color theme</a:t>
            </a:r>
          </a:p>
          <a:p>
            <a:pPr algn="r">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34" name="Straight Arrow Connector 33">
            <a:extLst>
              <a:ext uri="{FF2B5EF4-FFF2-40B4-BE49-F238E27FC236}">
                <a16:creationId xmlns:a16="http://schemas.microsoft.com/office/drawing/2014/main" id="{A776C72B-F52D-416B-9CE7-908510639E53}"/>
              </a:ext>
            </a:extLst>
          </p:cNvPr>
          <p:cNvCxnSpPr>
            <a:cxnSpLocks/>
            <a:stCxn id="31" idx="3"/>
          </p:cNvCxnSpPr>
          <p:nvPr/>
        </p:nvCxnSpPr>
        <p:spPr bwMode="auto">
          <a:xfrm>
            <a:off x="2212524" y="1397082"/>
            <a:ext cx="729420" cy="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5" name="TextBox 34">
            <a:extLst>
              <a:ext uri="{FF2B5EF4-FFF2-40B4-BE49-F238E27FC236}">
                <a16:creationId xmlns:a16="http://schemas.microsoft.com/office/drawing/2014/main" id="{8A8687E4-C862-42A4-95C0-2393EB36671D}"/>
              </a:ext>
            </a:extLst>
          </p:cNvPr>
          <p:cNvSpPr txBox="1"/>
          <p:nvPr/>
        </p:nvSpPr>
        <p:spPr bwMode="ltGray">
          <a:xfrm>
            <a:off x="508001" y="2929210"/>
            <a:ext cx="1704523" cy="289654"/>
          </a:xfrm>
          <a:prstGeom prst="rect">
            <a:avLst/>
          </a:prstGeom>
          <a:noFill/>
          <a:ln w="9525">
            <a:noFill/>
            <a:miter lim="800000"/>
            <a:headEnd/>
            <a:tailEnd/>
          </a:ln>
        </p:spPr>
        <p:txBody>
          <a:bodyPr wrap="square" lIns="91419" tIns="45710" rIns="91419" bIns="45710" rtlCol="0" anchor="t" anchorCtr="0">
            <a:noAutofit/>
          </a:bodyPr>
          <a:lstStyle/>
          <a:p>
            <a:pPr algn="r">
              <a:lnSpc>
                <a:spcPct val="90000"/>
              </a:lnSpc>
              <a:spcBef>
                <a:spcPts val="0"/>
              </a:spcBef>
              <a:spcAft>
                <a:spcPts val="800"/>
              </a:spcAft>
            </a:pPr>
            <a:r>
              <a:rPr lang="en-US" sz="1400" dirty="0">
                <a:solidFill>
                  <a:srgbClr val="FF0000"/>
                </a:solidFill>
              </a:rPr>
              <a:t>Message Recipient</a:t>
            </a:r>
          </a:p>
          <a:p>
            <a:pPr algn="r">
              <a:lnSpc>
                <a:spcPct val="90000"/>
              </a:lnSpc>
              <a:spcBef>
                <a:spcPts val="0"/>
              </a:spcBef>
              <a:spcAft>
                <a:spcPts val="800"/>
              </a:spcAft>
            </a:pPr>
            <a:endParaRPr lang="en-US" sz="2000" dirty="0" err="1">
              <a:solidFill>
                <a:schemeClr val="bg2">
                  <a:lumMod val="50000"/>
                </a:schemeClr>
              </a:solidFill>
              <a:latin typeface="Calibri" pitchFamily="34" charset="0"/>
            </a:endParaRPr>
          </a:p>
        </p:txBody>
      </p:sp>
      <p:cxnSp>
        <p:nvCxnSpPr>
          <p:cNvPr id="37" name="Straight Arrow Connector 36">
            <a:extLst>
              <a:ext uri="{FF2B5EF4-FFF2-40B4-BE49-F238E27FC236}">
                <a16:creationId xmlns:a16="http://schemas.microsoft.com/office/drawing/2014/main" id="{79F9C488-036F-49AA-94A6-5B8AA23B417D}"/>
              </a:ext>
            </a:extLst>
          </p:cNvPr>
          <p:cNvCxnSpPr>
            <a:cxnSpLocks/>
            <a:stCxn id="35" idx="3"/>
          </p:cNvCxnSpPr>
          <p:nvPr/>
        </p:nvCxnSpPr>
        <p:spPr bwMode="auto">
          <a:xfrm>
            <a:off x="2212524" y="3074037"/>
            <a:ext cx="729421" cy="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4" name="Right Brace 23">
            <a:extLst>
              <a:ext uri="{FF2B5EF4-FFF2-40B4-BE49-F238E27FC236}">
                <a16:creationId xmlns:a16="http://schemas.microsoft.com/office/drawing/2014/main" id="{73A71121-3AD8-4A54-9A99-04F646175FD4}"/>
              </a:ext>
            </a:extLst>
          </p:cNvPr>
          <p:cNvSpPr/>
          <p:nvPr/>
        </p:nvSpPr>
        <p:spPr bwMode="auto">
          <a:xfrm>
            <a:off x="6470227" y="4520705"/>
            <a:ext cx="122374" cy="903247"/>
          </a:xfrm>
          <a:prstGeom prst="rightBrace">
            <a:avLst/>
          </a:prstGeom>
          <a:noFill/>
          <a:ln w="19050" cap="flat" cmpd="sng" algn="ctr">
            <a:solidFill>
              <a:srgbClr val="FF0000"/>
            </a:solidFill>
            <a:prstDash val="solid"/>
            <a:round/>
            <a:headEnd type="none" w="med" len="med"/>
            <a:tailEnd type="none" w="med" len="med"/>
          </a:ln>
          <a:effectLst/>
        </p:spPr>
        <p:txBody>
          <a:bodyPr rtlCol="0" anchor="ctr"/>
          <a:lstStyle/>
          <a:p>
            <a:pPr algn="ctr"/>
            <a:endParaRPr lang="en-US"/>
          </a:p>
        </p:txBody>
      </p:sp>
      <p:cxnSp>
        <p:nvCxnSpPr>
          <p:cNvPr id="38" name="Straight Arrow Connector 37">
            <a:extLst>
              <a:ext uri="{FF2B5EF4-FFF2-40B4-BE49-F238E27FC236}">
                <a16:creationId xmlns:a16="http://schemas.microsoft.com/office/drawing/2014/main" id="{6158842E-1A2B-41D3-9C88-4ABBED4645D3}"/>
              </a:ext>
            </a:extLst>
          </p:cNvPr>
          <p:cNvCxnSpPr>
            <a:cxnSpLocks/>
          </p:cNvCxnSpPr>
          <p:nvPr/>
        </p:nvCxnSpPr>
        <p:spPr bwMode="auto">
          <a:xfrm flipH="1">
            <a:off x="6713035" y="4972328"/>
            <a:ext cx="2533556" cy="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9" name="TextBox 38">
            <a:extLst>
              <a:ext uri="{FF2B5EF4-FFF2-40B4-BE49-F238E27FC236}">
                <a16:creationId xmlns:a16="http://schemas.microsoft.com/office/drawing/2014/main" id="{3A4F3590-8C4E-4E4D-A74F-D34100606D89}"/>
              </a:ext>
            </a:extLst>
          </p:cNvPr>
          <p:cNvSpPr txBox="1"/>
          <p:nvPr/>
        </p:nvSpPr>
        <p:spPr bwMode="ltGray">
          <a:xfrm>
            <a:off x="9299295" y="4828462"/>
            <a:ext cx="2681586" cy="1145974"/>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1400" dirty="0">
                <a:solidFill>
                  <a:srgbClr val="FF0000"/>
                </a:solidFill>
              </a:rPr>
              <a:t>On their smartphone, </a:t>
            </a:r>
            <a:br>
              <a:rPr lang="en-US" sz="1400" dirty="0">
                <a:solidFill>
                  <a:srgbClr val="FF0000"/>
                </a:solidFill>
              </a:rPr>
            </a:br>
            <a:r>
              <a:rPr lang="en-US" sz="1400" dirty="0">
                <a:solidFill>
                  <a:srgbClr val="FF0000"/>
                </a:solidFill>
              </a:rPr>
              <a:t>recipients can click on the appropriate button to instantly download the FREE SnapEval mobile app</a:t>
            </a:r>
          </a:p>
        </p:txBody>
      </p:sp>
    </p:spTree>
    <p:extLst>
      <p:ext uri="{BB962C8B-B14F-4D97-AF65-F5344CB8AC3E}">
        <p14:creationId xmlns:p14="http://schemas.microsoft.com/office/powerpoint/2010/main" val="426680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2" grpId="0"/>
      <p:bldP spid="29" grpId="0"/>
      <p:bldP spid="31" grpId="0"/>
      <p:bldP spid="35" grpId="0"/>
      <p:bldP spid="24" grpId="0" animBg="1"/>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55</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Custom Rich Push Notification Examples</a:t>
            </a:r>
          </a:p>
        </p:txBody>
      </p:sp>
      <p:pic>
        <p:nvPicPr>
          <p:cNvPr id="2" name="Picture 1">
            <a:extLst>
              <a:ext uri="{FF2B5EF4-FFF2-40B4-BE49-F238E27FC236}">
                <a16:creationId xmlns:a16="http://schemas.microsoft.com/office/drawing/2014/main" id="{B681F6F6-B2AF-4FFA-BDFA-D88FBAA2442B}"/>
              </a:ext>
            </a:extLst>
          </p:cNvPr>
          <p:cNvPicPr>
            <a:picLocks noChangeAspect="1"/>
          </p:cNvPicPr>
          <p:nvPr/>
        </p:nvPicPr>
        <p:blipFill>
          <a:blip r:embed="rId3"/>
          <a:stretch>
            <a:fillRect/>
          </a:stretch>
        </p:blipFill>
        <p:spPr>
          <a:xfrm>
            <a:off x="507164" y="1936813"/>
            <a:ext cx="11176835" cy="3422463"/>
          </a:xfrm>
          <a:prstGeom prst="rect">
            <a:avLst/>
          </a:prstGeom>
        </p:spPr>
      </p:pic>
    </p:spTree>
    <p:extLst>
      <p:ext uri="{BB962C8B-B14F-4D97-AF65-F5344CB8AC3E}">
        <p14:creationId xmlns:p14="http://schemas.microsoft.com/office/powerpoint/2010/main" val="934616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Recognition of Performance Excellence (Spotlight)</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56</a:t>
            </a:fld>
            <a:endParaRPr lang="en-US" dirty="0"/>
          </a:p>
        </p:txBody>
      </p:sp>
    </p:spTree>
    <p:extLst>
      <p:ext uri="{BB962C8B-B14F-4D97-AF65-F5344CB8AC3E}">
        <p14:creationId xmlns:p14="http://schemas.microsoft.com/office/powerpoint/2010/main" val="265489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A560BB-CF3E-400D-BB0A-03FE6BCE2540}"/>
              </a:ext>
            </a:extLst>
          </p:cNvPr>
          <p:cNvSpPr/>
          <p:nvPr/>
        </p:nvSpPr>
        <p:spPr bwMode="auto">
          <a:xfrm>
            <a:off x="6358993" y="1431042"/>
            <a:ext cx="3386126" cy="4514948"/>
          </a:xfrm>
          <a:prstGeom prst="rect">
            <a:avLst/>
          </a:prstGeom>
          <a:solidFill>
            <a:srgbClr val="002060">
              <a:alpha val="10000"/>
            </a:srgbClr>
          </a:solidFill>
          <a:ln w="12700" cap="flat" cmpd="sng" algn="ctr">
            <a:solidFill>
              <a:srgbClr val="002060"/>
            </a:solidFill>
            <a:prstDash val="sysDot"/>
            <a:round/>
            <a:headEnd type="none" w="med" len="med"/>
            <a:tailEnd type="none" w="med" len="med"/>
          </a:ln>
          <a:effectLst/>
        </p:spPr>
        <p:txBody>
          <a:bodyPr vert="horz" wrap="square" lIns="0" tIns="45720" rIns="0" bIns="45720" numCol="1" rtlCol="0" anchor="t" anchorCtr="1" compatLnSpc="1">
            <a:prstTxWarp prst="textNoShape">
              <a:avLst/>
            </a:prstTxWarp>
          </a:bodyPr>
          <a:lstStyle/>
          <a:p>
            <a:pPr>
              <a:lnSpc>
                <a:spcPct val="90000"/>
              </a:lnSpc>
            </a:pPr>
            <a:r>
              <a:rPr lang="en-US" sz="1400" dirty="0">
                <a:solidFill>
                  <a:srgbClr val="002060"/>
                </a:solidFill>
                <a:latin typeface="+mn-lt"/>
              </a:rPr>
              <a:t>SnapEval Administrator</a:t>
            </a:r>
          </a:p>
          <a:p>
            <a:pPr>
              <a:lnSpc>
                <a:spcPct val="90000"/>
              </a:lnSpc>
            </a:pPr>
            <a:r>
              <a:rPr lang="en-US" sz="1400" dirty="0">
                <a:solidFill>
                  <a:srgbClr val="002060"/>
                </a:solidFill>
                <a:latin typeface="+mn-lt"/>
              </a:rPr>
              <a:t>(HR Professional)</a:t>
            </a:r>
            <a:endParaRPr lang="en-US" sz="3200" dirty="0">
              <a:solidFill>
                <a:srgbClr val="002060"/>
              </a:solidFill>
              <a:latin typeface="+mn-lt"/>
            </a:endParaRPr>
          </a:p>
        </p:txBody>
      </p:sp>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Performance Recognition</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57</a:t>
            </a:fld>
            <a:endParaRPr lang="en-US" dirty="0"/>
          </a:p>
        </p:txBody>
      </p:sp>
      <p:sp>
        <p:nvSpPr>
          <p:cNvPr id="12" name="Rectangle 11">
            <a:extLst>
              <a:ext uri="{FF2B5EF4-FFF2-40B4-BE49-F238E27FC236}">
                <a16:creationId xmlns:a16="http://schemas.microsoft.com/office/drawing/2014/main" id="{CD866EE9-AE59-4E24-9D49-6706D675966E}"/>
              </a:ext>
            </a:extLst>
          </p:cNvPr>
          <p:cNvSpPr/>
          <p:nvPr/>
        </p:nvSpPr>
        <p:spPr bwMode="auto">
          <a:xfrm>
            <a:off x="3735526" y="1429396"/>
            <a:ext cx="2625660" cy="4514948"/>
          </a:xfrm>
          <a:prstGeom prst="rect">
            <a:avLst/>
          </a:prstGeom>
          <a:solidFill>
            <a:srgbClr val="EE2722">
              <a:alpha val="10000"/>
            </a:srgbClr>
          </a:solidFill>
          <a:ln w="9525"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nSpc>
                <a:spcPct val="90000"/>
              </a:lnSpc>
            </a:pPr>
            <a:r>
              <a:rPr lang="en-US" sz="1400" dirty="0">
                <a:solidFill>
                  <a:srgbClr val="C00000"/>
                </a:solidFill>
                <a:latin typeface="+mn-lt"/>
              </a:rPr>
              <a:t>Feedback Creator</a:t>
            </a:r>
            <a:br>
              <a:rPr lang="en-US" sz="1400" dirty="0">
                <a:solidFill>
                  <a:srgbClr val="C00000"/>
                </a:solidFill>
                <a:latin typeface="+mn-lt"/>
              </a:rPr>
            </a:br>
            <a:r>
              <a:rPr lang="en-US" sz="1400" dirty="0">
                <a:solidFill>
                  <a:srgbClr val="C00000"/>
                </a:solidFill>
                <a:latin typeface="+mn-lt"/>
              </a:rPr>
              <a:t>(Manager)</a:t>
            </a:r>
            <a:endParaRPr lang="en-US" sz="3200" dirty="0">
              <a:solidFill>
                <a:srgbClr val="C00000"/>
              </a:solidFill>
              <a:latin typeface="+mn-lt"/>
            </a:endParaRPr>
          </a:p>
        </p:txBody>
      </p:sp>
      <p:sp>
        <p:nvSpPr>
          <p:cNvPr id="24" name="Rectangle 23">
            <a:extLst>
              <a:ext uri="{FF2B5EF4-FFF2-40B4-BE49-F238E27FC236}">
                <a16:creationId xmlns:a16="http://schemas.microsoft.com/office/drawing/2014/main" id="{1401E180-92F7-4242-92E6-54D80D089654}"/>
              </a:ext>
            </a:extLst>
          </p:cNvPr>
          <p:cNvSpPr/>
          <p:nvPr/>
        </p:nvSpPr>
        <p:spPr bwMode="auto">
          <a:xfrm>
            <a:off x="9747929" y="1427373"/>
            <a:ext cx="1900935" cy="2570413"/>
          </a:xfrm>
          <a:prstGeom prst="rect">
            <a:avLst/>
          </a:prstGeom>
          <a:solidFill>
            <a:srgbClr val="E0991A">
              <a:alpha val="10000"/>
            </a:srgbClr>
          </a:solidFill>
          <a:ln w="12700" cap="flat" cmpd="sng" algn="ctr">
            <a:solidFill>
              <a:schemeClr val="accent3"/>
            </a:solidFill>
            <a:prstDash val="dash"/>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nSpc>
                <a:spcPct val="90000"/>
              </a:lnSpc>
            </a:pPr>
            <a:r>
              <a:rPr lang="en-US" sz="1400" dirty="0">
                <a:solidFill>
                  <a:schemeClr val="accent3"/>
                </a:solidFill>
                <a:latin typeface="+mn-lt"/>
              </a:rPr>
              <a:t>Feedback Recipient</a:t>
            </a:r>
            <a:br>
              <a:rPr lang="en-US" sz="1400" dirty="0">
                <a:solidFill>
                  <a:schemeClr val="accent3"/>
                </a:solidFill>
                <a:latin typeface="+mn-lt"/>
              </a:rPr>
            </a:br>
            <a:r>
              <a:rPr lang="en-US" sz="1400" dirty="0">
                <a:solidFill>
                  <a:schemeClr val="accent3"/>
                </a:solidFill>
                <a:latin typeface="+mn-lt"/>
              </a:rPr>
              <a:t>(Employee)</a:t>
            </a:r>
          </a:p>
        </p:txBody>
      </p:sp>
      <p:sp>
        <p:nvSpPr>
          <p:cNvPr id="26" name="Rectangle 25">
            <a:extLst>
              <a:ext uri="{FF2B5EF4-FFF2-40B4-BE49-F238E27FC236}">
                <a16:creationId xmlns:a16="http://schemas.microsoft.com/office/drawing/2014/main" id="{9ACCE1E3-995E-42D7-8AE3-44FEB39C8C32}"/>
              </a:ext>
            </a:extLst>
          </p:cNvPr>
          <p:cNvSpPr/>
          <p:nvPr/>
        </p:nvSpPr>
        <p:spPr bwMode="auto">
          <a:xfrm>
            <a:off x="9747929" y="4000516"/>
            <a:ext cx="1900936" cy="1949292"/>
          </a:xfrm>
          <a:prstGeom prst="rect">
            <a:avLst/>
          </a:prstGeom>
          <a:solidFill>
            <a:srgbClr val="009900">
              <a:alpha val="10000"/>
            </a:srgbClr>
          </a:solidFill>
          <a:ln w="12700" cap="flat" cmpd="sng" algn="ctr">
            <a:solidFill>
              <a:srgbClr val="009900"/>
            </a:solidFill>
            <a:prstDash val="dash"/>
            <a:round/>
            <a:headEnd type="none" w="med" len="med"/>
            <a:tailEnd type="none" w="med" len="med"/>
          </a:ln>
          <a:effectLst/>
        </p:spPr>
        <p:txBody>
          <a:bodyPr vert="horz" wrap="square" lIns="91440" tIns="45720" rIns="91440" bIns="45720" numCol="1" rtlCol="0" anchor="t" anchorCtr="1" compatLnSpc="1">
            <a:prstTxWarp prst="textNoShape">
              <a:avLst/>
            </a:prstTxWarp>
          </a:bodyPr>
          <a:lstStyle/>
          <a:p>
            <a:pPr>
              <a:lnSpc>
                <a:spcPct val="90000"/>
              </a:lnSpc>
            </a:pPr>
            <a:r>
              <a:rPr lang="en-US" sz="1400" dirty="0">
                <a:solidFill>
                  <a:srgbClr val="009900"/>
                </a:solidFill>
                <a:latin typeface="+mn-lt"/>
              </a:rPr>
              <a:t>Everyone in Organization</a:t>
            </a:r>
            <a:endParaRPr lang="en-US" sz="3200" dirty="0">
              <a:solidFill>
                <a:srgbClr val="009900"/>
              </a:solidFill>
              <a:latin typeface="+mn-lt"/>
            </a:endParaRPr>
          </a:p>
        </p:txBody>
      </p:sp>
      <p:graphicFrame>
        <p:nvGraphicFramePr>
          <p:cNvPr id="27" name="Content Placeholder 4">
            <a:extLst>
              <a:ext uri="{FF2B5EF4-FFF2-40B4-BE49-F238E27FC236}">
                <a16:creationId xmlns:a16="http://schemas.microsoft.com/office/drawing/2014/main" id="{04BDC468-2170-4F97-8BFE-7FB8A91E2E82}"/>
              </a:ext>
            </a:extLst>
          </p:cNvPr>
          <p:cNvGraphicFramePr>
            <a:graphicFrameLocks noGrp="1"/>
          </p:cNvGraphicFramePr>
          <p:nvPr>
            <p:ph idx="1"/>
          </p:nvPr>
        </p:nvGraphicFramePr>
        <p:xfrm>
          <a:off x="595883" y="1422660"/>
          <a:ext cx="2897720" cy="4735543"/>
        </p:xfrm>
        <a:graphic>
          <a:graphicData uri="http://schemas.openxmlformats.org/drawingml/2006/table">
            <a:tbl>
              <a:tblPr firstRow="1" bandRow="1">
                <a:tableStyleId>{3B4B98B0-60AC-42C2-AFA5-B58CD77FA1E5}</a:tableStyleId>
              </a:tblPr>
              <a:tblGrid>
                <a:gridCol w="1158308">
                  <a:extLst>
                    <a:ext uri="{9D8B030D-6E8A-4147-A177-3AD203B41FA5}">
                      <a16:colId xmlns:a16="http://schemas.microsoft.com/office/drawing/2014/main" val="458656831"/>
                    </a:ext>
                  </a:extLst>
                </a:gridCol>
                <a:gridCol w="1739412">
                  <a:extLst>
                    <a:ext uri="{9D8B030D-6E8A-4147-A177-3AD203B41FA5}">
                      <a16:colId xmlns:a16="http://schemas.microsoft.com/office/drawing/2014/main" val="716263029"/>
                    </a:ext>
                  </a:extLst>
                </a:gridCol>
              </a:tblGrid>
              <a:tr h="338624">
                <a:tc>
                  <a:txBody>
                    <a:bodyPr/>
                    <a:lstStyle/>
                    <a:p>
                      <a:pPr algn="ctr"/>
                      <a:r>
                        <a:rPr lang="en-US" dirty="0">
                          <a:solidFill>
                            <a:srgbClr val="2A638F"/>
                          </a:solidFill>
                          <a:latin typeface="+mn-lt"/>
                          <a:cs typeface="Arial" panose="020B0604020202020204" pitchFamily="34" charset="0"/>
                        </a:rPr>
                        <a:t>Feature</a:t>
                      </a:r>
                    </a:p>
                  </a:txBody>
                  <a:tcPr/>
                </a:tc>
                <a:tc>
                  <a:txBody>
                    <a:bodyPr/>
                    <a:lstStyle/>
                    <a:p>
                      <a:pPr algn="ctr"/>
                      <a:r>
                        <a:rPr lang="en-US" dirty="0">
                          <a:solidFill>
                            <a:srgbClr val="2A638F"/>
                          </a:solidFill>
                          <a:latin typeface="+mn-lt"/>
                          <a:cs typeface="Arial" panose="020B0604020202020204" pitchFamily="34" charset="0"/>
                        </a:rPr>
                        <a:t>Action</a:t>
                      </a:r>
                    </a:p>
                  </a:txBody>
                  <a:tcPr/>
                </a:tc>
                <a:extLst>
                  <a:ext uri="{0D108BD9-81ED-4DB2-BD59-A6C34878D82A}">
                    <a16:rowId xmlns:a16="http://schemas.microsoft.com/office/drawing/2014/main" val="377850090"/>
                  </a:ext>
                </a:extLst>
              </a:tr>
              <a:tr h="2215431">
                <a:tc>
                  <a:txBody>
                    <a:bodyPr/>
                    <a:lstStyle/>
                    <a:p>
                      <a:pPr algn="ctr"/>
                      <a:r>
                        <a:rPr lang="en-US" sz="1200" dirty="0">
                          <a:solidFill>
                            <a:srgbClr val="2A638F"/>
                          </a:solidFill>
                          <a:latin typeface="+mn-lt"/>
                          <a:cs typeface="Arial" panose="020B0604020202020204" pitchFamily="34" charset="0"/>
                        </a:rPr>
                        <a:t> </a:t>
                      </a:r>
                      <a:br>
                        <a:rPr lang="en-US" sz="1400" dirty="0">
                          <a:solidFill>
                            <a:srgbClr val="2A638F"/>
                          </a:solidFill>
                          <a:latin typeface="+mn-lt"/>
                          <a:cs typeface="Arial" panose="020B0604020202020204" pitchFamily="34" charset="0"/>
                        </a:rPr>
                      </a:br>
                      <a:endParaRPr lang="en-US" sz="1400" dirty="0">
                        <a:solidFill>
                          <a:srgbClr val="2A638F"/>
                        </a:solidFill>
                        <a:latin typeface="+mn-lt"/>
                        <a:cs typeface="Arial" panose="020B0604020202020204" pitchFamily="34" charset="0"/>
                      </a:endParaRPr>
                    </a:p>
                  </a:txBody>
                  <a:tcPr/>
                </a:tc>
                <a:tc>
                  <a:txBody>
                    <a:bodyPr/>
                    <a:lstStyle/>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p>
                      <a:pPr algn="ctr"/>
                      <a:endParaRPr lang="en-US" sz="1400" dirty="0">
                        <a:solidFill>
                          <a:srgbClr val="2A638F"/>
                        </a:solidFill>
                        <a:latin typeface="+mn-lt"/>
                        <a:cs typeface="Arial" panose="020B0604020202020204" pitchFamily="34" charset="0"/>
                      </a:endParaRPr>
                    </a:p>
                  </a:txBody>
                  <a:tcPr/>
                </a:tc>
                <a:extLst>
                  <a:ext uri="{0D108BD9-81ED-4DB2-BD59-A6C34878D82A}">
                    <a16:rowId xmlns:a16="http://schemas.microsoft.com/office/drawing/2014/main" val="3948128211"/>
                  </a:ext>
                </a:extLst>
              </a:tr>
              <a:tr h="2154352">
                <a:tc>
                  <a:txBody>
                    <a:bodyPr/>
                    <a:lstStyle/>
                    <a:p>
                      <a:pPr algn="ctr"/>
                      <a:endParaRPr lang="en-US" sz="1200" dirty="0">
                        <a:solidFill>
                          <a:srgbClr val="2A638F"/>
                        </a:solidFill>
                        <a:latin typeface="+mn-lt"/>
                        <a:cs typeface="Arial" panose="020B0604020202020204" pitchFamily="34" charset="0"/>
                      </a:endParaRPr>
                    </a:p>
                  </a:txBody>
                  <a:tcPr/>
                </a:tc>
                <a:tc>
                  <a:txBody>
                    <a:bodyPr/>
                    <a:lstStyle/>
                    <a:p>
                      <a:pPr algn="ctr"/>
                      <a:endParaRPr lang="en-US" sz="1400" dirty="0">
                        <a:solidFill>
                          <a:srgbClr val="2A638F"/>
                        </a:solidFill>
                        <a:latin typeface="+mn-lt"/>
                        <a:cs typeface="Arial" panose="020B0604020202020204" pitchFamily="34" charset="0"/>
                      </a:endParaRPr>
                    </a:p>
                  </a:txBody>
                  <a:tcPr/>
                </a:tc>
                <a:extLst>
                  <a:ext uri="{0D108BD9-81ED-4DB2-BD59-A6C34878D82A}">
                    <a16:rowId xmlns:a16="http://schemas.microsoft.com/office/drawing/2014/main" val="4272739489"/>
                  </a:ext>
                </a:extLst>
              </a:tr>
            </a:tbl>
          </a:graphicData>
        </a:graphic>
      </p:graphicFrame>
      <p:grpSp>
        <p:nvGrpSpPr>
          <p:cNvPr id="133" name="Group 132">
            <a:extLst>
              <a:ext uri="{FF2B5EF4-FFF2-40B4-BE49-F238E27FC236}">
                <a16:creationId xmlns:a16="http://schemas.microsoft.com/office/drawing/2014/main" id="{044B1A8F-0FBA-44B0-8A6A-C7D7666660F0}"/>
              </a:ext>
            </a:extLst>
          </p:cNvPr>
          <p:cNvGrpSpPr/>
          <p:nvPr/>
        </p:nvGrpSpPr>
        <p:grpSpPr>
          <a:xfrm>
            <a:off x="6139856" y="2359765"/>
            <a:ext cx="5120608" cy="411759"/>
            <a:chOff x="-2014958" y="2426280"/>
            <a:chExt cx="12343180" cy="411759"/>
          </a:xfrm>
        </p:grpSpPr>
        <p:sp>
          <p:nvSpPr>
            <p:cNvPr id="33" name="Flowchart: Terminator 32">
              <a:extLst>
                <a:ext uri="{FF2B5EF4-FFF2-40B4-BE49-F238E27FC236}">
                  <a16:creationId xmlns:a16="http://schemas.microsoft.com/office/drawing/2014/main" id="{05D42FFD-822D-4813-9BE8-641D5613E9C2}"/>
                </a:ext>
              </a:extLst>
            </p:cNvPr>
            <p:cNvSpPr/>
            <p:nvPr/>
          </p:nvSpPr>
          <p:spPr bwMode="auto">
            <a:xfrm>
              <a:off x="7502821" y="2426280"/>
              <a:ext cx="2825401" cy="411759"/>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Feedback</a:t>
              </a:r>
              <a:br>
                <a:rPr kumimoji="0" lang="en-US" sz="1400" i="0" u="none" strike="noStrike" cap="none" normalizeH="0" baseline="0" dirty="0">
                  <a:ln>
                    <a:noFill/>
                  </a:ln>
                  <a:effectLst/>
                  <a:latin typeface="+mn-lt"/>
                  <a:cs typeface="Arial" panose="020B0604020202020204" pitchFamily="34" charset="0"/>
                </a:rPr>
              </a:br>
              <a:r>
                <a:rPr kumimoji="0" lang="en-US" sz="1400" i="0" u="none" strike="noStrike" cap="none" normalizeH="0" baseline="0" dirty="0">
                  <a:ln>
                    <a:noFill/>
                  </a:ln>
                  <a:effectLst/>
                  <a:latin typeface="+mn-lt"/>
                  <a:cs typeface="Arial" panose="020B0604020202020204" pitchFamily="34" charset="0"/>
                </a:rPr>
                <a:t> Received*</a:t>
              </a:r>
            </a:p>
          </p:txBody>
        </p:sp>
        <p:cxnSp>
          <p:nvCxnSpPr>
            <p:cNvPr id="7" name="Straight Arrow Connector 6">
              <a:extLst>
                <a:ext uri="{FF2B5EF4-FFF2-40B4-BE49-F238E27FC236}">
                  <a16:creationId xmlns:a16="http://schemas.microsoft.com/office/drawing/2014/main" id="{BB70E4C2-F581-4A59-82DE-582F9927293B}"/>
                </a:ext>
              </a:extLst>
            </p:cNvPr>
            <p:cNvCxnSpPr>
              <a:cxnSpLocks/>
              <a:stCxn id="13" idx="3"/>
              <a:endCxn id="91" idx="1"/>
            </p:cNvCxnSpPr>
            <p:nvPr/>
          </p:nvCxnSpPr>
          <p:spPr bwMode="auto">
            <a:xfrm flipV="1">
              <a:off x="-2014958" y="2632159"/>
              <a:ext cx="5650514" cy="19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grpSp>
        <p:nvGrpSpPr>
          <p:cNvPr id="102" name="Group 101">
            <a:extLst>
              <a:ext uri="{FF2B5EF4-FFF2-40B4-BE49-F238E27FC236}">
                <a16:creationId xmlns:a16="http://schemas.microsoft.com/office/drawing/2014/main" id="{1AF5BD8E-5ABD-44D6-B697-DFB4998F7635}"/>
              </a:ext>
            </a:extLst>
          </p:cNvPr>
          <p:cNvGrpSpPr/>
          <p:nvPr/>
        </p:nvGrpSpPr>
        <p:grpSpPr>
          <a:xfrm>
            <a:off x="6139856" y="2120850"/>
            <a:ext cx="2357680" cy="1646159"/>
            <a:chOff x="6316773" y="2293712"/>
            <a:chExt cx="2357680" cy="1646159"/>
          </a:xfrm>
        </p:grpSpPr>
        <p:sp>
          <p:nvSpPr>
            <p:cNvPr id="112" name="Flowchart: Decision 111">
              <a:extLst>
                <a:ext uri="{FF2B5EF4-FFF2-40B4-BE49-F238E27FC236}">
                  <a16:creationId xmlns:a16="http://schemas.microsoft.com/office/drawing/2014/main" id="{19579924-F11A-4DC9-9ECA-8B41E0A6660F}"/>
                </a:ext>
              </a:extLst>
            </p:cNvPr>
            <p:cNvSpPr/>
            <p:nvPr/>
          </p:nvSpPr>
          <p:spPr bwMode="auto">
            <a:xfrm>
              <a:off x="6645769" y="2293712"/>
              <a:ext cx="1629551" cy="899468"/>
            </a:xfrm>
            <a:prstGeom prst="flowChartDecision">
              <a:avLst/>
            </a:prstGeom>
            <a:solidFill>
              <a:srgbClr val="E5E8EF"/>
            </a:solidFill>
            <a:ln w="19050"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nSpc>
                  <a:spcPct val="90000"/>
                </a:lnSpc>
              </a:pPr>
              <a:r>
                <a:rPr kumimoji="0" lang="en-US" sz="1400" i="0" u="none" strike="noStrike" cap="none" normalizeH="0" baseline="0" dirty="0">
                  <a:effectLst/>
                  <a:latin typeface="+mn-lt"/>
                  <a:cs typeface="Arial" panose="020B0604020202020204" pitchFamily="34" charset="0"/>
                </a:rPr>
                <a:t>Meets Queuing Criteria</a:t>
              </a:r>
              <a:r>
                <a:rPr lang="en-US" sz="1400" b="1" baseline="30000" dirty="0">
                  <a:solidFill>
                    <a:srgbClr val="009900"/>
                  </a:solidFill>
                  <a:latin typeface="+mn-lt"/>
                </a:rPr>
                <a:t>2</a:t>
              </a:r>
              <a:r>
                <a:rPr kumimoji="0" lang="en-US" sz="1400" i="0" u="none" strike="noStrike" cap="none" normalizeH="0" baseline="0" dirty="0">
                  <a:effectLst/>
                  <a:latin typeface="+mn-lt"/>
                  <a:cs typeface="Arial" panose="020B0604020202020204" pitchFamily="34" charset="0"/>
                </a:rPr>
                <a:t>?</a:t>
              </a:r>
            </a:p>
          </p:txBody>
        </p:sp>
        <p:sp>
          <p:nvSpPr>
            <p:cNvPr id="113" name="TextBox 112">
              <a:extLst>
                <a:ext uri="{FF2B5EF4-FFF2-40B4-BE49-F238E27FC236}">
                  <a16:creationId xmlns:a16="http://schemas.microsoft.com/office/drawing/2014/main" id="{E4EE130E-8D1B-4259-9E9C-1282EECC59BE}"/>
                </a:ext>
              </a:extLst>
            </p:cNvPr>
            <p:cNvSpPr txBox="1"/>
            <p:nvPr/>
          </p:nvSpPr>
          <p:spPr bwMode="ltGray">
            <a:xfrm>
              <a:off x="8055976" y="2502758"/>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sp>
          <p:nvSpPr>
            <p:cNvPr id="114" name="Flowchart: Predefined Process 113">
              <a:extLst>
                <a:ext uri="{FF2B5EF4-FFF2-40B4-BE49-F238E27FC236}">
                  <a16:creationId xmlns:a16="http://schemas.microsoft.com/office/drawing/2014/main" id="{FBD679D1-7D57-4A19-89A3-E5F94EF2DF3B}"/>
                </a:ext>
              </a:extLst>
            </p:cNvPr>
            <p:cNvSpPr/>
            <p:nvPr/>
          </p:nvSpPr>
          <p:spPr bwMode="auto">
            <a:xfrm>
              <a:off x="6821550" y="3423855"/>
              <a:ext cx="1274871" cy="516016"/>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Queued for Review</a:t>
              </a:r>
            </a:p>
          </p:txBody>
        </p:sp>
        <p:sp>
          <p:nvSpPr>
            <p:cNvPr id="115" name="TextBox 114">
              <a:extLst>
                <a:ext uri="{FF2B5EF4-FFF2-40B4-BE49-F238E27FC236}">
                  <a16:creationId xmlns:a16="http://schemas.microsoft.com/office/drawing/2014/main" id="{2A076195-B7F3-4EA7-8EDA-F0CF744B2402}"/>
                </a:ext>
              </a:extLst>
            </p:cNvPr>
            <p:cNvSpPr txBox="1"/>
            <p:nvPr/>
          </p:nvSpPr>
          <p:spPr bwMode="ltGray">
            <a:xfrm>
              <a:off x="7324359" y="3145772"/>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cxnSp>
          <p:nvCxnSpPr>
            <p:cNvPr id="116" name="Straight Arrow Connector 115">
              <a:extLst>
                <a:ext uri="{FF2B5EF4-FFF2-40B4-BE49-F238E27FC236}">
                  <a16:creationId xmlns:a16="http://schemas.microsoft.com/office/drawing/2014/main" id="{2AAC8717-A38B-4752-BE4E-A218E3432B4C}"/>
                </a:ext>
              </a:extLst>
            </p:cNvPr>
            <p:cNvCxnSpPr>
              <a:cxnSpLocks/>
              <a:stCxn id="112" idx="2"/>
              <a:endCxn id="114" idx="0"/>
            </p:cNvCxnSpPr>
            <p:nvPr/>
          </p:nvCxnSpPr>
          <p:spPr bwMode="auto">
            <a:xfrm flipH="1">
              <a:off x="7458986" y="3193180"/>
              <a:ext cx="1559" cy="23067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0" name="Connector: Elbow 119">
              <a:extLst>
                <a:ext uri="{FF2B5EF4-FFF2-40B4-BE49-F238E27FC236}">
                  <a16:creationId xmlns:a16="http://schemas.microsoft.com/office/drawing/2014/main" id="{BFC78B6D-79BB-4FFE-A5CE-CF4DD46200A2}"/>
                </a:ext>
              </a:extLst>
            </p:cNvPr>
            <p:cNvCxnSpPr>
              <a:cxnSpLocks/>
              <a:stCxn id="114" idx="3"/>
            </p:cNvCxnSpPr>
            <p:nvPr/>
          </p:nvCxnSpPr>
          <p:spPr bwMode="auto">
            <a:xfrm flipV="1">
              <a:off x="8096421" y="2747080"/>
              <a:ext cx="413838" cy="934783"/>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125" name="Straight Arrow Connector 124">
              <a:extLst>
                <a:ext uri="{FF2B5EF4-FFF2-40B4-BE49-F238E27FC236}">
                  <a16:creationId xmlns:a16="http://schemas.microsoft.com/office/drawing/2014/main" id="{73D2C626-DDAB-4AFD-81D6-DEB7F8724DE9}"/>
                </a:ext>
              </a:extLst>
            </p:cNvPr>
            <p:cNvCxnSpPr>
              <a:cxnSpLocks/>
              <a:stCxn id="13" idx="3"/>
              <a:endCxn id="112" idx="1"/>
            </p:cNvCxnSpPr>
            <p:nvPr/>
          </p:nvCxnSpPr>
          <p:spPr bwMode="auto">
            <a:xfrm>
              <a:off x="6316773" y="2740476"/>
              <a:ext cx="328996" cy="29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B48FE937-7202-445F-821E-58D31F3C6054}"/>
                </a:ext>
              </a:extLst>
            </p:cNvPr>
            <p:cNvCxnSpPr>
              <a:cxnSpLocks/>
              <a:stCxn id="112" idx="3"/>
              <a:endCxn id="91" idx="1"/>
            </p:cNvCxnSpPr>
            <p:nvPr/>
          </p:nvCxnSpPr>
          <p:spPr bwMode="auto">
            <a:xfrm flipV="1">
              <a:off x="8275320" y="2738506"/>
              <a:ext cx="385587" cy="49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sp>
        <p:nvSpPr>
          <p:cNvPr id="3" name="TextBox 2">
            <a:extLst>
              <a:ext uri="{FF2B5EF4-FFF2-40B4-BE49-F238E27FC236}">
                <a16:creationId xmlns:a16="http://schemas.microsoft.com/office/drawing/2014/main" id="{55273A0B-BA2C-4358-9A91-B44816B0814D}"/>
              </a:ext>
            </a:extLst>
          </p:cNvPr>
          <p:cNvSpPr txBox="1"/>
          <p:nvPr/>
        </p:nvSpPr>
        <p:spPr bwMode="ltGray">
          <a:xfrm>
            <a:off x="9695194" y="2944056"/>
            <a:ext cx="1953668" cy="94315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*Feedback is visible only to employee, employee’s manager(s), and SnapEval Administrators </a:t>
            </a:r>
          </a:p>
        </p:txBody>
      </p:sp>
      <p:sp>
        <p:nvSpPr>
          <p:cNvPr id="44" name="TextBox 43">
            <a:extLst>
              <a:ext uri="{FF2B5EF4-FFF2-40B4-BE49-F238E27FC236}">
                <a16:creationId xmlns:a16="http://schemas.microsoft.com/office/drawing/2014/main" id="{FCD10736-7917-484B-93CF-648246805DEA}"/>
              </a:ext>
            </a:extLst>
          </p:cNvPr>
          <p:cNvSpPr txBox="1"/>
          <p:nvPr/>
        </p:nvSpPr>
        <p:spPr bwMode="ltGray">
          <a:xfrm>
            <a:off x="9747926" y="4940543"/>
            <a:ext cx="1900936" cy="91808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**Recognition is visible to everyone in organization through Spotlight Recognition Dashboard </a:t>
            </a:r>
          </a:p>
        </p:txBody>
      </p:sp>
      <p:cxnSp>
        <p:nvCxnSpPr>
          <p:cNvPr id="8" name="Straight Connector 7">
            <a:extLst>
              <a:ext uri="{FF2B5EF4-FFF2-40B4-BE49-F238E27FC236}">
                <a16:creationId xmlns:a16="http://schemas.microsoft.com/office/drawing/2014/main" id="{4ABEDA40-4E12-4517-B0E0-070F385B1858}"/>
              </a:ext>
            </a:extLst>
          </p:cNvPr>
          <p:cNvCxnSpPr>
            <a:cxnSpLocks/>
          </p:cNvCxnSpPr>
          <p:nvPr/>
        </p:nvCxnSpPr>
        <p:spPr bwMode="auto">
          <a:xfrm>
            <a:off x="194631" y="3997786"/>
            <a:ext cx="11454234"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
        <p:nvSpPr>
          <p:cNvPr id="48" name="TextBox 47">
            <a:extLst>
              <a:ext uri="{FF2B5EF4-FFF2-40B4-BE49-F238E27FC236}">
                <a16:creationId xmlns:a16="http://schemas.microsoft.com/office/drawing/2014/main" id="{AD40012B-AD7C-4A57-AF60-5F9226937691}"/>
              </a:ext>
            </a:extLst>
          </p:cNvPr>
          <p:cNvSpPr txBox="1"/>
          <p:nvPr/>
        </p:nvSpPr>
        <p:spPr bwMode="ltGray">
          <a:xfrm rot="16200000">
            <a:off x="-537080" y="2642018"/>
            <a:ext cx="1899203" cy="289908"/>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400" dirty="0">
                <a:solidFill>
                  <a:schemeClr val="tx1">
                    <a:lumMod val="50000"/>
                    <a:lumOff val="50000"/>
                  </a:schemeClr>
                </a:solidFill>
                <a:latin typeface="+mn-lt"/>
                <a:cs typeface="Arial" panose="020B0604020202020204" pitchFamily="34" charset="0"/>
              </a:rPr>
              <a:t>Performance Management</a:t>
            </a:r>
          </a:p>
        </p:txBody>
      </p:sp>
      <p:sp>
        <p:nvSpPr>
          <p:cNvPr id="49" name="TextBox 48">
            <a:extLst>
              <a:ext uri="{FF2B5EF4-FFF2-40B4-BE49-F238E27FC236}">
                <a16:creationId xmlns:a16="http://schemas.microsoft.com/office/drawing/2014/main" id="{443E1797-2C63-4857-9DD1-DE5F48BB2E60}"/>
              </a:ext>
            </a:extLst>
          </p:cNvPr>
          <p:cNvSpPr txBox="1"/>
          <p:nvPr/>
        </p:nvSpPr>
        <p:spPr bwMode="ltGray">
          <a:xfrm rot="16200000">
            <a:off x="-537080" y="4848162"/>
            <a:ext cx="1899201" cy="289908"/>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400" dirty="0">
                <a:solidFill>
                  <a:schemeClr val="tx1">
                    <a:lumMod val="50000"/>
                    <a:lumOff val="50000"/>
                  </a:schemeClr>
                </a:solidFill>
                <a:latin typeface="+mn-lt"/>
                <a:cs typeface="Arial" panose="020B0604020202020204" pitchFamily="34" charset="0"/>
              </a:rPr>
              <a:t>Performance Recognition</a:t>
            </a:r>
          </a:p>
        </p:txBody>
      </p:sp>
      <p:sp>
        <p:nvSpPr>
          <p:cNvPr id="56" name="TextBox 55">
            <a:extLst>
              <a:ext uri="{FF2B5EF4-FFF2-40B4-BE49-F238E27FC236}">
                <a16:creationId xmlns:a16="http://schemas.microsoft.com/office/drawing/2014/main" id="{D158BDD3-3837-4039-8DD5-B2271968133C}"/>
              </a:ext>
            </a:extLst>
          </p:cNvPr>
          <p:cNvSpPr txBox="1"/>
          <p:nvPr/>
        </p:nvSpPr>
        <p:spPr bwMode="ltGray">
          <a:xfrm>
            <a:off x="508000" y="1054998"/>
            <a:ext cx="10599143"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dirty="0">
                <a:latin typeface="+mn-lt"/>
                <a:cs typeface="Arial" panose="020B0604020202020204" pitchFamily="34" charset="0"/>
              </a:rPr>
              <a:t>Performance Management and Performance Recognition are separate processes </a:t>
            </a:r>
          </a:p>
        </p:txBody>
      </p:sp>
      <p:sp>
        <p:nvSpPr>
          <p:cNvPr id="57" name="Rectangle 56">
            <a:extLst>
              <a:ext uri="{FF2B5EF4-FFF2-40B4-BE49-F238E27FC236}">
                <a16:creationId xmlns:a16="http://schemas.microsoft.com/office/drawing/2014/main" id="{DE40BFAA-3209-45C3-BA79-3B380DFF54A0}"/>
              </a:ext>
            </a:extLst>
          </p:cNvPr>
          <p:cNvSpPr/>
          <p:nvPr/>
        </p:nvSpPr>
        <p:spPr bwMode="auto">
          <a:xfrm>
            <a:off x="595272" y="1811185"/>
            <a:ext cx="1168065" cy="1343557"/>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192" fontAlgn="auto">
              <a:spcBef>
                <a:spcPts val="0"/>
              </a:spcBef>
              <a:spcAft>
                <a:spcPts val="0"/>
              </a:spcAft>
            </a:pPr>
            <a:r>
              <a:rPr lang="en-US" sz="1200" b="1" dirty="0">
                <a:solidFill>
                  <a:srgbClr val="2A638F"/>
                </a:solidFill>
                <a:latin typeface="+mn-lt"/>
                <a:cs typeface="Arial" panose="020B0604020202020204" pitchFamily="34" charset="0"/>
              </a:rPr>
              <a:t>Performance</a:t>
            </a:r>
          </a:p>
          <a:p>
            <a:pPr lvl="0" defTabSz="914192" fontAlgn="auto">
              <a:spcBef>
                <a:spcPts val="0"/>
              </a:spcBef>
              <a:spcAft>
                <a:spcPts val="0"/>
              </a:spcAft>
            </a:pPr>
            <a:r>
              <a:rPr lang="en-US" sz="1200" b="1" dirty="0">
                <a:solidFill>
                  <a:srgbClr val="2A638F"/>
                </a:solidFill>
                <a:latin typeface="+mn-lt"/>
                <a:cs typeface="Arial" panose="020B0604020202020204" pitchFamily="34" charset="0"/>
              </a:rPr>
              <a:t>Feedback Queuing </a:t>
            </a:r>
            <a:r>
              <a:rPr lang="en-US" sz="1200" b="1" dirty="0">
                <a:solidFill>
                  <a:srgbClr val="EE2722"/>
                </a:solidFill>
                <a:latin typeface="+mn-lt"/>
                <a:cs typeface="Arial" panose="020B0604020202020204" pitchFamily="34" charset="0"/>
              </a:rPr>
              <a:t>Disabled</a:t>
            </a:r>
            <a:endParaRPr lang="en-US" sz="1200" dirty="0">
              <a:solidFill>
                <a:srgbClr val="EE2722"/>
              </a:solidFill>
              <a:latin typeface="+mn-lt"/>
              <a:cs typeface="Arial" panose="020B0604020202020204" pitchFamily="34" charset="0"/>
            </a:endParaRPr>
          </a:p>
        </p:txBody>
      </p:sp>
      <p:sp>
        <p:nvSpPr>
          <p:cNvPr id="58" name="Rectangle 57">
            <a:extLst>
              <a:ext uri="{FF2B5EF4-FFF2-40B4-BE49-F238E27FC236}">
                <a16:creationId xmlns:a16="http://schemas.microsoft.com/office/drawing/2014/main" id="{FE86362F-618A-4F9C-8548-0C1A1EC8077B}"/>
              </a:ext>
            </a:extLst>
          </p:cNvPr>
          <p:cNvSpPr/>
          <p:nvPr/>
        </p:nvSpPr>
        <p:spPr bwMode="auto">
          <a:xfrm>
            <a:off x="1730383" y="1811185"/>
            <a:ext cx="1725423" cy="1772674"/>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r>
              <a:rPr lang="en-US" sz="1200" dirty="0">
                <a:solidFill>
                  <a:srgbClr val="2A638F"/>
                </a:solidFill>
                <a:latin typeface="+mn-lt"/>
                <a:cs typeface="Arial" panose="020B0604020202020204" pitchFamily="34" charset="0"/>
              </a:rPr>
              <a:t>All feedback is delivered directly to Feedback Recipient </a:t>
            </a:r>
            <a:r>
              <a:rPr lang="en-US" sz="1200" b="1" dirty="0">
                <a:solidFill>
                  <a:srgbClr val="2A638F"/>
                </a:solidFill>
                <a:latin typeface="+mn-lt"/>
                <a:cs typeface="Arial" panose="020B0604020202020204" pitchFamily="34" charset="0"/>
              </a:rPr>
              <a:t>without</a:t>
            </a:r>
            <a:r>
              <a:rPr lang="en-US" sz="1200" dirty="0">
                <a:solidFill>
                  <a:srgbClr val="2A638F"/>
                </a:solidFill>
                <a:latin typeface="+mn-lt"/>
                <a:cs typeface="Arial" panose="020B0604020202020204" pitchFamily="34" charset="0"/>
              </a:rPr>
              <a:t> review by SnapEval Administrator</a:t>
            </a:r>
          </a:p>
        </p:txBody>
      </p:sp>
      <p:sp>
        <p:nvSpPr>
          <p:cNvPr id="59" name="Rectangle 58">
            <a:extLst>
              <a:ext uri="{FF2B5EF4-FFF2-40B4-BE49-F238E27FC236}">
                <a16:creationId xmlns:a16="http://schemas.microsoft.com/office/drawing/2014/main" id="{408B5AF5-9097-4F79-8D61-4C35C50EA7ED}"/>
              </a:ext>
            </a:extLst>
          </p:cNvPr>
          <p:cNvSpPr/>
          <p:nvPr/>
        </p:nvSpPr>
        <p:spPr bwMode="auto">
          <a:xfrm>
            <a:off x="622241" y="4031223"/>
            <a:ext cx="1168065" cy="103484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b="1" dirty="0">
                <a:solidFill>
                  <a:srgbClr val="2A638F"/>
                </a:solidFill>
                <a:latin typeface="+mn-lt"/>
                <a:cs typeface="Arial" panose="020B0604020202020204" pitchFamily="34" charset="0"/>
              </a:rPr>
              <a:t>Spotlight Performance Recognition </a:t>
            </a:r>
            <a:r>
              <a:rPr lang="en-US" sz="1200" b="1" dirty="0">
                <a:solidFill>
                  <a:srgbClr val="EE2722"/>
                </a:solidFill>
                <a:latin typeface="+mn-lt"/>
                <a:cs typeface="Arial" panose="020B0604020202020204" pitchFamily="34" charset="0"/>
              </a:rPr>
              <a:t>Disabled</a:t>
            </a:r>
            <a:r>
              <a:rPr lang="en-US" sz="1200" dirty="0">
                <a:solidFill>
                  <a:srgbClr val="2A638F"/>
                </a:solidFill>
                <a:latin typeface="+mn-lt"/>
                <a:cs typeface="Arial" panose="020B0604020202020204" pitchFamily="34" charset="0"/>
              </a:rPr>
              <a:t> </a:t>
            </a:r>
          </a:p>
        </p:txBody>
      </p:sp>
      <p:sp>
        <p:nvSpPr>
          <p:cNvPr id="67" name="Rectangle 66">
            <a:extLst>
              <a:ext uri="{FF2B5EF4-FFF2-40B4-BE49-F238E27FC236}">
                <a16:creationId xmlns:a16="http://schemas.microsoft.com/office/drawing/2014/main" id="{EAA592A8-05A6-482A-97C6-8C5ADEE68571}"/>
              </a:ext>
            </a:extLst>
          </p:cNvPr>
          <p:cNvSpPr/>
          <p:nvPr/>
        </p:nvSpPr>
        <p:spPr bwMode="auto">
          <a:xfrm>
            <a:off x="1770253" y="4031222"/>
            <a:ext cx="1743403" cy="119922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14192" fontAlgn="auto">
              <a:spcBef>
                <a:spcPts val="0"/>
              </a:spcBef>
              <a:spcAft>
                <a:spcPts val="0"/>
              </a:spcAft>
            </a:pPr>
            <a:r>
              <a:rPr lang="en-US" sz="1200" dirty="0">
                <a:solidFill>
                  <a:srgbClr val="2A638F"/>
                </a:solidFill>
                <a:latin typeface="+mn-lt"/>
                <a:cs typeface="Arial" panose="020B0604020202020204" pitchFamily="34" charset="0"/>
              </a:rPr>
              <a:t>Feedback </a:t>
            </a:r>
            <a:r>
              <a:rPr lang="en-US" sz="1200" b="1" dirty="0">
                <a:solidFill>
                  <a:srgbClr val="2A638F"/>
                </a:solidFill>
                <a:latin typeface="+mn-lt"/>
                <a:cs typeface="Arial" panose="020B0604020202020204" pitchFamily="34" charset="0"/>
              </a:rPr>
              <a:t>cannot</a:t>
            </a:r>
            <a:r>
              <a:rPr lang="en-US" sz="1200" dirty="0">
                <a:solidFill>
                  <a:srgbClr val="2A638F"/>
                </a:solidFill>
                <a:latin typeface="+mn-lt"/>
                <a:cs typeface="Arial" panose="020B0604020202020204" pitchFamily="34" charset="0"/>
              </a:rPr>
              <a:t> be nominated for recognition of performance excellence.</a:t>
            </a:r>
          </a:p>
        </p:txBody>
      </p:sp>
      <p:sp>
        <p:nvSpPr>
          <p:cNvPr id="47" name="Rectangle 46">
            <a:extLst>
              <a:ext uri="{FF2B5EF4-FFF2-40B4-BE49-F238E27FC236}">
                <a16:creationId xmlns:a16="http://schemas.microsoft.com/office/drawing/2014/main" id="{99ECC694-78B3-452A-BF0A-F452D5C1D6C4}"/>
              </a:ext>
            </a:extLst>
          </p:cNvPr>
          <p:cNvSpPr/>
          <p:nvPr/>
        </p:nvSpPr>
        <p:spPr bwMode="auto">
          <a:xfrm>
            <a:off x="598596" y="1811184"/>
            <a:ext cx="1168065" cy="1343557"/>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192" fontAlgn="auto">
              <a:spcBef>
                <a:spcPts val="0"/>
              </a:spcBef>
              <a:spcAft>
                <a:spcPts val="0"/>
              </a:spcAft>
            </a:pPr>
            <a:r>
              <a:rPr lang="en-US" sz="1200" b="1" dirty="0">
                <a:solidFill>
                  <a:srgbClr val="2A638F"/>
                </a:solidFill>
                <a:latin typeface="+mn-lt"/>
                <a:cs typeface="Arial" panose="020B0604020202020204" pitchFamily="34" charset="0"/>
              </a:rPr>
              <a:t>Performance</a:t>
            </a:r>
          </a:p>
          <a:p>
            <a:pPr lvl="0" defTabSz="914192" fontAlgn="auto">
              <a:spcBef>
                <a:spcPts val="0"/>
              </a:spcBef>
              <a:spcAft>
                <a:spcPts val="0"/>
              </a:spcAft>
            </a:pPr>
            <a:r>
              <a:rPr lang="en-US" sz="1200" b="1" dirty="0">
                <a:solidFill>
                  <a:srgbClr val="2A638F"/>
                </a:solidFill>
                <a:latin typeface="+mn-lt"/>
                <a:cs typeface="Arial" panose="020B0604020202020204" pitchFamily="34" charset="0"/>
              </a:rPr>
              <a:t>Feedback Queuing </a:t>
            </a:r>
            <a:r>
              <a:rPr lang="en-US" sz="1200" b="1" dirty="0">
                <a:solidFill>
                  <a:srgbClr val="009900"/>
                </a:solidFill>
                <a:latin typeface="+mn-lt"/>
                <a:cs typeface="Arial" panose="020B0604020202020204" pitchFamily="34" charset="0"/>
              </a:rPr>
              <a:t>Enabled</a:t>
            </a:r>
            <a:endParaRPr lang="en-US" sz="1200" dirty="0">
              <a:solidFill>
                <a:srgbClr val="009900"/>
              </a:solidFill>
              <a:latin typeface="+mn-lt"/>
              <a:cs typeface="Arial" panose="020B0604020202020204" pitchFamily="34" charset="0"/>
            </a:endParaRPr>
          </a:p>
        </p:txBody>
      </p:sp>
      <p:sp>
        <p:nvSpPr>
          <p:cNvPr id="51" name="Rectangle 50">
            <a:extLst>
              <a:ext uri="{FF2B5EF4-FFF2-40B4-BE49-F238E27FC236}">
                <a16:creationId xmlns:a16="http://schemas.microsoft.com/office/drawing/2014/main" id="{633EEA26-8B24-4E7D-A261-C9300DEE9186}"/>
              </a:ext>
            </a:extLst>
          </p:cNvPr>
          <p:cNvSpPr/>
          <p:nvPr/>
        </p:nvSpPr>
        <p:spPr bwMode="auto">
          <a:xfrm>
            <a:off x="595493" y="4031223"/>
            <a:ext cx="1168065" cy="103484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192" fontAlgn="auto">
              <a:spcBef>
                <a:spcPts val="0"/>
              </a:spcBef>
              <a:spcAft>
                <a:spcPts val="0"/>
              </a:spcAft>
            </a:pPr>
            <a:r>
              <a:rPr lang="en-US" sz="1200" b="1" dirty="0">
                <a:solidFill>
                  <a:srgbClr val="2A638F"/>
                </a:solidFill>
                <a:latin typeface="+mn-lt"/>
                <a:cs typeface="Arial" panose="020B0604020202020204" pitchFamily="34" charset="0"/>
              </a:rPr>
              <a:t>Spotlight Performance Recognition </a:t>
            </a:r>
            <a:r>
              <a:rPr lang="en-US" sz="1200" b="1" dirty="0">
                <a:solidFill>
                  <a:srgbClr val="009900"/>
                </a:solidFill>
                <a:latin typeface="+mn-lt"/>
                <a:cs typeface="Arial" panose="020B0604020202020204" pitchFamily="34" charset="0"/>
              </a:rPr>
              <a:t>Enabled</a:t>
            </a:r>
            <a:endParaRPr lang="en-US" sz="1200" dirty="0">
              <a:solidFill>
                <a:srgbClr val="009900"/>
              </a:solidFill>
              <a:latin typeface="+mn-lt"/>
              <a:cs typeface="Arial" panose="020B0604020202020204" pitchFamily="34" charset="0"/>
            </a:endParaRPr>
          </a:p>
        </p:txBody>
      </p:sp>
      <p:sp>
        <p:nvSpPr>
          <p:cNvPr id="54" name="Rectangle 53">
            <a:extLst>
              <a:ext uri="{FF2B5EF4-FFF2-40B4-BE49-F238E27FC236}">
                <a16:creationId xmlns:a16="http://schemas.microsoft.com/office/drawing/2014/main" id="{4DAB0070-A164-4F29-8488-DB8B5172D2E5}"/>
              </a:ext>
            </a:extLst>
          </p:cNvPr>
          <p:cNvSpPr/>
          <p:nvPr/>
        </p:nvSpPr>
        <p:spPr bwMode="auto">
          <a:xfrm>
            <a:off x="1733084" y="1831919"/>
            <a:ext cx="1725423" cy="1772674"/>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endParaRPr lang="en-US" sz="1200" dirty="0">
              <a:solidFill>
                <a:srgbClr val="2A638F"/>
              </a:solidFill>
              <a:latin typeface="+mn-lt"/>
              <a:cs typeface="Arial" panose="020B0604020202020204" pitchFamily="34" charset="0"/>
            </a:endParaRPr>
          </a:p>
        </p:txBody>
      </p:sp>
      <p:sp>
        <p:nvSpPr>
          <p:cNvPr id="53" name="Rectangle 52">
            <a:extLst>
              <a:ext uri="{FF2B5EF4-FFF2-40B4-BE49-F238E27FC236}">
                <a16:creationId xmlns:a16="http://schemas.microsoft.com/office/drawing/2014/main" id="{42800A48-9E6E-471D-9B96-D3A44E5F604A}"/>
              </a:ext>
            </a:extLst>
          </p:cNvPr>
          <p:cNvSpPr/>
          <p:nvPr/>
        </p:nvSpPr>
        <p:spPr bwMode="auto">
          <a:xfrm>
            <a:off x="1720600" y="1808456"/>
            <a:ext cx="1725423" cy="1772674"/>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dirty="0">
                <a:solidFill>
                  <a:srgbClr val="2A638F"/>
                </a:solidFill>
                <a:latin typeface="+mn-lt"/>
                <a:cs typeface="Arial" panose="020B0604020202020204" pitchFamily="34" charset="0"/>
              </a:rPr>
              <a:t>Feedback that meets predefined criteria is </a:t>
            </a:r>
            <a:r>
              <a:rPr lang="en-US" sz="1200" b="1" dirty="0">
                <a:solidFill>
                  <a:srgbClr val="2A638F"/>
                </a:solidFill>
                <a:latin typeface="+mn-lt"/>
                <a:cs typeface="Arial" panose="020B0604020202020204" pitchFamily="34" charset="0"/>
              </a:rPr>
              <a:t>automatically</a:t>
            </a:r>
            <a:r>
              <a:rPr lang="en-US" sz="1200" dirty="0">
                <a:solidFill>
                  <a:srgbClr val="2A638F"/>
                </a:solidFill>
                <a:latin typeface="+mn-lt"/>
                <a:cs typeface="Arial" panose="020B0604020202020204" pitchFamily="34" charset="0"/>
              </a:rPr>
              <a:t> queued for review by SnapEval Administrator </a:t>
            </a:r>
            <a:r>
              <a:rPr lang="en-US" sz="1200" b="1" dirty="0">
                <a:solidFill>
                  <a:srgbClr val="2A638F"/>
                </a:solidFill>
                <a:latin typeface="+mn-lt"/>
                <a:cs typeface="Arial" panose="020B0604020202020204" pitchFamily="34" charset="0"/>
              </a:rPr>
              <a:t>before</a:t>
            </a:r>
            <a:r>
              <a:rPr lang="en-US" sz="1200" dirty="0">
                <a:solidFill>
                  <a:srgbClr val="2A638F"/>
                </a:solidFill>
                <a:latin typeface="+mn-lt"/>
                <a:cs typeface="Arial" panose="020B0604020202020204" pitchFamily="34" charset="0"/>
              </a:rPr>
              <a:t> delivery to Feedback Recipient.</a:t>
            </a:r>
          </a:p>
        </p:txBody>
      </p:sp>
      <p:sp>
        <p:nvSpPr>
          <p:cNvPr id="55" name="Rectangle 54">
            <a:extLst>
              <a:ext uri="{FF2B5EF4-FFF2-40B4-BE49-F238E27FC236}">
                <a16:creationId xmlns:a16="http://schemas.microsoft.com/office/drawing/2014/main" id="{8AA317DD-3CE9-47C0-8FD1-653906184772}"/>
              </a:ext>
            </a:extLst>
          </p:cNvPr>
          <p:cNvSpPr/>
          <p:nvPr/>
        </p:nvSpPr>
        <p:spPr bwMode="auto">
          <a:xfrm>
            <a:off x="1777125" y="4026684"/>
            <a:ext cx="1743403" cy="192788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endParaRPr lang="en-US" sz="1200" dirty="0">
              <a:solidFill>
                <a:srgbClr val="2A638F"/>
              </a:solidFill>
              <a:latin typeface="+mn-lt"/>
              <a:cs typeface="Arial" panose="020B0604020202020204" pitchFamily="34" charset="0"/>
            </a:endParaRPr>
          </a:p>
        </p:txBody>
      </p:sp>
      <p:sp>
        <p:nvSpPr>
          <p:cNvPr id="52" name="Rectangle 51">
            <a:extLst>
              <a:ext uri="{FF2B5EF4-FFF2-40B4-BE49-F238E27FC236}">
                <a16:creationId xmlns:a16="http://schemas.microsoft.com/office/drawing/2014/main" id="{C4C8C363-8A33-494A-8764-AF7DCFF7C4BF}"/>
              </a:ext>
            </a:extLst>
          </p:cNvPr>
          <p:cNvSpPr/>
          <p:nvPr/>
        </p:nvSpPr>
        <p:spPr bwMode="auto">
          <a:xfrm>
            <a:off x="1701737" y="4026684"/>
            <a:ext cx="1743403" cy="192788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dirty="0">
                <a:solidFill>
                  <a:srgbClr val="2A638F"/>
                </a:solidFill>
                <a:latin typeface="+mn-lt"/>
                <a:cs typeface="Arial" panose="020B0604020202020204" pitchFamily="34" charset="0"/>
              </a:rPr>
              <a:t>Feedback </a:t>
            </a:r>
            <a:r>
              <a:rPr lang="en-US" sz="1200" b="1" dirty="0">
                <a:solidFill>
                  <a:srgbClr val="2A638F"/>
                </a:solidFill>
                <a:latin typeface="+mn-lt"/>
                <a:cs typeface="Arial" panose="020B0604020202020204" pitchFamily="34" charset="0"/>
              </a:rPr>
              <a:t>can</a:t>
            </a:r>
            <a:r>
              <a:rPr lang="en-US" sz="1200" dirty="0">
                <a:solidFill>
                  <a:srgbClr val="2A638F"/>
                </a:solidFill>
                <a:latin typeface="+mn-lt"/>
                <a:cs typeface="Arial" panose="020B0604020202020204" pitchFamily="34" charset="0"/>
              </a:rPr>
              <a:t> be nominated for recognition of performance excellence.</a:t>
            </a:r>
          </a:p>
        </p:txBody>
      </p:sp>
      <p:sp>
        <p:nvSpPr>
          <p:cNvPr id="68" name="Rectangle 67">
            <a:extLst>
              <a:ext uri="{FF2B5EF4-FFF2-40B4-BE49-F238E27FC236}">
                <a16:creationId xmlns:a16="http://schemas.microsoft.com/office/drawing/2014/main" id="{9BBAEAB2-0DB1-4C63-831C-D1F379E40AB1}"/>
              </a:ext>
            </a:extLst>
          </p:cNvPr>
          <p:cNvSpPr/>
          <p:nvPr/>
        </p:nvSpPr>
        <p:spPr bwMode="auto">
          <a:xfrm>
            <a:off x="595501" y="3964321"/>
            <a:ext cx="2892019" cy="1985487"/>
          </a:xfrm>
          <a:prstGeom prst="rect">
            <a:avLst/>
          </a:prstGeom>
          <a:solidFill>
            <a:schemeClr val="bg2">
              <a:lumMod val="75000"/>
              <a:alpha val="10000"/>
            </a:schemeClr>
          </a:solidFill>
          <a:ln w="12700" cap="flat" cmpd="sng" algn="ctr">
            <a:noFill/>
            <a:prstDash val="sysDot"/>
            <a:round/>
            <a:headEnd type="none" w="med" len="med"/>
            <a:tailEnd type="none" w="med" len="med"/>
          </a:ln>
          <a:effectLst/>
        </p:spPr>
        <p:txBody>
          <a:bodyPr vert="horz" wrap="square" lIns="0" tIns="45720" rIns="0" bIns="45720" numCol="1" rtlCol="0" anchor="t" anchorCtr="1" compatLnSpc="1">
            <a:prstTxWarp prst="textNoShape">
              <a:avLst/>
            </a:prstTxWarp>
          </a:bodyPr>
          <a:lstStyle/>
          <a:p>
            <a:pPr>
              <a:lnSpc>
                <a:spcPct val="90000"/>
              </a:lnSpc>
            </a:pPr>
            <a:endParaRPr lang="en-US" sz="3200" dirty="0">
              <a:solidFill>
                <a:srgbClr val="002060"/>
              </a:solidFill>
              <a:latin typeface="+mn-lt"/>
            </a:endParaRPr>
          </a:p>
        </p:txBody>
      </p:sp>
      <p:grpSp>
        <p:nvGrpSpPr>
          <p:cNvPr id="6" name="Group 5">
            <a:extLst>
              <a:ext uri="{FF2B5EF4-FFF2-40B4-BE49-F238E27FC236}">
                <a16:creationId xmlns:a16="http://schemas.microsoft.com/office/drawing/2014/main" id="{5753C282-F684-44DD-A974-DA2D898DF227}"/>
              </a:ext>
            </a:extLst>
          </p:cNvPr>
          <p:cNvGrpSpPr/>
          <p:nvPr/>
        </p:nvGrpSpPr>
        <p:grpSpPr>
          <a:xfrm>
            <a:off x="3948873" y="2574453"/>
            <a:ext cx="7419279" cy="3219549"/>
            <a:chOff x="3948873" y="2747315"/>
            <a:chExt cx="7419279" cy="3219549"/>
          </a:xfrm>
        </p:grpSpPr>
        <p:sp>
          <p:nvSpPr>
            <p:cNvPr id="10" name="Flowchart: Decision 9">
              <a:extLst>
                <a:ext uri="{FF2B5EF4-FFF2-40B4-BE49-F238E27FC236}">
                  <a16:creationId xmlns:a16="http://schemas.microsoft.com/office/drawing/2014/main" id="{2079E7E7-86DD-47E6-B114-256755DE4012}"/>
                </a:ext>
              </a:extLst>
            </p:cNvPr>
            <p:cNvSpPr/>
            <p:nvPr/>
          </p:nvSpPr>
          <p:spPr bwMode="auto">
            <a:xfrm>
              <a:off x="3948873" y="4427071"/>
              <a:ext cx="2190989" cy="857445"/>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effectLst/>
                  <a:latin typeface="+mn-lt"/>
                  <a:cs typeface="Arial" panose="020B0604020202020204" pitchFamily="34" charset="0"/>
                </a:rPr>
                <a:t>Nominated for Spotlight  recognition?</a:t>
              </a:r>
            </a:p>
          </p:txBody>
        </p:sp>
        <p:cxnSp>
          <p:nvCxnSpPr>
            <p:cNvPr id="46" name="Straight Arrow Connector 45">
              <a:extLst>
                <a:ext uri="{FF2B5EF4-FFF2-40B4-BE49-F238E27FC236}">
                  <a16:creationId xmlns:a16="http://schemas.microsoft.com/office/drawing/2014/main" id="{F091BCF9-AED8-4F41-9A39-78EA04BF4FC5}"/>
                </a:ext>
              </a:extLst>
            </p:cNvPr>
            <p:cNvCxnSpPr>
              <a:cxnSpLocks/>
              <a:stCxn id="10" idx="2"/>
              <a:endCxn id="50" idx="0"/>
            </p:cNvCxnSpPr>
            <p:nvPr/>
          </p:nvCxnSpPr>
          <p:spPr bwMode="auto">
            <a:xfrm>
              <a:off x="5044368" y="5284516"/>
              <a:ext cx="0" cy="28982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0" name="Flowchart: Terminator 49">
              <a:extLst>
                <a:ext uri="{FF2B5EF4-FFF2-40B4-BE49-F238E27FC236}">
                  <a16:creationId xmlns:a16="http://schemas.microsoft.com/office/drawing/2014/main" id="{8CE265B0-0E37-4BE4-AEE1-62303CCF35F8}"/>
                </a:ext>
              </a:extLst>
            </p:cNvPr>
            <p:cNvSpPr/>
            <p:nvPr/>
          </p:nvSpPr>
          <p:spPr bwMode="auto">
            <a:xfrm>
              <a:off x="4403527" y="5574343"/>
              <a:ext cx="1281682" cy="392521"/>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End</a:t>
              </a:r>
            </a:p>
          </p:txBody>
        </p:sp>
        <p:sp>
          <p:nvSpPr>
            <p:cNvPr id="45" name="TextBox 44">
              <a:extLst>
                <a:ext uri="{FF2B5EF4-FFF2-40B4-BE49-F238E27FC236}">
                  <a16:creationId xmlns:a16="http://schemas.microsoft.com/office/drawing/2014/main" id="{AA7E87EB-19DB-4FF3-AA39-010D3004D6A5}"/>
                </a:ext>
              </a:extLst>
            </p:cNvPr>
            <p:cNvSpPr txBox="1"/>
            <p:nvPr/>
          </p:nvSpPr>
          <p:spPr bwMode="ltGray">
            <a:xfrm>
              <a:off x="4926614" y="5240584"/>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cxnSp>
          <p:nvCxnSpPr>
            <p:cNvPr id="60" name="Straight Arrow Connector 59">
              <a:extLst>
                <a:ext uri="{FF2B5EF4-FFF2-40B4-BE49-F238E27FC236}">
                  <a16:creationId xmlns:a16="http://schemas.microsoft.com/office/drawing/2014/main" id="{A7130E96-FD32-416C-BA5B-A84F9B8AA3B9}"/>
                </a:ext>
              </a:extLst>
            </p:cNvPr>
            <p:cNvCxnSpPr>
              <a:cxnSpLocks/>
              <a:stCxn id="10" idx="3"/>
              <a:endCxn id="62" idx="1"/>
            </p:cNvCxnSpPr>
            <p:nvPr/>
          </p:nvCxnSpPr>
          <p:spPr bwMode="auto">
            <a:xfrm>
              <a:off x="6139862" y="4855794"/>
              <a:ext cx="81637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61" name="Flowchart: Terminator 60">
              <a:extLst>
                <a:ext uri="{FF2B5EF4-FFF2-40B4-BE49-F238E27FC236}">
                  <a16:creationId xmlns:a16="http://schemas.microsoft.com/office/drawing/2014/main" id="{3219291C-0542-4CBA-9150-B2B7302D00ED}"/>
                </a:ext>
              </a:extLst>
            </p:cNvPr>
            <p:cNvSpPr/>
            <p:nvPr/>
          </p:nvSpPr>
          <p:spPr bwMode="auto">
            <a:xfrm>
              <a:off x="10086470" y="4659532"/>
              <a:ext cx="1281682" cy="392521"/>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Recognition</a:t>
              </a:r>
              <a:br>
                <a:rPr kumimoji="0" lang="en-US" sz="1400" i="0" u="none" strike="noStrike" cap="none" normalizeH="0" baseline="0" dirty="0">
                  <a:ln>
                    <a:noFill/>
                  </a:ln>
                  <a:effectLst/>
                  <a:latin typeface="+mn-lt"/>
                  <a:cs typeface="Arial" panose="020B0604020202020204" pitchFamily="34" charset="0"/>
                </a:rPr>
              </a:br>
              <a:r>
                <a:rPr kumimoji="0" lang="en-US" sz="1400" i="0" u="none" strike="noStrike" cap="none" normalizeH="0" baseline="0" dirty="0">
                  <a:ln>
                    <a:noFill/>
                  </a:ln>
                  <a:effectLst/>
                  <a:latin typeface="+mn-lt"/>
                  <a:cs typeface="Arial" panose="020B0604020202020204" pitchFamily="34" charset="0"/>
                </a:rPr>
                <a:t>  Published**</a:t>
              </a:r>
            </a:p>
          </p:txBody>
        </p:sp>
        <p:sp>
          <p:nvSpPr>
            <p:cNvPr id="62" name="Flowchart: Decision 61">
              <a:extLst>
                <a:ext uri="{FF2B5EF4-FFF2-40B4-BE49-F238E27FC236}">
                  <a16:creationId xmlns:a16="http://schemas.microsoft.com/office/drawing/2014/main" id="{72DAB85D-1876-416B-9219-D07C1CB4ECCD}"/>
                </a:ext>
              </a:extLst>
            </p:cNvPr>
            <p:cNvSpPr/>
            <p:nvPr/>
          </p:nvSpPr>
          <p:spPr bwMode="auto">
            <a:xfrm>
              <a:off x="6956232" y="4427072"/>
              <a:ext cx="2087933" cy="857444"/>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effectLst/>
                  <a:latin typeface="+mn-lt"/>
                  <a:cs typeface="Arial" panose="020B0604020202020204" pitchFamily="34" charset="0"/>
                </a:rPr>
                <a:t>Nomination Reviewed</a:t>
              </a:r>
            </a:p>
          </p:txBody>
        </p:sp>
        <p:sp>
          <p:nvSpPr>
            <p:cNvPr id="63" name="TextBox 62">
              <a:extLst>
                <a:ext uri="{FF2B5EF4-FFF2-40B4-BE49-F238E27FC236}">
                  <a16:creationId xmlns:a16="http://schemas.microsoft.com/office/drawing/2014/main" id="{BB424AA6-D35B-4DF8-AEFF-FE005B4B42EF}"/>
                </a:ext>
              </a:extLst>
            </p:cNvPr>
            <p:cNvSpPr txBox="1"/>
            <p:nvPr/>
          </p:nvSpPr>
          <p:spPr bwMode="ltGray">
            <a:xfrm>
              <a:off x="5927878" y="4611724"/>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sp>
          <p:nvSpPr>
            <p:cNvPr id="64" name="Flowchart: Terminator 63">
              <a:extLst>
                <a:ext uri="{FF2B5EF4-FFF2-40B4-BE49-F238E27FC236}">
                  <a16:creationId xmlns:a16="http://schemas.microsoft.com/office/drawing/2014/main" id="{685EBF22-1688-4DDF-A9A1-EDE97280132F}"/>
                </a:ext>
              </a:extLst>
            </p:cNvPr>
            <p:cNvSpPr/>
            <p:nvPr/>
          </p:nvSpPr>
          <p:spPr bwMode="auto">
            <a:xfrm>
              <a:off x="7360203" y="5574343"/>
              <a:ext cx="1281682" cy="392521"/>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End</a:t>
              </a:r>
            </a:p>
          </p:txBody>
        </p:sp>
        <p:sp>
          <p:nvSpPr>
            <p:cNvPr id="65" name="TextBox 64">
              <a:extLst>
                <a:ext uri="{FF2B5EF4-FFF2-40B4-BE49-F238E27FC236}">
                  <a16:creationId xmlns:a16="http://schemas.microsoft.com/office/drawing/2014/main" id="{E16851C3-88C0-4399-82A7-C6E44D0795AC}"/>
                </a:ext>
              </a:extLst>
            </p:cNvPr>
            <p:cNvSpPr txBox="1"/>
            <p:nvPr/>
          </p:nvSpPr>
          <p:spPr bwMode="ltGray">
            <a:xfrm>
              <a:off x="7912103" y="5240584"/>
              <a:ext cx="95424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Declined</a:t>
              </a:r>
            </a:p>
          </p:txBody>
        </p:sp>
        <p:cxnSp>
          <p:nvCxnSpPr>
            <p:cNvPr id="66" name="Straight Arrow Connector 65">
              <a:extLst>
                <a:ext uri="{FF2B5EF4-FFF2-40B4-BE49-F238E27FC236}">
                  <a16:creationId xmlns:a16="http://schemas.microsoft.com/office/drawing/2014/main" id="{7B25256A-FF3D-44B7-BA57-A63973911273}"/>
                </a:ext>
              </a:extLst>
            </p:cNvPr>
            <p:cNvCxnSpPr>
              <a:cxnSpLocks/>
              <a:stCxn id="62" idx="2"/>
              <a:endCxn id="64" idx="0"/>
            </p:cNvCxnSpPr>
            <p:nvPr/>
          </p:nvCxnSpPr>
          <p:spPr bwMode="auto">
            <a:xfrm>
              <a:off x="8000199" y="5284516"/>
              <a:ext cx="845" cy="28982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71" name="TextBox 70">
              <a:extLst>
                <a:ext uri="{FF2B5EF4-FFF2-40B4-BE49-F238E27FC236}">
                  <a16:creationId xmlns:a16="http://schemas.microsoft.com/office/drawing/2014/main" id="{1E5581AA-DFD1-4D00-83D1-C3926142BA3B}"/>
                </a:ext>
              </a:extLst>
            </p:cNvPr>
            <p:cNvSpPr txBox="1"/>
            <p:nvPr/>
          </p:nvSpPr>
          <p:spPr bwMode="ltGray">
            <a:xfrm>
              <a:off x="8880380" y="4611724"/>
              <a:ext cx="95424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Accepted</a:t>
              </a:r>
            </a:p>
          </p:txBody>
        </p:sp>
        <p:cxnSp>
          <p:nvCxnSpPr>
            <p:cNvPr id="72" name="Straight Arrow Connector 71">
              <a:extLst>
                <a:ext uri="{FF2B5EF4-FFF2-40B4-BE49-F238E27FC236}">
                  <a16:creationId xmlns:a16="http://schemas.microsoft.com/office/drawing/2014/main" id="{953E4155-6953-497E-A8F4-70267CF95C02}"/>
                </a:ext>
              </a:extLst>
            </p:cNvPr>
            <p:cNvCxnSpPr>
              <a:cxnSpLocks/>
              <a:stCxn id="62" idx="3"/>
              <a:endCxn id="61" idx="1"/>
            </p:cNvCxnSpPr>
            <p:nvPr/>
          </p:nvCxnSpPr>
          <p:spPr bwMode="auto">
            <a:xfrm flipV="1">
              <a:off x="9044165" y="4855793"/>
              <a:ext cx="1042305" cy="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3" name="Connector: Elbow 72">
              <a:extLst>
                <a:ext uri="{FF2B5EF4-FFF2-40B4-BE49-F238E27FC236}">
                  <a16:creationId xmlns:a16="http://schemas.microsoft.com/office/drawing/2014/main" id="{78E33B69-BDBD-4381-A109-B4F99753470B}"/>
                </a:ext>
              </a:extLst>
            </p:cNvPr>
            <p:cNvCxnSpPr>
              <a:cxnSpLocks/>
              <a:endCxn id="10" idx="0"/>
            </p:cNvCxnSpPr>
            <p:nvPr/>
          </p:nvCxnSpPr>
          <p:spPr bwMode="auto">
            <a:xfrm rot="5400000">
              <a:off x="4842518" y="2949166"/>
              <a:ext cx="1679755" cy="1276054"/>
            </a:xfrm>
            <a:prstGeom prst="bentConnector3">
              <a:avLst>
                <a:gd name="adj1" fmla="val 89289"/>
              </a:avLst>
            </a:prstGeom>
            <a:solidFill>
              <a:schemeClr val="accent1"/>
            </a:solidFill>
            <a:ln w="19050" cap="flat" cmpd="sng" algn="ctr">
              <a:solidFill>
                <a:schemeClr val="tx1"/>
              </a:solidFill>
              <a:prstDash val="solid"/>
              <a:round/>
              <a:headEnd type="none" w="med" len="med"/>
              <a:tailEnd type="triangle"/>
            </a:ln>
            <a:effectLst/>
          </p:spPr>
        </p:cxnSp>
      </p:grpSp>
      <p:grpSp>
        <p:nvGrpSpPr>
          <p:cNvPr id="104" name="Group 103">
            <a:extLst>
              <a:ext uri="{FF2B5EF4-FFF2-40B4-BE49-F238E27FC236}">
                <a16:creationId xmlns:a16="http://schemas.microsoft.com/office/drawing/2014/main" id="{39026AAE-78CB-4994-9F06-0D842E24AD65}"/>
              </a:ext>
            </a:extLst>
          </p:cNvPr>
          <p:cNvGrpSpPr/>
          <p:nvPr/>
        </p:nvGrpSpPr>
        <p:grpSpPr>
          <a:xfrm>
            <a:off x="3777575" y="1886162"/>
            <a:ext cx="2740112" cy="2072783"/>
            <a:chOff x="3777575" y="2059024"/>
            <a:chExt cx="2740112" cy="2072783"/>
          </a:xfrm>
        </p:grpSpPr>
        <p:sp>
          <p:nvSpPr>
            <p:cNvPr id="83" name="TextBox 82">
              <a:extLst>
                <a:ext uri="{FF2B5EF4-FFF2-40B4-BE49-F238E27FC236}">
                  <a16:creationId xmlns:a16="http://schemas.microsoft.com/office/drawing/2014/main" id="{08F03F29-7972-4477-8B8D-E85C288E5751}"/>
                </a:ext>
              </a:extLst>
            </p:cNvPr>
            <p:cNvSpPr txBox="1"/>
            <p:nvPr/>
          </p:nvSpPr>
          <p:spPr bwMode="ltGray">
            <a:xfrm>
              <a:off x="5899210" y="2495236"/>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grpSp>
          <p:nvGrpSpPr>
            <p:cNvPr id="103" name="Group 102">
              <a:extLst>
                <a:ext uri="{FF2B5EF4-FFF2-40B4-BE49-F238E27FC236}">
                  <a16:creationId xmlns:a16="http://schemas.microsoft.com/office/drawing/2014/main" id="{6ADCCDD4-2F3E-4C19-B099-BF4C9E6F57DB}"/>
                </a:ext>
              </a:extLst>
            </p:cNvPr>
            <p:cNvGrpSpPr/>
            <p:nvPr/>
          </p:nvGrpSpPr>
          <p:grpSpPr>
            <a:xfrm>
              <a:off x="3777575" y="2059024"/>
              <a:ext cx="2362281" cy="2072783"/>
              <a:chOff x="3777575" y="2059024"/>
              <a:chExt cx="2362281" cy="2072783"/>
            </a:xfrm>
          </p:grpSpPr>
          <p:sp>
            <p:nvSpPr>
              <p:cNvPr id="13" name="Flowchart: Decision 12">
                <a:extLst>
                  <a:ext uri="{FF2B5EF4-FFF2-40B4-BE49-F238E27FC236}">
                    <a16:creationId xmlns:a16="http://schemas.microsoft.com/office/drawing/2014/main" id="{22EDB6F7-E8E3-4275-B101-AC237735F64A}"/>
                  </a:ext>
                </a:extLst>
              </p:cNvPr>
              <p:cNvSpPr/>
              <p:nvPr/>
            </p:nvSpPr>
            <p:spPr bwMode="auto">
              <a:xfrm>
                <a:off x="3777575" y="2403936"/>
                <a:ext cx="2362281" cy="673080"/>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Inappropriate</a:t>
                </a:r>
              </a:p>
              <a:p>
                <a:pPr marL="0" marR="0" indent="0" algn="ctr" defTabSz="914400" rtl="0" eaLnBrk="1" fontAlgn="base" latinLnBrk="0" hangingPunct="1">
                  <a:lnSpc>
                    <a:spcPct val="90000"/>
                  </a:lnSpc>
                  <a:spcBef>
                    <a:spcPct val="0"/>
                  </a:spcBef>
                  <a:spcAft>
                    <a:spcPct val="0"/>
                  </a:spcAft>
                  <a:buClrTx/>
                  <a:buSzTx/>
                  <a:buFontTx/>
                  <a:buNone/>
                  <a:tabLst/>
                </a:pPr>
                <a:r>
                  <a:rPr lang="en-US" sz="1400" dirty="0">
                    <a:latin typeface="+mn-lt"/>
                  </a:rPr>
                  <a:t>Language</a:t>
                </a:r>
                <a:r>
                  <a:rPr lang="en-US" sz="1400" b="1" baseline="30000" dirty="0">
                    <a:solidFill>
                      <a:srgbClr val="009900"/>
                    </a:solidFill>
                    <a:latin typeface="+mn-lt"/>
                  </a:rPr>
                  <a:t>1</a:t>
                </a:r>
                <a:r>
                  <a:rPr lang="en-US" sz="1400" dirty="0">
                    <a:latin typeface="+mn-lt"/>
                  </a:rPr>
                  <a:t>?</a:t>
                </a:r>
                <a:endParaRPr kumimoji="0" lang="en-US" sz="1400" i="0" u="none" strike="noStrike" cap="none" normalizeH="0" baseline="0" dirty="0">
                  <a:ln>
                    <a:noFill/>
                  </a:ln>
                  <a:effectLst/>
                  <a:latin typeface="+mn-lt"/>
                </a:endParaRPr>
              </a:p>
            </p:txBody>
          </p:sp>
          <p:sp>
            <p:nvSpPr>
              <p:cNvPr id="84" name="TextBox 83">
                <a:extLst>
                  <a:ext uri="{FF2B5EF4-FFF2-40B4-BE49-F238E27FC236}">
                    <a16:creationId xmlns:a16="http://schemas.microsoft.com/office/drawing/2014/main" id="{E34777E3-D905-452F-897E-9D9F837E58DD}"/>
                  </a:ext>
                </a:extLst>
              </p:cNvPr>
              <p:cNvSpPr txBox="1"/>
              <p:nvPr/>
            </p:nvSpPr>
            <p:spPr bwMode="ltGray">
              <a:xfrm>
                <a:off x="4879002" y="3004657"/>
                <a:ext cx="618477" cy="32539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sp>
            <p:nvSpPr>
              <p:cNvPr id="93" name="Flowchart: Predefined Process 92">
                <a:extLst>
                  <a:ext uri="{FF2B5EF4-FFF2-40B4-BE49-F238E27FC236}">
                    <a16:creationId xmlns:a16="http://schemas.microsoft.com/office/drawing/2014/main" id="{22BD4E86-BA4D-4E11-829A-383F307E3AEA}"/>
                  </a:ext>
                </a:extLst>
              </p:cNvPr>
              <p:cNvSpPr/>
              <p:nvPr/>
            </p:nvSpPr>
            <p:spPr bwMode="auto">
              <a:xfrm>
                <a:off x="4268691" y="3257124"/>
                <a:ext cx="1376543" cy="431528"/>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Email notification</a:t>
                </a:r>
              </a:p>
            </p:txBody>
          </p:sp>
          <p:sp>
            <p:nvSpPr>
              <p:cNvPr id="94" name="Flowchart: Terminator 93">
                <a:extLst>
                  <a:ext uri="{FF2B5EF4-FFF2-40B4-BE49-F238E27FC236}">
                    <a16:creationId xmlns:a16="http://schemas.microsoft.com/office/drawing/2014/main" id="{5CE6B1A6-1053-4192-AEBF-42EB7CA08CD8}"/>
                  </a:ext>
                </a:extLst>
              </p:cNvPr>
              <p:cNvSpPr/>
              <p:nvPr/>
            </p:nvSpPr>
            <p:spPr bwMode="auto">
              <a:xfrm>
                <a:off x="4549310" y="3859813"/>
                <a:ext cx="815303" cy="271994"/>
              </a:xfrm>
              <a:prstGeom prst="flowChartTerminator">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cs typeface="Arial" panose="020B0604020202020204" pitchFamily="34" charset="0"/>
                  </a:rPr>
                  <a:t>End</a:t>
                </a:r>
              </a:p>
            </p:txBody>
          </p:sp>
          <p:cxnSp>
            <p:nvCxnSpPr>
              <p:cNvPr id="96" name="Straight Arrow Connector 95">
                <a:extLst>
                  <a:ext uri="{FF2B5EF4-FFF2-40B4-BE49-F238E27FC236}">
                    <a16:creationId xmlns:a16="http://schemas.microsoft.com/office/drawing/2014/main" id="{A5A65CBF-01F7-4EFC-8730-90AF8326EE0D}"/>
                  </a:ext>
                </a:extLst>
              </p:cNvPr>
              <p:cNvCxnSpPr>
                <a:cxnSpLocks/>
                <a:stCxn id="13" idx="2"/>
                <a:endCxn id="93" idx="0"/>
              </p:cNvCxnSpPr>
              <p:nvPr/>
            </p:nvCxnSpPr>
            <p:spPr bwMode="auto">
              <a:xfrm flipH="1">
                <a:off x="4956963" y="3077016"/>
                <a:ext cx="1753" cy="18010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8D62E0CF-C4D2-4ADF-8282-602475457BA6}"/>
                  </a:ext>
                </a:extLst>
              </p:cNvPr>
              <p:cNvCxnSpPr>
                <a:cxnSpLocks/>
                <a:stCxn id="93" idx="2"/>
                <a:endCxn id="94" idx="0"/>
              </p:cNvCxnSpPr>
              <p:nvPr/>
            </p:nvCxnSpPr>
            <p:spPr bwMode="auto">
              <a:xfrm flipH="1">
                <a:off x="4956962" y="3688652"/>
                <a:ext cx="1" cy="17116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92" name="Flowchart: Process 91">
                <a:extLst>
                  <a:ext uri="{FF2B5EF4-FFF2-40B4-BE49-F238E27FC236}">
                    <a16:creationId xmlns:a16="http://schemas.microsoft.com/office/drawing/2014/main" id="{48F03EA0-4F52-4F50-91AD-20A2F416E045}"/>
                  </a:ext>
                </a:extLst>
              </p:cNvPr>
              <p:cNvSpPr/>
              <p:nvPr/>
            </p:nvSpPr>
            <p:spPr bwMode="auto">
              <a:xfrm>
                <a:off x="4090508" y="2059024"/>
                <a:ext cx="1732905" cy="224719"/>
              </a:xfrm>
              <a:prstGeom prst="flowChart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Submit Snap Content</a:t>
                </a:r>
              </a:p>
            </p:txBody>
          </p:sp>
          <p:cxnSp>
            <p:nvCxnSpPr>
              <p:cNvPr id="108" name="Straight Arrow Connector 107">
                <a:extLst>
                  <a:ext uri="{FF2B5EF4-FFF2-40B4-BE49-F238E27FC236}">
                    <a16:creationId xmlns:a16="http://schemas.microsoft.com/office/drawing/2014/main" id="{826C217B-6885-473E-8979-88C6EF45810B}"/>
                  </a:ext>
                </a:extLst>
              </p:cNvPr>
              <p:cNvCxnSpPr>
                <a:cxnSpLocks/>
                <a:stCxn id="92" idx="2"/>
                <a:endCxn id="13" idx="0"/>
              </p:cNvCxnSpPr>
              <p:nvPr/>
            </p:nvCxnSpPr>
            <p:spPr bwMode="auto">
              <a:xfrm>
                <a:off x="4956961" y="2283743"/>
                <a:ext cx="1755" cy="12019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grpSp>
      <p:grpSp>
        <p:nvGrpSpPr>
          <p:cNvPr id="5" name="Group 4">
            <a:extLst>
              <a:ext uri="{FF2B5EF4-FFF2-40B4-BE49-F238E27FC236}">
                <a16:creationId xmlns:a16="http://schemas.microsoft.com/office/drawing/2014/main" id="{7A9513A0-A938-45EC-B11B-097898F1F537}"/>
              </a:ext>
            </a:extLst>
          </p:cNvPr>
          <p:cNvGrpSpPr/>
          <p:nvPr/>
        </p:nvGrpSpPr>
        <p:grpSpPr>
          <a:xfrm>
            <a:off x="8473702" y="2285873"/>
            <a:ext cx="1614635" cy="1445656"/>
            <a:chOff x="8473702" y="2458735"/>
            <a:chExt cx="1614635" cy="1445656"/>
          </a:xfrm>
        </p:grpSpPr>
        <p:cxnSp>
          <p:nvCxnSpPr>
            <p:cNvPr id="97" name="Straight Arrow Connector 96">
              <a:extLst>
                <a:ext uri="{FF2B5EF4-FFF2-40B4-BE49-F238E27FC236}">
                  <a16:creationId xmlns:a16="http://schemas.microsoft.com/office/drawing/2014/main" id="{15D1AE83-20E9-4F66-B47C-449B9D344A99}"/>
                </a:ext>
              </a:extLst>
            </p:cNvPr>
            <p:cNvCxnSpPr>
              <a:cxnSpLocks/>
              <a:stCxn id="91" idx="3"/>
              <a:endCxn id="33" idx="1"/>
            </p:cNvCxnSpPr>
            <p:nvPr/>
          </p:nvCxnSpPr>
          <p:spPr bwMode="auto">
            <a:xfrm flipV="1">
              <a:off x="9391547" y="2733958"/>
              <a:ext cx="696790" cy="454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121" name="Group 120">
              <a:extLst>
                <a:ext uri="{FF2B5EF4-FFF2-40B4-BE49-F238E27FC236}">
                  <a16:creationId xmlns:a16="http://schemas.microsoft.com/office/drawing/2014/main" id="{3F3E757D-3AA8-4DED-B3AA-F9BA72C59DF3}"/>
                </a:ext>
              </a:extLst>
            </p:cNvPr>
            <p:cNvGrpSpPr/>
            <p:nvPr/>
          </p:nvGrpSpPr>
          <p:grpSpPr>
            <a:xfrm>
              <a:off x="8473702" y="2458735"/>
              <a:ext cx="1331676" cy="1445656"/>
              <a:chOff x="8473702" y="2458735"/>
              <a:chExt cx="1331676" cy="1445656"/>
            </a:xfrm>
          </p:grpSpPr>
          <p:sp>
            <p:nvSpPr>
              <p:cNvPr id="91" name="Flowchart: Decision 90">
                <a:extLst>
                  <a:ext uri="{FF2B5EF4-FFF2-40B4-BE49-F238E27FC236}">
                    <a16:creationId xmlns:a16="http://schemas.microsoft.com/office/drawing/2014/main" id="{54112838-178B-4E3C-989A-4A2494A7F447}"/>
                  </a:ext>
                </a:extLst>
              </p:cNvPr>
              <p:cNvSpPr/>
              <p:nvPr/>
            </p:nvSpPr>
            <p:spPr bwMode="auto">
              <a:xfrm>
                <a:off x="8483990" y="2458735"/>
                <a:ext cx="907557" cy="559542"/>
              </a:xfrm>
              <a:prstGeom prst="flowChartDecision">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600" i="0" u="none" strike="noStrike" cap="none" normalizeH="0" baseline="0" dirty="0">
                  <a:effectLst/>
                  <a:latin typeface="+mn-lt"/>
                  <a:cs typeface="Arial" panose="020B0604020202020204" pitchFamily="34" charset="0"/>
                </a:endParaRPr>
              </a:p>
            </p:txBody>
          </p:sp>
          <p:sp>
            <p:nvSpPr>
              <p:cNvPr id="95" name="TextBox 94">
                <a:extLst>
                  <a:ext uri="{FF2B5EF4-FFF2-40B4-BE49-F238E27FC236}">
                    <a16:creationId xmlns:a16="http://schemas.microsoft.com/office/drawing/2014/main" id="{97492ABC-E4D3-4D34-9B38-A0DB184C11BD}"/>
                  </a:ext>
                </a:extLst>
              </p:cNvPr>
              <p:cNvSpPr txBox="1"/>
              <p:nvPr/>
            </p:nvSpPr>
            <p:spPr bwMode="ltGray">
              <a:xfrm>
                <a:off x="8560679" y="2603880"/>
                <a:ext cx="771791" cy="256424"/>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Shared?</a:t>
                </a:r>
              </a:p>
            </p:txBody>
          </p:sp>
          <p:cxnSp>
            <p:nvCxnSpPr>
              <p:cNvPr id="109" name="Straight Arrow Connector 108">
                <a:extLst>
                  <a:ext uri="{FF2B5EF4-FFF2-40B4-BE49-F238E27FC236}">
                    <a16:creationId xmlns:a16="http://schemas.microsoft.com/office/drawing/2014/main" id="{C09CD015-AF27-4237-8BF4-30184FA6969A}"/>
                  </a:ext>
                </a:extLst>
              </p:cNvPr>
              <p:cNvCxnSpPr>
                <a:cxnSpLocks/>
                <a:endCxn id="80" idx="0"/>
              </p:cNvCxnSpPr>
              <p:nvPr/>
            </p:nvCxnSpPr>
            <p:spPr bwMode="auto">
              <a:xfrm>
                <a:off x="8940686" y="3018277"/>
                <a:ext cx="0" cy="23473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06" name="TextBox 105">
                <a:extLst>
                  <a:ext uri="{FF2B5EF4-FFF2-40B4-BE49-F238E27FC236}">
                    <a16:creationId xmlns:a16="http://schemas.microsoft.com/office/drawing/2014/main" id="{5FEACD80-8575-45E7-9740-2EC7753B0F22}"/>
                  </a:ext>
                </a:extLst>
              </p:cNvPr>
              <p:cNvSpPr txBox="1"/>
              <p:nvPr/>
            </p:nvSpPr>
            <p:spPr bwMode="ltGray">
              <a:xfrm>
                <a:off x="9186901" y="2510359"/>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Yes</a:t>
                </a:r>
              </a:p>
            </p:txBody>
          </p:sp>
          <p:sp>
            <p:nvSpPr>
              <p:cNvPr id="107" name="TextBox 106">
                <a:extLst>
                  <a:ext uri="{FF2B5EF4-FFF2-40B4-BE49-F238E27FC236}">
                    <a16:creationId xmlns:a16="http://schemas.microsoft.com/office/drawing/2014/main" id="{42F7C0C7-CFE8-4788-B8E1-AF87866A9ACA}"/>
                  </a:ext>
                </a:extLst>
              </p:cNvPr>
              <p:cNvSpPr txBox="1"/>
              <p:nvPr/>
            </p:nvSpPr>
            <p:spPr bwMode="ltGray">
              <a:xfrm>
                <a:off x="8784596" y="2951434"/>
                <a:ext cx="618477" cy="310187"/>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400" dirty="0">
                    <a:latin typeface="+mn-lt"/>
                    <a:cs typeface="Arial" panose="020B0604020202020204" pitchFamily="34" charset="0"/>
                  </a:rPr>
                  <a:t>No</a:t>
                </a:r>
              </a:p>
            </p:txBody>
          </p:sp>
          <p:sp>
            <p:nvSpPr>
              <p:cNvPr id="80" name="Flowchart: Predefined Process 79">
                <a:extLst>
                  <a:ext uri="{FF2B5EF4-FFF2-40B4-BE49-F238E27FC236}">
                    <a16:creationId xmlns:a16="http://schemas.microsoft.com/office/drawing/2014/main" id="{6A7DCEA1-19C8-4AA3-AF48-98816D06E9CC}"/>
                  </a:ext>
                </a:extLst>
              </p:cNvPr>
              <p:cNvSpPr/>
              <p:nvPr/>
            </p:nvSpPr>
            <p:spPr bwMode="auto">
              <a:xfrm>
                <a:off x="8473702" y="3253015"/>
                <a:ext cx="933967" cy="651376"/>
              </a:xfrm>
              <a:prstGeom prst="flowChartPredefinedProcess">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i="0" u="none" strike="noStrike" cap="none" normalizeH="0" baseline="0" dirty="0">
                    <a:ln>
                      <a:noFill/>
                    </a:ln>
                    <a:effectLst/>
                    <a:latin typeface="+mn-lt"/>
                  </a:rPr>
                  <a:t>Hold until Shared</a:t>
                </a:r>
              </a:p>
            </p:txBody>
          </p:sp>
          <p:cxnSp>
            <p:nvCxnSpPr>
              <p:cNvPr id="110" name="Connector: Elbow 109">
                <a:extLst>
                  <a:ext uri="{FF2B5EF4-FFF2-40B4-BE49-F238E27FC236}">
                    <a16:creationId xmlns:a16="http://schemas.microsoft.com/office/drawing/2014/main" id="{C39D8A26-5E42-4DC0-9C0E-A56D143BFD90}"/>
                  </a:ext>
                </a:extLst>
              </p:cNvPr>
              <p:cNvCxnSpPr>
                <a:cxnSpLocks/>
                <a:stCxn id="80" idx="3"/>
              </p:cNvCxnSpPr>
              <p:nvPr/>
            </p:nvCxnSpPr>
            <p:spPr bwMode="auto">
              <a:xfrm flipV="1">
                <a:off x="9407669" y="2738506"/>
                <a:ext cx="262251" cy="840197"/>
              </a:xfrm>
              <a:prstGeom prst="bentConnector2">
                <a:avLst/>
              </a:prstGeom>
              <a:solidFill>
                <a:schemeClr val="accent1"/>
              </a:solidFill>
              <a:ln w="19050" cap="flat" cmpd="sng" algn="ctr">
                <a:solidFill>
                  <a:schemeClr val="tx1"/>
                </a:solidFill>
                <a:prstDash val="solid"/>
                <a:round/>
                <a:headEnd type="none" w="med" len="med"/>
                <a:tailEnd type="triangle"/>
              </a:ln>
              <a:effectLst/>
            </p:spPr>
          </p:cxnSp>
        </p:grpSp>
      </p:grpSp>
      <p:sp>
        <p:nvSpPr>
          <p:cNvPr id="9" name="Rectangle 8">
            <a:extLst>
              <a:ext uri="{FF2B5EF4-FFF2-40B4-BE49-F238E27FC236}">
                <a16:creationId xmlns:a16="http://schemas.microsoft.com/office/drawing/2014/main" id="{0A2BD642-F1B9-4A37-9052-F49E5D8C9F0D}"/>
              </a:ext>
            </a:extLst>
          </p:cNvPr>
          <p:cNvSpPr/>
          <p:nvPr/>
        </p:nvSpPr>
        <p:spPr bwMode="auto">
          <a:xfrm>
            <a:off x="508000" y="6063284"/>
            <a:ext cx="3440873" cy="21510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74" name="TextBox 73">
            <a:extLst>
              <a:ext uri="{FF2B5EF4-FFF2-40B4-BE49-F238E27FC236}">
                <a16:creationId xmlns:a16="http://schemas.microsoft.com/office/drawing/2014/main" id="{BDF10667-3DA0-4FDD-B5EF-84CBF67FDF25}"/>
              </a:ext>
            </a:extLst>
          </p:cNvPr>
          <p:cNvSpPr txBox="1"/>
          <p:nvPr/>
        </p:nvSpPr>
        <p:spPr bwMode="ltGray">
          <a:xfrm>
            <a:off x="612197" y="6009845"/>
            <a:ext cx="5037092"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baseline="30000" dirty="0">
                <a:solidFill>
                  <a:srgbClr val="009900"/>
                </a:solidFill>
                <a:latin typeface="+mn-lt"/>
                <a:cs typeface="Arial" panose="020B0604020202020204" pitchFamily="34" charset="0"/>
              </a:rPr>
              <a:t>1</a:t>
            </a:r>
            <a:r>
              <a:rPr lang="en-US" sz="1600" dirty="0">
                <a:latin typeface="+mn-lt"/>
                <a:cs typeface="Arial" panose="020B0604020202020204" pitchFamily="34" charset="0"/>
              </a:rPr>
              <a:t>Automatic, built-in dictionary of 400+ unacceptable words</a:t>
            </a:r>
          </a:p>
        </p:txBody>
      </p:sp>
      <p:sp>
        <p:nvSpPr>
          <p:cNvPr id="76" name="TextBox 75">
            <a:extLst>
              <a:ext uri="{FF2B5EF4-FFF2-40B4-BE49-F238E27FC236}">
                <a16:creationId xmlns:a16="http://schemas.microsoft.com/office/drawing/2014/main" id="{DD2B609B-0BF2-43D1-A455-F5C87D468BCB}"/>
              </a:ext>
            </a:extLst>
          </p:cNvPr>
          <p:cNvSpPr txBox="1"/>
          <p:nvPr/>
        </p:nvSpPr>
        <p:spPr bwMode="ltGray">
          <a:xfrm>
            <a:off x="6401186" y="6016927"/>
            <a:ext cx="5037092"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b="1" baseline="30000" dirty="0">
                <a:solidFill>
                  <a:srgbClr val="009900"/>
                </a:solidFill>
                <a:latin typeface="+mn-lt"/>
                <a:cs typeface="Arial" panose="020B0604020202020204" pitchFamily="34" charset="0"/>
              </a:rPr>
              <a:t>2</a:t>
            </a:r>
            <a:r>
              <a:rPr lang="en-US" sz="1600" dirty="0">
                <a:latin typeface="+mn-lt"/>
                <a:cs typeface="Arial" panose="020B0604020202020204" pitchFamily="34" charset="0"/>
              </a:rPr>
              <a:t>Administrator configurable organization-specific criteria</a:t>
            </a:r>
          </a:p>
        </p:txBody>
      </p:sp>
    </p:spTree>
    <p:extLst>
      <p:ext uri="{BB962C8B-B14F-4D97-AF65-F5344CB8AC3E}">
        <p14:creationId xmlns:p14="http://schemas.microsoft.com/office/powerpoint/2010/main" val="21929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8000"/>
                                  </p:iterate>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9" grpId="0" animBg="1"/>
      <p:bldP spid="67" grpId="0" animBg="1"/>
      <p:bldP spid="51" grpId="0" animBg="1"/>
      <p:bldP spid="55" grpId="0" animBg="1"/>
      <p:bldP spid="5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Spotlight Performance Recognition - Nomination</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58</a:t>
            </a:fld>
            <a:endParaRPr lang="en-US" dirty="0"/>
          </a:p>
        </p:txBody>
      </p:sp>
      <p:sp>
        <p:nvSpPr>
          <p:cNvPr id="3" name="TextBox 2">
            <a:extLst>
              <a:ext uri="{FF2B5EF4-FFF2-40B4-BE49-F238E27FC236}">
                <a16:creationId xmlns:a16="http://schemas.microsoft.com/office/drawing/2014/main" id="{55273A0B-BA2C-4358-9A91-B44816B0814D}"/>
              </a:ext>
            </a:extLst>
          </p:cNvPr>
          <p:cNvSpPr txBox="1"/>
          <p:nvPr/>
        </p:nvSpPr>
        <p:spPr bwMode="ltGray">
          <a:xfrm>
            <a:off x="508000" y="1227860"/>
            <a:ext cx="10855056"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dirty="0">
                <a:latin typeface="+mn-lt"/>
                <a:cs typeface="Arial" panose="020B0604020202020204" pitchFamily="34" charset="0"/>
              </a:rPr>
              <a:t>With Spotlight enabled, feedback can be nominated for recognition of performance excellence at the same time it’s captured!</a:t>
            </a:r>
          </a:p>
        </p:txBody>
      </p:sp>
      <p:pic>
        <p:nvPicPr>
          <p:cNvPr id="6" name="Picture 5">
            <a:extLst>
              <a:ext uri="{FF2B5EF4-FFF2-40B4-BE49-F238E27FC236}">
                <a16:creationId xmlns:a16="http://schemas.microsoft.com/office/drawing/2014/main" id="{C89C3DD6-A7DE-4756-AAD2-453085FF4016}"/>
              </a:ext>
            </a:extLst>
          </p:cNvPr>
          <p:cNvPicPr>
            <a:picLocks noChangeAspect="1"/>
          </p:cNvPicPr>
          <p:nvPr/>
        </p:nvPicPr>
        <p:blipFill>
          <a:blip r:embed="rId3"/>
          <a:stretch>
            <a:fillRect/>
          </a:stretch>
        </p:blipFill>
        <p:spPr>
          <a:xfrm>
            <a:off x="1583734" y="1589439"/>
            <a:ext cx="9024531" cy="4626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1184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p:txBody>
          <a:bodyPr/>
          <a:lstStyle/>
          <a:p>
            <a:r>
              <a:rPr lang="en-US" sz="3200" b="0" dirty="0">
                <a:solidFill>
                  <a:srgbClr val="2A638F"/>
                </a:solidFill>
                <a:latin typeface="Rockwell" panose="02060603020205020403" pitchFamily="18" charset="0"/>
              </a:rPr>
              <a:t>Spotlight Performance Recognition - Review</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59</a:t>
            </a:fld>
            <a:endParaRPr lang="en-US" dirty="0"/>
          </a:p>
        </p:txBody>
      </p:sp>
      <p:sp>
        <p:nvSpPr>
          <p:cNvPr id="3" name="TextBox 2">
            <a:extLst>
              <a:ext uri="{FF2B5EF4-FFF2-40B4-BE49-F238E27FC236}">
                <a16:creationId xmlns:a16="http://schemas.microsoft.com/office/drawing/2014/main" id="{55273A0B-BA2C-4358-9A91-B44816B0814D}"/>
              </a:ext>
            </a:extLst>
          </p:cNvPr>
          <p:cNvSpPr txBox="1"/>
          <p:nvPr/>
        </p:nvSpPr>
        <p:spPr bwMode="ltGray">
          <a:xfrm>
            <a:off x="508000" y="1227860"/>
            <a:ext cx="7015215"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dirty="0">
                <a:latin typeface="+mn-lt"/>
                <a:cs typeface="Arial" panose="020B0604020202020204" pitchFamily="34" charset="0"/>
              </a:rPr>
              <a:t>SnapEval Administrators approve or decline feedback nominated for recognition.</a:t>
            </a:r>
          </a:p>
        </p:txBody>
      </p:sp>
      <p:sp>
        <p:nvSpPr>
          <p:cNvPr id="10" name="TextBox 9">
            <a:extLst>
              <a:ext uri="{FF2B5EF4-FFF2-40B4-BE49-F238E27FC236}">
                <a16:creationId xmlns:a16="http://schemas.microsoft.com/office/drawing/2014/main" id="{006779DC-8C10-4F6D-B610-A911998B5F85}"/>
              </a:ext>
            </a:extLst>
          </p:cNvPr>
          <p:cNvSpPr txBox="1"/>
          <p:nvPr/>
        </p:nvSpPr>
        <p:spPr bwMode="ltGray">
          <a:xfrm>
            <a:off x="7212878" y="1227860"/>
            <a:ext cx="2833427"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dirty="0">
                <a:latin typeface="+mn-lt"/>
                <a:cs typeface="Arial" panose="020B0604020202020204" pitchFamily="34" charset="0"/>
              </a:rPr>
              <a:t>They can also edit the feedback.</a:t>
            </a:r>
          </a:p>
        </p:txBody>
      </p:sp>
      <p:pic>
        <p:nvPicPr>
          <p:cNvPr id="11" name="Picture 10">
            <a:extLst>
              <a:ext uri="{FF2B5EF4-FFF2-40B4-BE49-F238E27FC236}">
                <a16:creationId xmlns:a16="http://schemas.microsoft.com/office/drawing/2014/main" id="{CC5EE092-FA9B-4910-AC38-E6A04AC26707}"/>
              </a:ext>
            </a:extLst>
          </p:cNvPr>
          <p:cNvPicPr>
            <a:picLocks noChangeAspect="1"/>
          </p:cNvPicPr>
          <p:nvPr/>
        </p:nvPicPr>
        <p:blipFill>
          <a:blip r:embed="rId3"/>
          <a:stretch>
            <a:fillRect/>
          </a:stretch>
        </p:blipFill>
        <p:spPr>
          <a:xfrm>
            <a:off x="873045" y="1868223"/>
            <a:ext cx="10445910" cy="2942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3384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C4C9-3241-4BA9-8457-7F9627F6A090}"/>
              </a:ext>
            </a:extLst>
          </p:cNvPr>
          <p:cNvSpPr>
            <a:spLocks noGrp="1"/>
          </p:cNvSpPr>
          <p:nvPr>
            <p:ph type="title"/>
          </p:nvPr>
        </p:nvSpPr>
        <p:spPr>
          <a:xfrm>
            <a:off x="507999" y="26285"/>
            <a:ext cx="11448474" cy="838200"/>
          </a:xfrm>
        </p:spPr>
        <p:txBody>
          <a:bodyPr/>
          <a:lstStyle/>
          <a:p>
            <a:r>
              <a:rPr lang="en-US" b="0" dirty="0">
                <a:solidFill>
                  <a:srgbClr val="2A638F"/>
                </a:solidFill>
                <a:latin typeface="Rockwell" panose="02060603020205020403" pitchFamily="18" charset="0"/>
              </a:rPr>
              <a:t>SnapEval vs. OKRs-based Solutions</a:t>
            </a:r>
          </a:p>
        </p:txBody>
      </p:sp>
      <p:graphicFrame>
        <p:nvGraphicFramePr>
          <p:cNvPr id="5" name="Content Placeholder 4">
            <a:extLst>
              <a:ext uri="{FF2B5EF4-FFF2-40B4-BE49-F238E27FC236}">
                <a16:creationId xmlns:a16="http://schemas.microsoft.com/office/drawing/2014/main" id="{FCB0B135-9637-4EA4-A2A6-B7F0B36F74C7}"/>
              </a:ext>
            </a:extLst>
          </p:cNvPr>
          <p:cNvGraphicFramePr>
            <a:graphicFrameLocks noGrp="1"/>
          </p:cNvGraphicFramePr>
          <p:nvPr>
            <p:ph idx="1"/>
          </p:nvPr>
        </p:nvGraphicFramePr>
        <p:xfrm>
          <a:off x="474312" y="1020587"/>
          <a:ext cx="11175999" cy="4977660"/>
        </p:xfrm>
        <a:graphic>
          <a:graphicData uri="http://schemas.openxmlformats.org/drawingml/2006/table">
            <a:tbl>
              <a:tblPr firstRow="1" bandRow="1">
                <a:tableStyleId>{BC89EF96-8CEA-46FF-86C4-4CE0E7609802}</a:tableStyleId>
              </a:tblPr>
              <a:tblGrid>
                <a:gridCol w="2696799">
                  <a:extLst>
                    <a:ext uri="{9D8B030D-6E8A-4147-A177-3AD203B41FA5}">
                      <a16:colId xmlns:a16="http://schemas.microsoft.com/office/drawing/2014/main" val="458656831"/>
                    </a:ext>
                  </a:extLst>
                </a:gridCol>
                <a:gridCol w="4239600">
                  <a:extLst>
                    <a:ext uri="{9D8B030D-6E8A-4147-A177-3AD203B41FA5}">
                      <a16:colId xmlns:a16="http://schemas.microsoft.com/office/drawing/2014/main" val="3259811156"/>
                    </a:ext>
                  </a:extLst>
                </a:gridCol>
                <a:gridCol w="4239600">
                  <a:extLst>
                    <a:ext uri="{9D8B030D-6E8A-4147-A177-3AD203B41FA5}">
                      <a16:colId xmlns:a16="http://schemas.microsoft.com/office/drawing/2014/main" val="2212343901"/>
                    </a:ext>
                  </a:extLst>
                </a:gridCol>
              </a:tblGrid>
              <a:tr h="338364">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2000">
                          <a:solidFill>
                            <a:srgbClr val="009900"/>
                          </a:solidFill>
                        </a:rPr>
                        <a:t>SnapEval</a:t>
                      </a:r>
                      <a:endParaRPr lang="en-US" sz="2000" dirty="0">
                        <a:solidFill>
                          <a:srgbClr val="009900"/>
                        </a:solidFill>
                        <a:latin typeface="Arial" panose="020B0604020202020204" pitchFamily="34" charset="0"/>
                        <a:cs typeface="Arial" panose="020B0604020202020204" pitchFamily="34" charset="0"/>
                      </a:endParaRPr>
                    </a:p>
                  </a:txBody>
                  <a:tcPr/>
                </a:tc>
                <a:tc>
                  <a:txBody>
                    <a:bodyPr/>
                    <a:lstStyle/>
                    <a:p>
                      <a:pPr algn="ctr"/>
                      <a:r>
                        <a:rPr lang="en-US" sz="2000" dirty="0">
                          <a:solidFill>
                            <a:srgbClr val="EE2722"/>
                          </a:solidFill>
                        </a:rPr>
                        <a:t>Objectives &amp; Key Results (OKRs)</a:t>
                      </a:r>
                      <a:endParaRPr lang="en-US" sz="2000" dirty="0">
                        <a:solidFill>
                          <a:srgbClr val="EE272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850090"/>
                  </a:ext>
                </a:extLst>
              </a:tr>
              <a:tr h="312336">
                <a:tc>
                  <a:txBody>
                    <a:bodyPr/>
                    <a:lstStyle/>
                    <a:p>
                      <a:r>
                        <a:rPr lang="en-US" sz="1200" dirty="0"/>
                        <a:t>Designed for</a:t>
                      </a:r>
                      <a:endParaRPr lang="en-US" sz="1200" b="1"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t> </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8128211"/>
                  </a:ext>
                </a:extLst>
              </a:tr>
              <a:tr h="312336">
                <a:tc>
                  <a:txBody>
                    <a:bodyPr/>
                    <a:lstStyle/>
                    <a:p>
                      <a:r>
                        <a:rPr lang="en-US" sz="1100" b="0" dirty="0">
                          <a:latin typeface="Arial" panose="020B0604020202020204" pitchFamily="34" charset="0"/>
                          <a:cs typeface="Arial" panose="020B0604020202020204" pitchFamily="34" charset="0"/>
                        </a:rPr>
                        <a:t>Best Cultural Fit</a:t>
                      </a: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74116373"/>
                  </a:ext>
                </a:extLst>
              </a:tr>
              <a:tr h="312336">
                <a:tc>
                  <a:txBody>
                    <a:bodyPr/>
                    <a:lstStyle/>
                    <a:p>
                      <a:r>
                        <a:rPr lang="en-US" sz="1100" b="0" dirty="0">
                          <a:latin typeface="Arial" panose="020B0604020202020204" pitchFamily="34" charset="0"/>
                          <a:cs typeface="Arial" panose="020B0604020202020204" pitchFamily="34" charset="0"/>
                        </a:rPr>
                        <a:t>Goals/OKRs Planning Cycle</a:t>
                      </a: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14902801"/>
                  </a:ext>
                </a:extLst>
              </a:tr>
              <a:tr h="1015091">
                <a:tc>
                  <a:txBody>
                    <a:bodyPr/>
                    <a:lstStyle/>
                    <a:p>
                      <a:r>
                        <a:rPr lang="en-US" sz="1200" b="0" dirty="0">
                          <a:latin typeface="+mn-lt"/>
                          <a:cs typeface="Arial" panose="020B0604020202020204" pitchFamily="34" charset="0"/>
                        </a:rPr>
                        <a:t>Goals/OKRs Structure</a:t>
                      </a:r>
                    </a:p>
                    <a:p>
                      <a:endParaRPr lang="en-US" sz="1200" b="0" dirty="0">
                        <a:latin typeface="+mn-lt"/>
                        <a:cs typeface="Arial" panose="020B0604020202020204" pitchFamily="34" charset="0"/>
                      </a:endParaRPr>
                    </a:p>
                    <a:p>
                      <a:endParaRPr lang="en-US" sz="1200" b="0" dirty="0">
                        <a:latin typeface="+mn-lt"/>
                        <a:cs typeface="Arial" panose="020B0604020202020204" pitchFamily="34" charset="0"/>
                      </a:endParaRPr>
                    </a:p>
                    <a:p>
                      <a:endParaRPr lang="en-US" sz="1200" b="0" dirty="0">
                        <a:latin typeface="+mn-lt"/>
                        <a:cs typeface="Arial" panose="020B0604020202020204" pitchFamily="34" charset="0"/>
                      </a:endParaRPr>
                    </a:p>
                    <a:p>
                      <a:endParaRPr lang="en-US" sz="1200" b="0" dirty="0">
                        <a:latin typeface="+mn-lt"/>
                        <a:cs typeface="Arial" panose="020B0604020202020204" pitchFamily="34" charset="0"/>
                      </a:endParaRPr>
                    </a:p>
                    <a:p>
                      <a:endParaRPr lang="en-US" sz="1200" b="0" dirty="0">
                        <a:latin typeface="+mn-lt"/>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9278280"/>
                  </a:ext>
                </a:extLst>
              </a:tr>
              <a:tr h="286308">
                <a:tc>
                  <a:txBody>
                    <a:bodyPr/>
                    <a:lstStyle/>
                    <a:p>
                      <a:r>
                        <a:rPr lang="en-US" sz="1200" dirty="0"/>
                        <a:t>Measurement</a:t>
                      </a:r>
                      <a:endParaRPr lang="en-US" sz="1200" b="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62425158"/>
                  </a:ext>
                </a:extLst>
              </a:tr>
              <a:tr h="390420">
                <a:tc>
                  <a:txBody>
                    <a:bodyPr/>
                    <a:lstStyle/>
                    <a:p>
                      <a:r>
                        <a:rPr lang="en-US" sz="1200" dirty="0"/>
                        <a:t>Feedback/Tracking Methodology</a:t>
                      </a: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72672449"/>
                  </a:ext>
                </a:extLst>
              </a:tr>
              <a:tr h="168049">
                <a:tc>
                  <a:txBody>
                    <a:bodyPr/>
                    <a:lstStyle/>
                    <a:p>
                      <a:r>
                        <a:rPr lang="en-US" sz="1200" dirty="0"/>
                        <a:t>Manager/Employee Check-ins?</a:t>
                      </a: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55587608"/>
                  </a:ext>
                </a:extLst>
              </a:tr>
              <a:tr h="390420">
                <a:tc>
                  <a:txBody>
                    <a:bodyPr/>
                    <a:lstStyle/>
                    <a:p>
                      <a:r>
                        <a:rPr lang="en-US" sz="1200" dirty="0"/>
                        <a:t>Use in conjunction with annual reviews?</a:t>
                      </a: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tc>
                  <a:txBody>
                    <a:bodyPr/>
                    <a:lstStyle/>
                    <a:p>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69603017"/>
                  </a:ext>
                </a:extLst>
              </a:tr>
            </a:tbl>
          </a:graphicData>
        </a:graphic>
      </p:graphicFrame>
      <p:sp>
        <p:nvSpPr>
          <p:cNvPr id="4" name="Slide Number Placeholder 3">
            <a:extLst>
              <a:ext uri="{FF2B5EF4-FFF2-40B4-BE49-F238E27FC236}">
                <a16:creationId xmlns:a16="http://schemas.microsoft.com/office/drawing/2014/main" id="{E991FB58-8DC5-43BA-BC24-E220E2E85852}"/>
              </a:ext>
            </a:extLst>
          </p:cNvPr>
          <p:cNvSpPr>
            <a:spLocks noGrp="1"/>
          </p:cNvSpPr>
          <p:nvPr>
            <p:ph type="sldNum" sz="quarter" idx="11"/>
          </p:nvPr>
        </p:nvSpPr>
        <p:spPr>
          <a:xfrm>
            <a:off x="11269132" y="6469434"/>
            <a:ext cx="205184" cy="153888"/>
          </a:xfrm>
        </p:spPr>
        <p:txBody>
          <a:bodyPr/>
          <a:lstStyle/>
          <a:p>
            <a:pPr>
              <a:defRPr/>
            </a:pPr>
            <a:fld id="{446C9BED-6FD4-4BA4-B6B0-4A26058AC9EF}" type="slidenum">
              <a:rPr lang="en-US" smtClean="0"/>
              <a:pPr>
                <a:defRPr/>
              </a:pPr>
              <a:t>6</a:t>
            </a:fld>
            <a:endParaRPr lang="en-US" dirty="0"/>
          </a:p>
        </p:txBody>
      </p:sp>
      <p:sp>
        <p:nvSpPr>
          <p:cNvPr id="6" name="Rectangle 5">
            <a:extLst>
              <a:ext uri="{FF2B5EF4-FFF2-40B4-BE49-F238E27FC236}">
                <a16:creationId xmlns:a16="http://schemas.microsoft.com/office/drawing/2014/main" id="{E3BB1EBC-F142-42FE-922E-E1E9895899A7}"/>
              </a:ext>
            </a:extLst>
          </p:cNvPr>
          <p:cNvSpPr/>
          <p:nvPr/>
        </p:nvSpPr>
        <p:spPr bwMode="auto">
          <a:xfrm>
            <a:off x="3222838" y="1446659"/>
            <a:ext cx="4087455" cy="211526"/>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Small and Midsize Organizations</a:t>
            </a:r>
            <a:endParaRPr lang="en-US" sz="1200"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F7E9984-48FA-436E-AA62-E8E784207359}"/>
              </a:ext>
            </a:extLst>
          </p:cNvPr>
          <p:cNvSpPr/>
          <p:nvPr/>
        </p:nvSpPr>
        <p:spPr bwMode="auto">
          <a:xfrm>
            <a:off x="7493000" y="1446658"/>
            <a:ext cx="4134217" cy="211526"/>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Midsize and Large Organizations </a:t>
            </a:r>
            <a:endParaRPr lang="en-US" sz="1200"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D6D3E83-6E96-49CD-81BF-18FEBB466A97}"/>
              </a:ext>
            </a:extLst>
          </p:cNvPr>
          <p:cNvSpPr/>
          <p:nvPr/>
        </p:nvSpPr>
        <p:spPr bwMode="auto">
          <a:xfrm>
            <a:off x="7492996" y="5021562"/>
            <a:ext cx="4117369" cy="287473"/>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Yes</a:t>
            </a:r>
          </a:p>
        </p:txBody>
      </p:sp>
      <p:sp>
        <p:nvSpPr>
          <p:cNvPr id="12" name="Rectangle 11">
            <a:extLst>
              <a:ext uri="{FF2B5EF4-FFF2-40B4-BE49-F238E27FC236}">
                <a16:creationId xmlns:a16="http://schemas.microsoft.com/office/drawing/2014/main" id="{8169DF67-C454-4F2E-8F58-EE6C1E7A9AF3}"/>
              </a:ext>
            </a:extLst>
          </p:cNvPr>
          <p:cNvSpPr/>
          <p:nvPr/>
        </p:nvSpPr>
        <p:spPr bwMode="auto">
          <a:xfrm>
            <a:off x="3222833" y="5412691"/>
            <a:ext cx="4087461" cy="37924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Yes, if desired.</a:t>
            </a:r>
            <a:r>
              <a:rPr lang="en-US" sz="1100" dirty="0">
                <a:solidFill>
                  <a:prstClr val="black"/>
                </a:solidFill>
                <a:latin typeface="Arial" panose="020B0604020202020204" pitchFamily="34" charset="0"/>
                <a:cs typeface="Arial" panose="020B0604020202020204" pitchFamily="34" charset="0"/>
              </a:rPr>
              <a:t> Snaps can automatically be incorporated into an employee’s Performance Appraisal.</a:t>
            </a:r>
          </a:p>
        </p:txBody>
      </p:sp>
      <p:sp>
        <p:nvSpPr>
          <p:cNvPr id="15" name="Rectangle 14">
            <a:extLst>
              <a:ext uri="{FF2B5EF4-FFF2-40B4-BE49-F238E27FC236}">
                <a16:creationId xmlns:a16="http://schemas.microsoft.com/office/drawing/2014/main" id="{5C3F2573-AB70-4B8F-AACC-2BAB96A3B0C0}"/>
              </a:ext>
            </a:extLst>
          </p:cNvPr>
          <p:cNvSpPr/>
          <p:nvPr/>
        </p:nvSpPr>
        <p:spPr bwMode="auto">
          <a:xfrm>
            <a:off x="7492996" y="5412691"/>
            <a:ext cx="4117369" cy="37924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b="1" dirty="0">
                <a:solidFill>
                  <a:prstClr val="black"/>
                </a:solidFill>
                <a:latin typeface="Arial" panose="020B0604020202020204" pitchFamily="34" charset="0"/>
                <a:cs typeface="Arial" panose="020B0604020202020204" pitchFamily="34" charset="0"/>
              </a:rPr>
              <a:t>Generally not.</a:t>
            </a:r>
            <a:r>
              <a:rPr lang="en-US" sz="1100" dirty="0">
                <a:solidFill>
                  <a:prstClr val="black"/>
                </a:solidFill>
                <a:latin typeface="Arial" panose="020B0604020202020204" pitchFamily="34" charset="0"/>
                <a:cs typeface="Arial" panose="020B0604020202020204" pitchFamily="34" charset="0"/>
              </a:rPr>
              <a:t> OKRs don’t integrate well with traditional Performance Appraisal format.</a:t>
            </a:r>
          </a:p>
          <a:p>
            <a:pPr lvl="0" algn="l" defTabSz="914192" fontAlgn="auto">
              <a:spcBef>
                <a:spcPts val="0"/>
              </a:spcBef>
              <a:spcAft>
                <a:spcPts val="0"/>
              </a:spcAft>
            </a:pPr>
            <a:endParaRPr lang="en-US" sz="1100" dirty="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06BDE7-F27B-43CE-9DE5-12C6736FD85B}"/>
              </a:ext>
            </a:extLst>
          </p:cNvPr>
          <p:cNvSpPr/>
          <p:nvPr/>
        </p:nvSpPr>
        <p:spPr bwMode="auto">
          <a:xfrm>
            <a:off x="3222834" y="4645972"/>
            <a:ext cx="4087459" cy="29032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Snap = Goal Area + Achievement Level + Feedback Text Note</a:t>
            </a:r>
          </a:p>
        </p:txBody>
      </p:sp>
      <p:sp>
        <p:nvSpPr>
          <p:cNvPr id="17" name="Rectangle 16">
            <a:extLst>
              <a:ext uri="{FF2B5EF4-FFF2-40B4-BE49-F238E27FC236}">
                <a16:creationId xmlns:a16="http://schemas.microsoft.com/office/drawing/2014/main" id="{93E1CF6F-6F6F-414D-B6C5-1C864590F06B}"/>
              </a:ext>
            </a:extLst>
          </p:cNvPr>
          <p:cNvSpPr/>
          <p:nvPr/>
        </p:nvSpPr>
        <p:spPr bwMode="auto">
          <a:xfrm>
            <a:off x="7493001" y="4645971"/>
            <a:ext cx="4134216" cy="28747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Numerical tracking of Key Results</a:t>
            </a:r>
          </a:p>
        </p:txBody>
      </p:sp>
      <p:sp>
        <p:nvSpPr>
          <p:cNvPr id="18" name="Rectangle 17">
            <a:extLst>
              <a:ext uri="{FF2B5EF4-FFF2-40B4-BE49-F238E27FC236}">
                <a16:creationId xmlns:a16="http://schemas.microsoft.com/office/drawing/2014/main" id="{A46BCE57-03A5-4A59-AD5F-093D9DCFDBCC}"/>
              </a:ext>
            </a:extLst>
          </p:cNvPr>
          <p:cNvSpPr/>
          <p:nvPr/>
        </p:nvSpPr>
        <p:spPr bwMode="auto">
          <a:xfrm>
            <a:off x="3210341" y="4294809"/>
            <a:ext cx="4099952" cy="290320"/>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Goals: May be qualitative or quantitative</a:t>
            </a:r>
          </a:p>
        </p:txBody>
      </p:sp>
      <p:sp>
        <p:nvSpPr>
          <p:cNvPr id="19" name="Rectangle 18">
            <a:extLst>
              <a:ext uri="{FF2B5EF4-FFF2-40B4-BE49-F238E27FC236}">
                <a16:creationId xmlns:a16="http://schemas.microsoft.com/office/drawing/2014/main" id="{37A1A9B0-BE93-4B53-91C4-DA08448AA9AC}"/>
              </a:ext>
            </a:extLst>
          </p:cNvPr>
          <p:cNvSpPr/>
          <p:nvPr/>
        </p:nvSpPr>
        <p:spPr bwMode="auto">
          <a:xfrm>
            <a:off x="7493000" y="4294808"/>
            <a:ext cx="4134217" cy="287472"/>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Objectives: Qualitative	Key Results: Quantitative </a:t>
            </a:r>
          </a:p>
        </p:txBody>
      </p:sp>
      <p:sp>
        <p:nvSpPr>
          <p:cNvPr id="8" name="Rectangle 7">
            <a:extLst>
              <a:ext uri="{FF2B5EF4-FFF2-40B4-BE49-F238E27FC236}">
                <a16:creationId xmlns:a16="http://schemas.microsoft.com/office/drawing/2014/main" id="{082234ED-448E-4DC6-9809-616DD88C02A8}"/>
              </a:ext>
            </a:extLst>
          </p:cNvPr>
          <p:cNvSpPr/>
          <p:nvPr/>
        </p:nvSpPr>
        <p:spPr bwMode="auto">
          <a:xfrm>
            <a:off x="3222834" y="5021564"/>
            <a:ext cx="4087457" cy="291360"/>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Yes</a:t>
            </a:r>
          </a:p>
        </p:txBody>
      </p:sp>
      <p:sp>
        <p:nvSpPr>
          <p:cNvPr id="20" name="Rectangle 19">
            <a:extLst>
              <a:ext uri="{FF2B5EF4-FFF2-40B4-BE49-F238E27FC236}">
                <a16:creationId xmlns:a16="http://schemas.microsoft.com/office/drawing/2014/main" id="{7F489851-8649-4EB3-BAA2-154A6DE941F0}"/>
              </a:ext>
            </a:extLst>
          </p:cNvPr>
          <p:cNvSpPr/>
          <p:nvPr/>
        </p:nvSpPr>
        <p:spPr bwMode="auto">
          <a:xfrm>
            <a:off x="3210341" y="3111968"/>
            <a:ext cx="4169865" cy="113493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Two-tier Cascading Goals</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 Tactical goals/job competencies </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    are cascade from </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    Organization-wide goals/values</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 Loosely coupled. Tactical goals</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can be updated independently</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of Organization-wide goals.</a:t>
            </a:r>
          </a:p>
        </p:txBody>
      </p:sp>
      <p:sp>
        <p:nvSpPr>
          <p:cNvPr id="21" name="Rectangle 20">
            <a:extLst>
              <a:ext uri="{FF2B5EF4-FFF2-40B4-BE49-F238E27FC236}">
                <a16:creationId xmlns:a16="http://schemas.microsoft.com/office/drawing/2014/main" id="{9BD95262-3AC5-4121-88FE-DBB0B2832827}"/>
              </a:ext>
            </a:extLst>
          </p:cNvPr>
          <p:cNvSpPr/>
          <p:nvPr/>
        </p:nvSpPr>
        <p:spPr bwMode="auto">
          <a:xfrm>
            <a:off x="7493000" y="3107166"/>
            <a:ext cx="4117368" cy="113493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Integrated OKRs</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 Cascaded downward and upward</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    across all levels</a:t>
            </a:r>
          </a:p>
          <a:p>
            <a:pPr lvl="0" algn="l" defTabSz="914192" fontAlgn="auto">
              <a:spcBef>
                <a:spcPts val="0"/>
              </a:spcBef>
              <a:spcAft>
                <a:spcPts val="0"/>
              </a:spcAft>
            </a:pPr>
            <a:r>
              <a:rPr lang="en-US" sz="1000" dirty="0">
                <a:solidFill>
                  <a:prstClr val="black"/>
                </a:solidFill>
                <a:latin typeface="Arial" panose="020B0604020202020204" pitchFamily="34" charset="0"/>
                <a:cs typeface="Arial" panose="020B0604020202020204" pitchFamily="34" charset="0"/>
              </a:rPr>
              <a:t> - Tightly coupled. All OKRs are</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    updated simultaneously </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    at each 13-week cycle.</a:t>
            </a:r>
          </a:p>
        </p:txBody>
      </p:sp>
      <p:pic>
        <p:nvPicPr>
          <p:cNvPr id="22" name="Picture 21">
            <a:extLst>
              <a:ext uri="{FF2B5EF4-FFF2-40B4-BE49-F238E27FC236}">
                <a16:creationId xmlns:a16="http://schemas.microsoft.com/office/drawing/2014/main" id="{C839D650-930C-4BE7-A814-BA219D515373}"/>
              </a:ext>
            </a:extLst>
          </p:cNvPr>
          <p:cNvPicPr>
            <a:picLocks noChangeAspect="1"/>
          </p:cNvPicPr>
          <p:nvPr/>
        </p:nvPicPr>
        <p:blipFill>
          <a:blip r:embed="rId3"/>
          <a:stretch>
            <a:fillRect/>
          </a:stretch>
        </p:blipFill>
        <p:spPr>
          <a:xfrm>
            <a:off x="9653187" y="3173960"/>
            <a:ext cx="1867326" cy="1002380"/>
          </a:xfrm>
          <a:prstGeom prst="rect">
            <a:avLst/>
          </a:prstGeom>
        </p:spPr>
      </p:pic>
      <p:pic>
        <p:nvPicPr>
          <p:cNvPr id="23" name="Picture 22">
            <a:extLst>
              <a:ext uri="{FF2B5EF4-FFF2-40B4-BE49-F238E27FC236}">
                <a16:creationId xmlns:a16="http://schemas.microsoft.com/office/drawing/2014/main" id="{6D6B4026-5C45-4CC7-8589-1A5EEA7AE8F0}"/>
              </a:ext>
            </a:extLst>
          </p:cNvPr>
          <p:cNvPicPr>
            <a:picLocks noChangeAspect="1"/>
          </p:cNvPicPr>
          <p:nvPr/>
        </p:nvPicPr>
        <p:blipFill>
          <a:blip r:embed="rId4"/>
          <a:stretch>
            <a:fillRect/>
          </a:stretch>
        </p:blipFill>
        <p:spPr>
          <a:xfrm>
            <a:off x="5575299" y="3173961"/>
            <a:ext cx="1734991" cy="1006654"/>
          </a:xfrm>
          <a:prstGeom prst="rect">
            <a:avLst/>
          </a:prstGeom>
        </p:spPr>
      </p:pic>
      <p:sp>
        <p:nvSpPr>
          <p:cNvPr id="24" name="Rectangle 23">
            <a:extLst>
              <a:ext uri="{FF2B5EF4-FFF2-40B4-BE49-F238E27FC236}">
                <a16:creationId xmlns:a16="http://schemas.microsoft.com/office/drawing/2014/main" id="{E90E9EFB-31BF-4FAB-8A94-48D263029EC9}"/>
              </a:ext>
            </a:extLst>
          </p:cNvPr>
          <p:cNvSpPr/>
          <p:nvPr/>
        </p:nvSpPr>
        <p:spPr bwMode="auto">
          <a:xfrm>
            <a:off x="3222832" y="1808165"/>
            <a:ext cx="4099952" cy="29032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Ad hoc. Dynamic. Qualitative/Quantitative Mix.</a:t>
            </a:r>
          </a:p>
        </p:txBody>
      </p:sp>
      <p:sp>
        <p:nvSpPr>
          <p:cNvPr id="25" name="Rectangle 24">
            <a:extLst>
              <a:ext uri="{FF2B5EF4-FFF2-40B4-BE49-F238E27FC236}">
                <a16:creationId xmlns:a16="http://schemas.microsoft.com/office/drawing/2014/main" id="{3D4935BE-0B70-4CE0-95FA-402D7C0F6FBD}"/>
              </a:ext>
            </a:extLst>
          </p:cNvPr>
          <p:cNvSpPr/>
          <p:nvPr/>
        </p:nvSpPr>
        <p:spPr bwMode="auto">
          <a:xfrm>
            <a:off x="7492999" y="1809589"/>
            <a:ext cx="4134217" cy="28747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Process-oriented. Highly Structured. Strongly Quantitative. </a:t>
            </a:r>
          </a:p>
        </p:txBody>
      </p:sp>
      <p:sp>
        <p:nvSpPr>
          <p:cNvPr id="26" name="Rectangle 25">
            <a:extLst>
              <a:ext uri="{FF2B5EF4-FFF2-40B4-BE49-F238E27FC236}">
                <a16:creationId xmlns:a16="http://schemas.microsoft.com/office/drawing/2014/main" id="{E8298F60-D26F-43E9-8398-264494598DC8}"/>
              </a:ext>
            </a:extLst>
          </p:cNvPr>
          <p:cNvSpPr/>
          <p:nvPr/>
        </p:nvSpPr>
        <p:spPr bwMode="auto">
          <a:xfrm>
            <a:off x="3222832" y="2175114"/>
            <a:ext cx="4099952" cy="843130"/>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Typically, annually for Organization-wide goals/values.</a:t>
            </a:r>
          </a:p>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As needed for tactical goals/job competencies.</a:t>
            </a:r>
          </a:p>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Can be updated at any time and as needed to meet changing conditions.</a:t>
            </a:r>
          </a:p>
          <a:p>
            <a:pPr lvl="0" algn="l" defTabSz="914192" fontAlgn="auto">
              <a:spcBef>
                <a:spcPts val="0"/>
              </a:spcBef>
              <a:spcAft>
                <a:spcPts val="0"/>
              </a:spcAft>
            </a:pPr>
            <a:endParaRPr lang="en-US" sz="1100" dirty="0">
              <a:solidFill>
                <a:prstClr val="black"/>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6B42B20-BF75-430B-A90E-4A26C457D884}"/>
              </a:ext>
            </a:extLst>
          </p:cNvPr>
          <p:cNvSpPr/>
          <p:nvPr/>
        </p:nvSpPr>
        <p:spPr bwMode="auto">
          <a:xfrm>
            <a:off x="7505491" y="2175114"/>
            <a:ext cx="4134217" cy="843130"/>
          </a:xfrm>
          <a:prstGeom prst="rect">
            <a:avLst/>
          </a:prstGeom>
          <a:solidFill>
            <a:srgbClr val="DFE4F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defTabSz="914192"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Fixed, 13-week cycle</a:t>
            </a:r>
            <a:r>
              <a:rPr lang="en-US" sz="1100" b="1" dirty="0">
                <a:solidFill>
                  <a:prstClr val="black"/>
                </a:solidFill>
                <a:latin typeface="Arial" panose="020B0604020202020204" pitchFamily="34" charset="0"/>
                <a:cs typeface="Arial" panose="020B0604020202020204" pitchFamily="34" charset="0"/>
              </a:rPr>
              <a:t> </a:t>
            </a:r>
          </a:p>
        </p:txBody>
      </p:sp>
      <p:pic>
        <p:nvPicPr>
          <p:cNvPr id="28" name="Picture 27">
            <a:extLst>
              <a:ext uri="{FF2B5EF4-FFF2-40B4-BE49-F238E27FC236}">
                <a16:creationId xmlns:a16="http://schemas.microsoft.com/office/drawing/2014/main" id="{85AB5828-2EA0-44AD-B09F-4AFFD05423DF}"/>
              </a:ext>
            </a:extLst>
          </p:cNvPr>
          <p:cNvPicPr>
            <a:picLocks noChangeAspect="1"/>
          </p:cNvPicPr>
          <p:nvPr/>
        </p:nvPicPr>
        <p:blipFill>
          <a:blip r:embed="rId5"/>
          <a:stretch>
            <a:fillRect/>
          </a:stretch>
        </p:blipFill>
        <p:spPr>
          <a:xfrm>
            <a:off x="7680405" y="2510200"/>
            <a:ext cx="3759404" cy="448227"/>
          </a:xfrm>
          <a:prstGeom prst="rect">
            <a:avLst/>
          </a:prstGeom>
        </p:spPr>
      </p:pic>
    </p:spTree>
    <p:extLst>
      <p:ext uri="{BB962C8B-B14F-4D97-AF65-F5344CB8AC3E}">
        <p14:creationId xmlns:p14="http://schemas.microsoft.com/office/powerpoint/2010/main" val="106460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P spid="15" grpId="0" animBg="1"/>
      <p:bldP spid="16" grpId="0" animBg="1"/>
      <p:bldP spid="17" grpId="0" animBg="1"/>
      <p:bldP spid="18" grpId="0" animBg="1"/>
      <p:bldP spid="19" grpId="0" animBg="1"/>
      <p:bldP spid="8" grpId="0" animBg="1"/>
      <p:bldP spid="20" grpId="0" animBg="1"/>
      <p:bldP spid="21" grpId="0" animBg="1"/>
      <p:bldP spid="24" grpId="0" animBg="1"/>
      <p:bldP spid="25" grpId="0" animBg="1"/>
      <p:bldP spid="26"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696E14-4DBD-4EC6-B5CB-FCF344A32E8D}"/>
              </a:ext>
            </a:extLst>
          </p:cNvPr>
          <p:cNvPicPr>
            <a:picLocks noChangeAspect="1"/>
          </p:cNvPicPr>
          <p:nvPr/>
        </p:nvPicPr>
        <p:blipFill>
          <a:blip r:embed="rId3"/>
          <a:stretch>
            <a:fillRect/>
          </a:stretch>
        </p:blipFill>
        <p:spPr>
          <a:xfrm>
            <a:off x="507999" y="1660684"/>
            <a:ext cx="6649210" cy="3622552"/>
          </a:xfrm>
          <a:prstGeom prst="rect">
            <a:avLst/>
          </a:prstGeom>
        </p:spPr>
      </p:pic>
      <p:sp>
        <p:nvSpPr>
          <p:cNvPr id="2" name="Title 1">
            <a:extLst>
              <a:ext uri="{FF2B5EF4-FFF2-40B4-BE49-F238E27FC236}">
                <a16:creationId xmlns:a16="http://schemas.microsoft.com/office/drawing/2014/main" id="{259DC6DB-F13E-4302-96CB-744B0DA53085}"/>
              </a:ext>
            </a:extLst>
          </p:cNvPr>
          <p:cNvSpPr>
            <a:spLocks noGrp="1"/>
          </p:cNvSpPr>
          <p:nvPr>
            <p:ph type="title"/>
          </p:nvPr>
        </p:nvSpPr>
        <p:spPr>
          <a:xfrm>
            <a:off x="507999" y="246744"/>
            <a:ext cx="11487541" cy="838200"/>
          </a:xfrm>
        </p:spPr>
        <p:txBody>
          <a:bodyPr/>
          <a:lstStyle/>
          <a:p>
            <a:r>
              <a:rPr lang="en-US" sz="3200" b="0" dirty="0">
                <a:solidFill>
                  <a:srgbClr val="2A638F"/>
                </a:solidFill>
                <a:latin typeface="Rockwell" panose="02060603020205020403" pitchFamily="18" charset="0"/>
              </a:rPr>
              <a:t>Spotlight Performance Recognition - Publishing</a:t>
            </a:r>
          </a:p>
        </p:txBody>
      </p:sp>
      <p:sp>
        <p:nvSpPr>
          <p:cNvPr id="4" name="Slide Number Placeholder 3">
            <a:extLst>
              <a:ext uri="{FF2B5EF4-FFF2-40B4-BE49-F238E27FC236}">
                <a16:creationId xmlns:a16="http://schemas.microsoft.com/office/drawing/2014/main" id="{AD130A88-09FB-44A5-B787-775E0B8AE016}"/>
              </a:ext>
            </a:extLst>
          </p:cNvPr>
          <p:cNvSpPr>
            <a:spLocks noGrp="1"/>
          </p:cNvSpPr>
          <p:nvPr>
            <p:ph type="sldNum" sz="quarter" idx="11"/>
          </p:nvPr>
        </p:nvSpPr>
        <p:spPr/>
        <p:txBody>
          <a:bodyPr/>
          <a:lstStyle/>
          <a:p>
            <a:pPr>
              <a:defRPr/>
            </a:pPr>
            <a:fld id="{446C9BED-6FD4-4BA4-B6B0-4A26058AC9EF}" type="slidenum">
              <a:rPr lang="en-US" smtClean="0"/>
              <a:pPr>
                <a:defRPr/>
              </a:pPr>
              <a:t>60</a:t>
            </a:fld>
            <a:endParaRPr lang="en-US" dirty="0"/>
          </a:p>
        </p:txBody>
      </p:sp>
      <p:sp>
        <p:nvSpPr>
          <p:cNvPr id="3" name="TextBox 2">
            <a:extLst>
              <a:ext uri="{FF2B5EF4-FFF2-40B4-BE49-F238E27FC236}">
                <a16:creationId xmlns:a16="http://schemas.microsoft.com/office/drawing/2014/main" id="{55273A0B-BA2C-4358-9A91-B44816B0814D}"/>
              </a:ext>
            </a:extLst>
          </p:cNvPr>
          <p:cNvSpPr txBox="1"/>
          <p:nvPr/>
        </p:nvSpPr>
        <p:spPr bwMode="ltGray">
          <a:xfrm>
            <a:off x="508000" y="1227860"/>
            <a:ext cx="10599143" cy="289908"/>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dirty="0">
                <a:latin typeface="+mn-lt"/>
                <a:cs typeface="Arial" panose="020B0604020202020204" pitchFamily="34" charset="0"/>
              </a:rPr>
              <a:t>Approved recognition is published in the integrated Spotlight Recognition Dashboard for public display within the organization. </a:t>
            </a:r>
          </a:p>
        </p:txBody>
      </p:sp>
      <p:sp>
        <p:nvSpPr>
          <p:cNvPr id="6" name="TextBox 5">
            <a:extLst>
              <a:ext uri="{FF2B5EF4-FFF2-40B4-BE49-F238E27FC236}">
                <a16:creationId xmlns:a16="http://schemas.microsoft.com/office/drawing/2014/main" id="{4E81433B-EC61-46C3-A456-BBE69549C333}"/>
              </a:ext>
            </a:extLst>
          </p:cNvPr>
          <p:cNvSpPr txBox="1"/>
          <p:nvPr/>
        </p:nvSpPr>
        <p:spPr bwMode="ltGray">
          <a:xfrm>
            <a:off x="8019069" y="1601488"/>
            <a:ext cx="3241395" cy="990796"/>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rgbClr val="009900"/>
                </a:solidFill>
                <a:latin typeface="+mn-lt"/>
                <a:cs typeface="Arial" panose="020B0604020202020204" pitchFamily="34" charset="0"/>
              </a:rPr>
              <a:t>The recognition recipient is also notified by email and smartphone notification! </a:t>
            </a:r>
          </a:p>
        </p:txBody>
      </p:sp>
      <p:sp>
        <p:nvSpPr>
          <p:cNvPr id="7" name="Rectangle 6">
            <a:extLst>
              <a:ext uri="{FF2B5EF4-FFF2-40B4-BE49-F238E27FC236}">
                <a16:creationId xmlns:a16="http://schemas.microsoft.com/office/drawing/2014/main" id="{E83C7961-6E1F-47EF-BE6D-0CCCE01FBDB8}"/>
              </a:ext>
            </a:extLst>
          </p:cNvPr>
          <p:cNvSpPr/>
          <p:nvPr/>
        </p:nvSpPr>
        <p:spPr bwMode="auto">
          <a:xfrm>
            <a:off x="545767" y="2140289"/>
            <a:ext cx="739693" cy="174424"/>
          </a:xfrm>
          <a:prstGeom prst="rect">
            <a:avLst/>
          </a:prstGeom>
          <a:noFill/>
          <a:ln w="19050" cap="flat" cmpd="sng" algn="ctr">
            <a:solidFill>
              <a:srgbClr val="EE272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8" name="Picture 7">
            <a:extLst>
              <a:ext uri="{FF2B5EF4-FFF2-40B4-BE49-F238E27FC236}">
                <a16:creationId xmlns:a16="http://schemas.microsoft.com/office/drawing/2014/main" id="{E7FF4642-1378-4058-A2C4-E29FDAA37A1D}"/>
              </a:ext>
            </a:extLst>
          </p:cNvPr>
          <p:cNvPicPr>
            <a:picLocks noChangeAspect="1"/>
          </p:cNvPicPr>
          <p:nvPr/>
        </p:nvPicPr>
        <p:blipFill>
          <a:blip r:embed="rId4"/>
          <a:stretch>
            <a:fillRect/>
          </a:stretch>
        </p:blipFill>
        <p:spPr>
          <a:xfrm>
            <a:off x="7360280" y="2525812"/>
            <a:ext cx="4374315" cy="3626775"/>
          </a:xfrm>
          <a:prstGeom prst="rect">
            <a:avLst/>
          </a:prstGeom>
          <a:ln w="3175">
            <a:solidFill>
              <a:schemeClr val="tx1"/>
            </a:solidFill>
          </a:ln>
        </p:spPr>
      </p:pic>
    </p:spTree>
    <p:extLst>
      <p:ext uri="{BB962C8B-B14F-4D97-AF65-F5344CB8AC3E}">
        <p14:creationId xmlns:p14="http://schemas.microsoft.com/office/powerpoint/2010/main" val="38818588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7530A-9178-48E4-9F8E-BE02A34315E0}"/>
              </a:ext>
            </a:extLst>
          </p:cNvPr>
          <p:cNvSpPr>
            <a:spLocks noGrp="1"/>
          </p:cNvSpPr>
          <p:nvPr>
            <p:ph idx="1"/>
          </p:nvPr>
        </p:nvSpPr>
        <p:spPr>
          <a:xfrm>
            <a:off x="345728" y="2865745"/>
            <a:ext cx="11500543" cy="563255"/>
          </a:xfrm>
        </p:spPr>
        <p:txBody>
          <a:bodyPr>
            <a:normAutofit lnSpcReduction="10000"/>
          </a:bodyPr>
          <a:lstStyle/>
          <a:p>
            <a:pPr marL="0" indent="0" algn="ctr">
              <a:buNone/>
            </a:pPr>
            <a:r>
              <a:rPr lang="en-US" sz="3600" dirty="0">
                <a:solidFill>
                  <a:srgbClr val="577293"/>
                </a:solidFill>
                <a:latin typeface="Rockwell" panose="02060603020205020403" pitchFamily="18" charset="0"/>
              </a:rPr>
              <a:t>Getting Started</a:t>
            </a: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61</a:t>
            </a:fld>
            <a:endParaRPr lang="en-US" dirty="0"/>
          </a:p>
        </p:txBody>
      </p:sp>
    </p:spTree>
    <p:extLst>
      <p:ext uri="{BB962C8B-B14F-4D97-AF65-F5344CB8AC3E}">
        <p14:creationId xmlns:p14="http://schemas.microsoft.com/office/powerpoint/2010/main" val="311240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1BA6-735E-4711-9B5D-276151E19D19}"/>
              </a:ext>
            </a:extLst>
          </p:cNvPr>
          <p:cNvSpPr>
            <a:spLocks noGrp="1"/>
          </p:cNvSpPr>
          <p:nvPr>
            <p:ph type="title"/>
          </p:nvPr>
        </p:nvSpPr>
        <p:spPr>
          <a:xfrm>
            <a:off x="292899" y="11172"/>
            <a:ext cx="11594299" cy="838200"/>
          </a:xfrm>
        </p:spPr>
        <p:txBody>
          <a:bodyPr/>
          <a:lstStyle/>
          <a:p>
            <a:r>
              <a:rPr lang="en-US" sz="3200" b="0" dirty="0">
                <a:solidFill>
                  <a:srgbClr val="2A638F"/>
                </a:solidFill>
                <a:latin typeface="Rockwell" panose="02060603020205020403" pitchFamily="18" charset="0"/>
              </a:rPr>
              <a:t>Getting started with SnapEval (non-ADP Customers)</a:t>
            </a:r>
          </a:p>
        </p:txBody>
      </p:sp>
      <p:sp>
        <p:nvSpPr>
          <p:cNvPr id="4" name="Slide Number Placeholder 3">
            <a:extLst>
              <a:ext uri="{FF2B5EF4-FFF2-40B4-BE49-F238E27FC236}">
                <a16:creationId xmlns:a16="http://schemas.microsoft.com/office/drawing/2014/main" id="{3B0FB440-261A-4C6C-800B-A2C6F0250525}"/>
              </a:ext>
            </a:extLst>
          </p:cNvPr>
          <p:cNvSpPr>
            <a:spLocks noGrp="1"/>
          </p:cNvSpPr>
          <p:nvPr>
            <p:ph type="sldNum" sz="quarter" idx="11"/>
          </p:nvPr>
        </p:nvSpPr>
        <p:spPr/>
        <p:txBody>
          <a:bodyPr/>
          <a:lstStyle/>
          <a:p>
            <a:pPr>
              <a:defRPr/>
            </a:pPr>
            <a:fld id="{446C9BED-6FD4-4BA4-B6B0-4A26058AC9EF}" type="slidenum">
              <a:rPr lang="en-US" smtClean="0"/>
              <a:pPr>
                <a:defRPr/>
              </a:pPr>
              <a:t>62</a:t>
            </a:fld>
            <a:endParaRPr lang="en-US" dirty="0"/>
          </a:p>
        </p:txBody>
      </p:sp>
      <p:sp>
        <p:nvSpPr>
          <p:cNvPr id="18" name="TextBox 17"/>
          <p:cNvSpPr txBox="1"/>
          <p:nvPr/>
        </p:nvSpPr>
        <p:spPr bwMode="ltGray">
          <a:xfrm>
            <a:off x="522998" y="946857"/>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Create a FREE</a:t>
            </a:r>
            <a:br>
              <a:rPr lang="en-US" sz="2000" dirty="0">
                <a:solidFill>
                  <a:srgbClr val="577293"/>
                </a:solidFill>
                <a:latin typeface="Arial" panose="020B0604020202020204" pitchFamily="34" charset="0"/>
                <a:cs typeface="Arial" panose="020B0604020202020204" pitchFamily="34" charset="0"/>
              </a:rPr>
            </a:br>
            <a:r>
              <a:rPr lang="en-US" sz="2000" dirty="0">
                <a:solidFill>
                  <a:srgbClr val="577293"/>
                </a:solidFill>
                <a:latin typeface="Arial" panose="020B0604020202020204" pitchFamily="34" charset="0"/>
                <a:cs typeface="Arial" panose="020B0604020202020204" pitchFamily="34" charset="0"/>
              </a:rPr>
              <a:t>10-user SnapEval account at SnapEval.com</a:t>
            </a:r>
          </a:p>
        </p:txBody>
      </p:sp>
      <p:sp>
        <p:nvSpPr>
          <p:cNvPr id="2052" name="TextBox 2051">
            <a:extLst>
              <a:ext uri="{FF2B5EF4-FFF2-40B4-BE49-F238E27FC236}">
                <a16:creationId xmlns:a16="http://schemas.microsoft.com/office/drawing/2014/main" id="{80E569BA-982B-4CB4-9D8F-7CABF0625055}"/>
              </a:ext>
            </a:extLst>
          </p:cNvPr>
          <p:cNvSpPr txBox="1"/>
          <p:nvPr/>
        </p:nvSpPr>
        <p:spPr bwMode="ltGray">
          <a:xfrm>
            <a:off x="468743" y="2223182"/>
            <a:ext cx="2362200" cy="319053"/>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~2 min.</a:t>
            </a:r>
          </a:p>
        </p:txBody>
      </p:sp>
      <p:cxnSp>
        <p:nvCxnSpPr>
          <p:cNvPr id="39" name="Straight Arrow Connector 38">
            <a:extLst>
              <a:ext uri="{FF2B5EF4-FFF2-40B4-BE49-F238E27FC236}">
                <a16:creationId xmlns:a16="http://schemas.microsoft.com/office/drawing/2014/main" id="{FCC91DB9-CF22-47A0-8066-F1FAE008197D}"/>
              </a:ext>
            </a:extLst>
          </p:cNvPr>
          <p:cNvCxnSpPr>
            <a:cxnSpLocks/>
            <a:stCxn id="18" idx="3"/>
            <a:endCxn id="46" idx="1"/>
          </p:cNvCxnSpPr>
          <p:nvPr/>
        </p:nvCxnSpPr>
        <p:spPr bwMode="auto">
          <a:xfrm flipV="1">
            <a:off x="2776688" y="1573138"/>
            <a:ext cx="568132" cy="913"/>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46" name="TextBox 45">
            <a:extLst>
              <a:ext uri="{FF2B5EF4-FFF2-40B4-BE49-F238E27FC236}">
                <a16:creationId xmlns:a16="http://schemas.microsoft.com/office/drawing/2014/main" id="{18B880C2-F866-4B42-BE99-3870E2FA2F34}"/>
              </a:ext>
            </a:extLst>
          </p:cNvPr>
          <p:cNvSpPr txBox="1"/>
          <p:nvPr/>
        </p:nvSpPr>
        <p:spPr bwMode="ltGray">
          <a:xfrm>
            <a:off x="3344820" y="945944"/>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Provide org chart, values, goals, competencies, etc.  </a:t>
            </a:r>
          </a:p>
        </p:txBody>
      </p:sp>
      <p:sp>
        <p:nvSpPr>
          <p:cNvPr id="70" name="TextBox 69">
            <a:extLst>
              <a:ext uri="{FF2B5EF4-FFF2-40B4-BE49-F238E27FC236}">
                <a16:creationId xmlns:a16="http://schemas.microsoft.com/office/drawing/2014/main" id="{2138237B-2DDC-43F3-85A6-9E193D9B32CE}"/>
              </a:ext>
            </a:extLst>
          </p:cNvPr>
          <p:cNvSpPr txBox="1"/>
          <p:nvPr/>
        </p:nvSpPr>
        <p:spPr bwMode="ltGray">
          <a:xfrm>
            <a:off x="3337922" y="2203260"/>
            <a:ext cx="2260586"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~2 min.</a:t>
            </a:r>
          </a:p>
        </p:txBody>
      </p:sp>
      <p:cxnSp>
        <p:nvCxnSpPr>
          <p:cNvPr id="44" name="Straight Arrow Connector 43">
            <a:extLst>
              <a:ext uri="{FF2B5EF4-FFF2-40B4-BE49-F238E27FC236}">
                <a16:creationId xmlns:a16="http://schemas.microsoft.com/office/drawing/2014/main" id="{93C59E0F-4616-4D77-97B2-592291EF480F}"/>
              </a:ext>
            </a:extLst>
          </p:cNvPr>
          <p:cNvCxnSpPr>
            <a:cxnSpLocks/>
            <a:stCxn id="46" idx="3"/>
            <a:endCxn id="47" idx="1"/>
          </p:cNvCxnSpPr>
          <p:nvPr/>
        </p:nvCxnSpPr>
        <p:spPr bwMode="auto">
          <a:xfrm>
            <a:off x="5598510" y="1573138"/>
            <a:ext cx="568132" cy="913"/>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47" name="TextBox 46">
            <a:extLst>
              <a:ext uri="{FF2B5EF4-FFF2-40B4-BE49-F238E27FC236}">
                <a16:creationId xmlns:a16="http://schemas.microsoft.com/office/drawing/2014/main" id="{09ED2431-EF0C-4BF8-B53E-B8330B46BD9F}"/>
              </a:ext>
            </a:extLst>
          </p:cNvPr>
          <p:cNvSpPr txBox="1"/>
          <p:nvPr/>
        </p:nvSpPr>
        <p:spPr bwMode="ltGray">
          <a:xfrm>
            <a:off x="6166642" y="946857"/>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SnapEval</a:t>
            </a:r>
            <a:br>
              <a:rPr lang="en-US" sz="2000" dirty="0">
                <a:solidFill>
                  <a:srgbClr val="577293"/>
                </a:solidFill>
                <a:latin typeface="Arial" panose="020B0604020202020204" pitchFamily="34" charset="0"/>
                <a:cs typeface="Arial" panose="020B0604020202020204" pitchFamily="34" charset="0"/>
              </a:rPr>
            </a:br>
            <a:r>
              <a:rPr lang="en-US" sz="2000" dirty="0">
                <a:solidFill>
                  <a:srgbClr val="577293"/>
                </a:solidFill>
                <a:latin typeface="Arial" panose="020B0604020202020204" pitchFamily="34" charset="0"/>
                <a:cs typeface="Arial" panose="020B0604020202020204" pitchFamily="34" charset="0"/>
              </a:rPr>
              <a:t>adds your firm’s Departments &amp; Roles</a:t>
            </a:r>
          </a:p>
        </p:txBody>
      </p:sp>
      <p:sp>
        <p:nvSpPr>
          <p:cNvPr id="74" name="TextBox 73">
            <a:extLst>
              <a:ext uri="{FF2B5EF4-FFF2-40B4-BE49-F238E27FC236}">
                <a16:creationId xmlns:a16="http://schemas.microsoft.com/office/drawing/2014/main" id="{347F5D8B-4353-4D04-B2E2-CDD40B07B5D4}"/>
              </a:ext>
            </a:extLst>
          </p:cNvPr>
          <p:cNvSpPr txBox="1"/>
          <p:nvPr/>
        </p:nvSpPr>
        <p:spPr bwMode="ltGray">
          <a:xfrm>
            <a:off x="6166638" y="2200000"/>
            <a:ext cx="2346934" cy="297205"/>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0 min.</a:t>
            </a:r>
          </a:p>
        </p:txBody>
      </p:sp>
      <p:cxnSp>
        <p:nvCxnSpPr>
          <p:cNvPr id="59" name="Straight Arrow Connector 58">
            <a:extLst>
              <a:ext uri="{FF2B5EF4-FFF2-40B4-BE49-F238E27FC236}">
                <a16:creationId xmlns:a16="http://schemas.microsoft.com/office/drawing/2014/main" id="{1675B906-6517-4753-BC8D-9CC7B7FE4FEA}"/>
              </a:ext>
            </a:extLst>
          </p:cNvPr>
          <p:cNvCxnSpPr>
            <a:cxnSpLocks/>
            <a:stCxn id="58" idx="3"/>
            <a:endCxn id="71" idx="1"/>
          </p:cNvCxnSpPr>
          <p:nvPr/>
        </p:nvCxnSpPr>
        <p:spPr bwMode="auto">
          <a:xfrm>
            <a:off x="8420332" y="3810602"/>
            <a:ext cx="568132" cy="0"/>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71" name="TextBox 70">
            <a:extLst>
              <a:ext uri="{FF2B5EF4-FFF2-40B4-BE49-F238E27FC236}">
                <a16:creationId xmlns:a16="http://schemas.microsoft.com/office/drawing/2014/main" id="{07D343A4-0550-4A91-BE62-0891D7FE7B1C}"/>
              </a:ext>
            </a:extLst>
          </p:cNvPr>
          <p:cNvSpPr txBox="1"/>
          <p:nvPr/>
        </p:nvSpPr>
        <p:spPr bwMode="ltGray">
          <a:xfrm>
            <a:off x="8988464" y="3183408"/>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SnapEval helps with training managers and employees</a:t>
            </a:r>
          </a:p>
        </p:txBody>
      </p:sp>
      <p:sp>
        <p:nvSpPr>
          <p:cNvPr id="78" name="TextBox 77">
            <a:extLst>
              <a:ext uri="{FF2B5EF4-FFF2-40B4-BE49-F238E27FC236}">
                <a16:creationId xmlns:a16="http://schemas.microsoft.com/office/drawing/2014/main" id="{A0AF312E-C2D5-474D-B1FF-B4D5E22C000C}"/>
              </a:ext>
            </a:extLst>
          </p:cNvPr>
          <p:cNvSpPr txBox="1"/>
          <p:nvPr/>
        </p:nvSpPr>
        <p:spPr bwMode="ltGray">
          <a:xfrm>
            <a:off x="8996685" y="4437795"/>
            <a:ext cx="2245469" cy="302033"/>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~30 min.</a:t>
            </a:r>
          </a:p>
        </p:txBody>
      </p:sp>
      <p:cxnSp>
        <p:nvCxnSpPr>
          <p:cNvPr id="61" name="Straight Arrow Connector 60">
            <a:extLst>
              <a:ext uri="{FF2B5EF4-FFF2-40B4-BE49-F238E27FC236}">
                <a16:creationId xmlns:a16="http://schemas.microsoft.com/office/drawing/2014/main" id="{74636FB8-8B4E-4829-A080-950F0B0EB366}"/>
              </a:ext>
            </a:extLst>
          </p:cNvPr>
          <p:cNvCxnSpPr>
            <a:cxnSpLocks/>
            <a:stCxn id="56" idx="3"/>
            <a:endCxn id="3" idx="1"/>
          </p:cNvCxnSpPr>
          <p:nvPr/>
        </p:nvCxnSpPr>
        <p:spPr bwMode="auto">
          <a:xfrm>
            <a:off x="2776688" y="3810603"/>
            <a:ext cx="568131" cy="912"/>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56" name="TextBox 55">
            <a:extLst>
              <a:ext uri="{FF2B5EF4-FFF2-40B4-BE49-F238E27FC236}">
                <a16:creationId xmlns:a16="http://schemas.microsoft.com/office/drawing/2014/main" id="{E494120B-34F0-4B51-ADC0-38538ED3DB08}"/>
              </a:ext>
            </a:extLst>
          </p:cNvPr>
          <p:cNvSpPr txBox="1"/>
          <p:nvPr/>
        </p:nvSpPr>
        <p:spPr bwMode="ltGray">
          <a:xfrm>
            <a:off x="522998" y="3183409"/>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Assign up to 9 more users</a:t>
            </a:r>
          </a:p>
        </p:txBody>
      </p:sp>
      <p:sp>
        <p:nvSpPr>
          <p:cNvPr id="76" name="TextBox 75">
            <a:extLst>
              <a:ext uri="{FF2B5EF4-FFF2-40B4-BE49-F238E27FC236}">
                <a16:creationId xmlns:a16="http://schemas.microsoft.com/office/drawing/2014/main" id="{EF5D61E7-0A66-466C-AFE6-1D5A63F6B213}"/>
              </a:ext>
            </a:extLst>
          </p:cNvPr>
          <p:cNvSpPr txBox="1"/>
          <p:nvPr/>
        </p:nvSpPr>
        <p:spPr bwMode="ltGray">
          <a:xfrm>
            <a:off x="473462" y="4433808"/>
            <a:ext cx="34662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~5 min.</a:t>
            </a:r>
          </a:p>
        </p:txBody>
      </p:sp>
      <p:cxnSp>
        <p:nvCxnSpPr>
          <p:cNvPr id="2056" name="Connector: Elbow 2055">
            <a:extLst>
              <a:ext uri="{FF2B5EF4-FFF2-40B4-BE49-F238E27FC236}">
                <a16:creationId xmlns:a16="http://schemas.microsoft.com/office/drawing/2014/main" id="{1145CF2E-B76C-4A5D-A278-32096F95E0D6}"/>
              </a:ext>
            </a:extLst>
          </p:cNvPr>
          <p:cNvCxnSpPr>
            <a:cxnSpLocks/>
            <a:stCxn id="49" idx="3"/>
            <a:endCxn id="56" idx="0"/>
          </p:cNvCxnSpPr>
          <p:nvPr/>
        </p:nvCxnSpPr>
        <p:spPr bwMode="auto">
          <a:xfrm flipH="1">
            <a:off x="1649843" y="1572807"/>
            <a:ext cx="9592311" cy="1610602"/>
          </a:xfrm>
          <a:prstGeom prst="bentConnector4">
            <a:avLst>
              <a:gd name="adj1" fmla="val -2383"/>
              <a:gd name="adj2" fmla="val 80050"/>
            </a:avLst>
          </a:prstGeom>
          <a:solidFill>
            <a:schemeClr val="accent1"/>
          </a:solidFill>
          <a:ln w="57150" cap="flat" cmpd="sng" algn="ctr">
            <a:solidFill>
              <a:srgbClr val="577293"/>
            </a:solidFill>
            <a:prstDash val="solid"/>
            <a:round/>
            <a:headEnd type="none" w="med" len="med"/>
            <a:tailEnd type="triangle" w="med" len="med"/>
          </a:ln>
          <a:effectLst/>
        </p:spPr>
      </p:cxnSp>
      <p:cxnSp>
        <p:nvCxnSpPr>
          <p:cNvPr id="48" name="Straight Arrow Connector 47">
            <a:extLst>
              <a:ext uri="{FF2B5EF4-FFF2-40B4-BE49-F238E27FC236}">
                <a16:creationId xmlns:a16="http://schemas.microsoft.com/office/drawing/2014/main" id="{C82CDC95-C311-46BC-9212-6E2E62B65253}"/>
              </a:ext>
            </a:extLst>
          </p:cNvPr>
          <p:cNvCxnSpPr>
            <a:cxnSpLocks/>
            <a:stCxn id="47" idx="3"/>
            <a:endCxn id="49" idx="1"/>
          </p:cNvCxnSpPr>
          <p:nvPr/>
        </p:nvCxnSpPr>
        <p:spPr bwMode="auto">
          <a:xfrm flipV="1">
            <a:off x="8420332" y="1572807"/>
            <a:ext cx="568132" cy="1244"/>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49" name="TextBox 48">
            <a:extLst>
              <a:ext uri="{FF2B5EF4-FFF2-40B4-BE49-F238E27FC236}">
                <a16:creationId xmlns:a16="http://schemas.microsoft.com/office/drawing/2014/main" id="{1FC92D2F-EB28-4A71-B9AE-DA20BEA442E0}"/>
              </a:ext>
            </a:extLst>
          </p:cNvPr>
          <p:cNvSpPr txBox="1"/>
          <p:nvPr/>
        </p:nvSpPr>
        <p:spPr bwMode="ltGray">
          <a:xfrm>
            <a:off x="8988464" y="945613"/>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SnapEval adds your firm’s values, competencies, goals, etc.</a:t>
            </a:r>
          </a:p>
        </p:txBody>
      </p:sp>
      <p:sp>
        <p:nvSpPr>
          <p:cNvPr id="75" name="TextBox 74">
            <a:extLst>
              <a:ext uri="{FF2B5EF4-FFF2-40B4-BE49-F238E27FC236}">
                <a16:creationId xmlns:a16="http://schemas.microsoft.com/office/drawing/2014/main" id="{AB6FC81C-B9E7-4187-8AB0-C261DC592825}"/>
              </a:ext>
            </a:extLst>
          </p:cNvPr>
          <p:cNvSpPr txBox="1"/>
          <p:nvPr/>
        </p:nvSpPr>
        <p:spPr bwMode="ltGray">
          <a:xfrm>
            <a:off x="8988458" y="2185927"/>
            <a:ext cx="2346934" cy="295960"/>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0 min.</a:t>
            </a:r>
          </a:p>
        </p:txBody>
      </p:sp>
      <p:sp>
        <p:nvSpPr>
          <p:cNvPr id="58" name="TextBox 57">
            <a:extLst>
              <a:ext uri="{FF2B5EF4-FFF2-40B4-BE49-F238E27FC236}">
                <a16:creationId xmlns:a16="http://schemas.microsoft.com/office/drawing/2014/main" id="{5C152B8F-4F0F-4E51-8385-5397BB136739}"/>
              </a:ext>
            </a:extLst>
          </p:cNvPr>
          <p:cNvSpPr txBox="1"/>
          <p:nvPr/>
        </p:nvSpPr>
        <p:spPr bwMode="ltGray">
          <a:xfrm>
            <a:off x="6166642" y="3183408"/>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SnapEval bulk enrolls users</a:t>
            </a:r>
          </a:p>
        </p:txBody>
      </p:sp>
      <p:cxnSp>
        <p:nvCxnSpPr>
          <p:cNvPr id="60" name="Straight Arrow Connector 59">
            <a:extLst>
              <a:ext uri="{FF2B5EF4-FFF2-40B4-BE49-F238E27FC236}">
                <a16:creationId xmlns:a16="http://schemas.microsoft.com/office/drawing/2014/main" id="{1E6E56FE-276E-4BE1-9A7A-0C83C7696046}"/>
              </a:ext>
            </a:extLst>
          </p:cNvPr>
          <p:cNvCxnSpPr>
            <a:cxnSpLocks/>
            <a:stCxn id="3" idx="3"/>
            <a:endCxn id="58" idx="1"/>
          </p:cNvCxnSpPr>
          <p:nvPr/>
        </p:nvCxnSpPr>
        <p:spPr bwMode="auto">
          <a:xfrm flipV="1">
            <a:off x="5598509" y="3810602"/>
            <a:ext cx="568133" cy="913"/>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77" name="TextBox 76">
            <a:extLst>
              <a:ext uri="{FF2B5EF4-FFF2-40B4-BE49-F238E27FC236}">
                <a16:creationId xmlns:a16="http://schemas.microsoft.com/office/drawing/2014/main" id="{E1C7450F-DA77-4158-A0F0-CBFFEA0F21F2}"/>
              </a:ext>
            </a:extLst>
          </p:cNvPr>
          <p:cNvSpPr txBox="1"/>
          <p:nvPr/>
        </p:nvSpPr>
        <p:spPr bwMode="ltGray">
          <a:xfrm>
            <a:off x="6152713" y="4437795"/>
            <a:ext cx="2804543"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A few minutes</a:t>
            </a:r>
          </a:p>
        </p:txBody>
      </p:sp>
      <p:sp>
        <p:nvSpPr>
          <p:cNvPr id="3" name="Flowchart: Decision 2">
            <a:extLst>
              <a:ext uri="{FF2B5EF4-FFF2-40B4-BE49-F238E27FC236}">
                <a16:creationId xmlns:a16="http://schemas.microsoft.com/office/drawing/2014/main" id="{59D489A6-D385-4A0F-89CF-D8D6786AFCB5}"/>
              </a:ext>
            </a:extLst>
          </p:cNvPr>
          <p:cNvSpPr/>
          <p:nvPr/>
        </p:nvSpPr>
        <p:spPr bwMode="auto">
          <a:xfrm>
            <a:off x="3344819" y="3185234"/>
            <a:ext cx="2253690" cy="1252561"/>
          </a:xfrm>
          <a:prstGeom prst="flowChartDecision">
            <a:avLst/>
          </a:prstGeom>
          <a:solidFill>
            <a:schemeClr val="bg1">
              <a:lumMod val="95000"/>
            </a:schemeClr>
          </a:solid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a:ln>
                  <a:noFill/>
                </a:ln>
                <a:solidFill>
                  <a:srgbClr val="577293"/>
                </a:solidFill>
                <a:effectLst/>
                <a:latin typeface="Arial" panose="020B0604020202020204" pitchFamily="34" charset="0"/>
                <a:cs typeface="Arial" panose="020B0604020202020204" pitchFamily="34" charset="0"/>
              </a:rPr>
              <a:t>Deploy to &gt;10 users?</a:t>
            </a:r>
          </a:p>
        </p:txBody>
      </p:sp>
      <p:sp>
        <p:nvSpPr>
          <p:cNvPr id="5" name="Flowchart: Terminator 4">
            <a:extLst>
              <a:ext uri="{FF2B5EF4-FFF2-40B4-BE49-F238E27FC236}">
                <a16:creationId xmlns:a16="http://schemas.microsoft.com/office/drawing/2014/main" id="{D766315F-014C-48DB-A387-0CC783308311}"/>
              </a:ext>
            </a:extLst>
          </p:cNvPr>
          <p:cNvSpPr/>
          <p:nvPr/>
        </p:nvSpPr>
        <p:spPr bwMode="auto">
          <a:xfrm>
            <a:off x="3370869" y="5161612"/>
            <a:ext cx="2219420" cy="539337"/>
          </a:xfrm>
          <a:prstGeom prst="flowChartTerminator">
            <a:avLst/>
          </a:prstGeom>
          <a:solidFill>
            <a:schemeClr val="bg1">
              <a:lumMod val="95000"/>
            </a:schemeClr>
          </a:solid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a:ln>
                  <a:noFill/>
                </a:ln>
                <a:solidFill>
                  <a:srgbClr val="577293"/>
                </a:solidFill>
                <a:effectLst/>
                <a:latin typeface="Arial" panose="020B0604020202020204" pitchFamily="34" charset="0"/>
                <a:cs typeface="Arial" panose="020B0604020202020204" pitchFamily="34" charset="0"/>
              </a:rPr>
              <a:t>Continue to use SnapEva</a:t>
            </a:r>
            <a:r>
              <a:rPr lang="en-US" sz="2000" dirty="0">
                <a:solidFill>
                  <a:srgbClr val="577293"/>
                </a:solidFill>
                <a:latin typeface="Arial" panose="020B0604020202020204" pitchFamily="34" charset="0"/>
                <a:cs typeface="Arial" panose="020B0604020202020204" pitchFamily="34" charset="0"/>
              </a:rPr>
              <a:t>l</a:t>
            </a:r>
            <a:endParaRPr kumimoji="0" lang="en-US" sz="2000" i="0" u="none" strike="noStrike" cap="none" normalizeH="0" baseline="0" dirty="0">
              <a:ln>
                <a:noFill/>
              </a:ln>
              <a:solidFill>
                <a:srgbClr val="577293"/>
              </a:solidFill>
              <a:effectLst/>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B520637B-2230-4513-9CDE-89551A98F0F3}"/>
              </a:ext>
            </a:extLst>
          </p:cNvPr>
          <p:cNvCxnSpPr>
            <a:cxnSpLocks/>
            <a:stCxn id="3" idx="2"/>
            <a:endCxn id="5" idx="0"/>
          </p:cNvCxnSpPr>
          <p:nvPr/>
        </p:nvCxnSpPr>
        <p:spPr bwMode="auto">
          <a:xfrm>
            <a:off x="4471664" y="4437795"/>
            <a:ext cx="8915" cy="723817"/>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13" name="TextBox 12">
            <a:extLst>
              <a:ext uri="{FF2B5EF4-FFF2-40B4-BE49-F238E27FC236}">
                <a16:creationId xmlns:a16="http://schemas.microsoft.com/office/drawing/2014/main" id="{E6EDDE4E-41F0-4149-9E3E-6A3A2A3A3D09}"/>
              </a:ext>
            </a:extLst>
          </p:cNvPr>
          <p:cNvSpPr txBox="1"/>
          <p:nvPr/>
        </p:nvSpPr>
        <p:spPr bwMode="ltGray">
          <a:xfrm>
            <a:off x="5486200" y="3479434"/>
            <a:ext cx="603848" cy="30857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a:solidFill>
                  <a:schemeClr val="bg2">
                    <a:lumMod val="50000"/>
                  </a:schemeClr>
                </a:solidFill>
                <a:latin typeface="Arial" panose="020B0604020202020204" pitchFamily="34" charset="0"/>
                <a:cs typeface="Arial" panose="020B0604020202020204" pitchFamily="34" charset="0"/>
              </a:rPr>
              <a:t>Yes</a:t>
            </a:r>
          </a:p>
        </p:txBody>
      </p:sp>
      <p:sp>
        <p:nvSpPr>
          <p:cNvPr id="43" name="TextBox 42">
            <a:extLst>
              <a:ext uri="{FF2B5EF4-FFF2-40B4-BE49-F238E27FC236}">
                <a16:creationId xmlns:a16="http://schemas.microsoft.com/office/drawing/2014/main" id="{9111B10D-F79D-47D1-A320-FC548FEF50E8}"/>
              </a:ext>
            </a:extLst>
          </p:cNvPr>
          <p:cNvSpPr txBox="1"/>
          <p:nvPr/>
        </p:nvSpPr>
        <p:spPr bwMode="ltGray">
          <a:xfrm>
            <a:off x="4471664" y="4431249"/>
            <a:ext cx="603848" cy="30857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a:solidFill>
                  <a:schemeClr val="bg2">
                    <a:lumMod val="50000"/>
                  </a:schemeClr>
                </a:solidFill>
                <a:latin typeface="Arial" panose="020B0604020202020204" pitchFamily="34" charset="0"/>
                <a:cs typeface="Arial" panose="020B0604020202020204" pitchFamily="34" charset="0"/>
              </a:rPr>
              <a:t>No</a:t>
            </a:r>
          </a:p>
        </p:txBody>
      </p:sp>
      <p:sp>
        <p:nvSpPr>
          <p:cNvPr id="40" name="TextBox 39">
            <a:extLst>
              <a:ext uri="{FF2B5EF4-FFF2-40B4-BE49-F238E27FC236}">
                <a16:creationId xmlns:a16="http://schemas.microsoft.com/office/drawing/2014/main" id="{BCAD020C-7CB2-48CB-B75B-0547957AAA96}"/>
              </a:ext>
            </a:extLst>
          </p:cNvPr>
          <p:cNvSpPr txBox="1"/>
          <p:nvPr/>
        </p:nvSpPr>
        <p:spPr bwMode="ltGray">
          <a:xfrm>
            <a:off x="475944" y="2479290"/>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1" name="TextBox 50">
            <a:extLst>
              <a:ext uri="{FF2B5EF4-FFF2-40B4-BE49-F238E27FC236}">
                <a16:creationId xmlns:a16="http://schemas.microsoft.com/office/drawing/2014/main" id="{55740C80-5FC6-499E-8187-37D04E683716}"/>
              </a:ext>
            </a:extLst>
          </p:cNvPr>
          <p:cNvSpPr txBox="1"/>
          <p:nvPr/>
        </p:nvSpPr>
        <p:spPr bwMode="ltGray">
          <a:xfrm>
            <a:off x="3336599" y="2457636"/>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2" name="TextBox 51">
            <a:extLst>
              <a:ext uri="{FF2B5EF4-FFF2-40B4-BE49-F238E27FC236}">
                <a16:creationId xmlns:a16="http://schemas.microsoft.com/office/drawing/2014/main" id="{426FB31A-78E7-4CB8-8C11-4FBAAB5DB9D9}"/>
              </a:ext>
            </a:extLst>
          </p:cNvPr>
          <p:cNvSpPr txBox="1"/>
          <p:nvPr/>
        </p:nvSpPr>
        <p:spPr bwMode="ltGray">
          <a:xfrm>
            <a:off x="6166642" y="2446294"/>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3" name="TextBox 52">
            <a:extLst>
              <a:ext uri="{FF2B5EF4-FFF2-40B4-BE49-F238E27FC236}">
                <a16:creationId xmlns:a16="http://schemas.microsoft.com/office/drawing/2014/main" id="{8F1E15EC-B81A-4BE2-9462-B1C5A05CDC38}"/>
              </a:ext>
            </a:extLst>
          </p:cNvPr>
          <p:cNvSpPr txBox="1"/>
          <p:nvPr/>
        </p:nvSpPr>
        <p:spPr bwMode="ltGray">
          <a:xfrm>
            <a:off x="8996685" y="2446816"/>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4" name="TextBox 53">
            <a:extLst>
              <a:ext uri="{FF2B5EF4-FFF2-40B4-BE49-F238E27FC236}">
                <a16:creationId xmlns:a16="http://schemas.microsoft.com/office/drawing/2014/main" id="{83FF41A4-5E0B-424E-99ED-23C7ADAB22E1}"/>
              </a:ext>
            </a:extLst>
          </p:cNvPr>
          <p:cNvSpPr txBox="1"/>
          <p:nvPr/>
        </p:nvSpPr>
        <p:spPr bwMode="ltGray">
          <a:xfrm>
            <a:off x="468742" y="4696071"/>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5" name="TextBox 54">
            <a:extLst>
              <a:ext uri="{FF2B5EF4-FFF2-40B4-BE49-F238E27FC236}">
                <a16:creationId xmlns:a16="http://schemas.microsoft.com/office/drawing/2014/main" id="{93D9230B-7A13-4861-AB9B-9651A7BC7971}"/>
              </a:ext>
            </a:extLst>
          </p:cNvPr>
          <p:cNvSpPr txBox="1"/>
          <p:nvPr/>
        </p:nvSpPr>
        <p:spPr bwMode="ltGray">
          <a:xfrm>
            <a:off x="3349539" y="5684912"/>
            <a:ext cx="3587577"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0 min.</a:t>
            </a:r>
          </a:p>
        </p:txBody>
      </p:sp>
      <p:sp>
        <p:nvSpPr>
          <p:cNvPr id="57" name="TextBox 56">
            <a:extLst>
              <a:ext uri="{FF2B5EF4-FFF2-40B4-BE49-F238E27FC236}">
                <a16:creationId xmlns:a16="http://schemas.microsoft.com/office/drawing/2014/main" id="{E28DE61A-84BC-4443-816F-C234BDB8E8DD}"/>
              </a:ext>
            </a:extLst>
          </p:cNvPr>
          <p:cNvSpPr txBox="1"/>
          <p:nvPr/>
        </p:nvSpPr>
        <p:spPr bwMode="ltGray">
          <a:xfrm>
            <a:off x="3353734" y="5959487"/>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62" name="TextBox 61">
            <a:extLst>
              <a:ext uri="{FF2B5EF4-FFF2-40B4-BE49-F238E27FC236}">
                <a16:creationId xmlns:a16="http://schemas.microsoft.com/office/drawing/2014/main" id="{FDD4C713-BBEA-4DA9-81D8-C9343645C02E}"/>
              </a:ext>
            </a:extLst>
          </p:cNvPr>
          <p:cNvSpPr txBox="1"/>
          <p:nvPr/>
        </p:nvSpPr>
        <p:spPr bwMode="ltGray">
          <a:xfrm>
            <a:off x="6166638" y="4696071"/>
            <a:ext cx="3204542"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$2.25/user/mo.</a:t>
            </a:r>
          </a:p>
        </p:txBody>
      </p:sp>
      <p:sp>
        <p:nvSpPr>
          <p:cNvPr id="63" name="TextBox 62">
            <a:extLst>
              <a:ext uri="{FF2B5EF4-FFF2-40B4-BE49-F238E27FC236}">
                <a16:creationId xmlns:a16="http://schemas.microsoft.com/office/drawing/2014/main" id="{F9F32A4C-1A02-4D3A-B6BF-9B4D8B98D32B}"/>
              </a:ext>
            </a:extLst>
          </p:cNvPr>
          <p:cNvSpPr txBox="1"/>
          <p:nvPr/>
        </p:nvSpPr>
        <p:spPr bwMode="ltGray">
          <a:xfrm>
            <a:off x="9006774" y="4696071"/>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64" name="TextBox 63">
            <a:extLst>
              <a:ext uri="{FF2B5EF4-FFF2-40B4-BE49-F238E27FC236}">
                <a16:creationId xmlns:a16="http://schemas.microsoft.com/office/drawing/2014/main" id="{293990E0-E04C-46CE-91BC-1613EB3BD4EC}"/>
              </a:ext>
            </a:extLst>
          </p:cNvPr>
          <p:cNvSpPr txBox="1"/>
          <p:nvPr/>
        </p:nvSpPr>
        <p:spPr bwMode="ltGray">
          <a:xfrm>
            <a:off x="6176727" y="4954191"/>
            <a:ext cx="3204542"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 - </a:t>
            </a:r>
            <a:r>
              <a:rPr lang="en-US" sz="2000" dirty="0">
                <a:solidFill>
                  <a:schemeClr val="bg2">
                    <a:lumMod val="50000"/>
                  </a:schemeClr>
                </a:solidFill>
                <a:latin typeface="Calibri" pitchFamily="34" charset="0"/>
              </a:rPr>
              <a:t>Billed monthly</a:t>
            </a:r>
          </a:p>
        </p:txBody>
      </p:sp>
      <p:sp>
        <p:nvSpPr>
          <p:cNvPr id="65" name="TextBox 64">
            <a:extLst>
              <a:ext uri="{FF2B5EF4-FFF2-40B4-BE49-F238E27FC236}">
                <a16:creationId xmlns:a16="http://schemas.microsoft.com/office/drawing/2014/main" id="{61200977-9820-4B4E-B75C-9AD18C9BFC2F}"/>
              </a:ext>
            </a:extLst>
          </p:cNvPr>
          <p:cNvSpPr txBox="1"/>
          <p:nvPr/>
        </p:nvSpPr>
        <p:spPr bwMode="ltGray">
          <a:xfrm>
            <a:off x="6176726" y="5206732"/>
            <a:ext cx="3376197"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 - </a:t>
            </a:r>
            <a:r>
              <a:rPr lang="en-US" sz="2000" dirty="0">
                <a:solidFill>
                  <a:schemeClr val="bg2">
                    <a:lumMod val="50000"/>
                  </a:schemeClr>
                </a:solidFill>
                <a:latin typeface="Calibri" pitchFamily="34" charset="0"/>
              </a:rPr>
              <a:t>No upfront costs</a:t>
            </a:r>
          </a:p>
        </p:txBody>
      </p:sp>
      <p:sp>
        <p:nvSpPr>
          <p:cNvPr id="42" name="TextBox 41">
            <a:extLst>
              <a:ext uri="{FF2B5EF4-FFF2-40B4-BE49-F238E27FC236}">
                <a16:creationId xmlns:a16="http://schemas.microsoft.com/office/drawing/2014/main" id="{BD46AA1E-70D4-4798-A5F1-98611B9639C8}"/>
              </a:ext>
            </a:extLst>
          </p:cNvPr>
          <p:cNvSpPr txBox="1"/>
          <p:nvPr/>
        </p:nvSpPr>
        <p:spPr bwMode="ltGray">
          <a:xfrm>
            <a:off x="6176726" y="5468138"/>
            <a:ext cx="3376197"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 - </a:t>
            </a:r>
            <a:r>
              <a:rPr lang="en-US" sz="2000" dirty="0">
                <a:solidFill>
                  <a:schemeClr val="bg2">
                    <a:lumMod val="50000"/>
                  </a:schemeClr>
                </a:solidFill>
                <a:latin typeface="Calibri" pitchFamily="34" charset="0"/>
              </a:rPr>
              <a:t>No contract or commitment</a:t>
            </a:r>
          </a:p>
        </p:txBody>
      </p:sp>
    </p:spTree>
    <p:extLst>
      <p:ext uri="{BB962C8B-B14F-4D97-AF65-F5344CB8AC3E}">
        <p14:creationId xmlns:p14="http://schemas.microsoft.com/office/powerpoint/2010/main" val="224741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500"/>
                                        <p:tgtEl>
                                          <p:spTgt spid="74"/>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fade">
                                      <p:cBhvr>
                                        <p:cTn id="71" dur="500"/>
                                        <p:tgtEl>
                                          <p:spTgt spid="2056"/>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500"/>
                                        <p:tgtEl>
                                          <p:spTgt spid="61"/>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par>
                          <p:cTn id="105" fill="hold">
                            <p:stCondLst>
                              <p:cond delay="1000"/>
                            </p:stCondLst>
                            <p:childTnLst>
                              <p:par>
                                <p:cTn id="106" presetID="10" presetClass="entr" presetSubtype="0"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childTnLst>
                          </p:cTn>
                        </p:par>
                        <p:par>
                          <p:cTn id="109" fill="hold">
                            <p:stCondLst>
                              <p:cond delay="1500"/>
                            </p:stCondLst>
                            <p:childTnLst>
                              <p:par>
                                <p:cTn id="110" presetID="10" presetClass="entr" presetSubtype="0" fill="hold" grpId="0" nodeType="after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60"/>
                                        </p:tgtEl>
                                        <p:attrNameLst>
                                          <p:attrName>style.visibility</p:attrName>
                                        </p:attrNameLst>
                                      </p:cBhvr>
                                      <p:to>
                                        <p:strVal val="visible"/>
                                      </p:to>
                                    </p:set>
                                    <p:animEffect transition="in" filter="fade">
                                      <p:cBhvr>
                                        <p:cTn id="117" dur="500"/>
                                        <p:tgtEl>
                                          <p:spTgt spid="6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500"/>
                                        <p:tgtEl>
                                          <p:spTgt spid="13"/>
                                        </p:tgtEl>
                                      </p:cBhvr>
                                    </p:animEffect>
                                  </p:childTnLst>
                                </p:cTn>
                              </p:par>
                            </p:childTnLst>
                          </p:cTn>
                        </p:par>
                        <p:par>
                          <p:cTn id="121" fill="hold">
                            <p:stCondLst>
                              <p:cond delay="500"/>
                            </p:stCondLst>
                            <p:childTnLst>
                              <p:par>
                                <p:cTn id="122" presetID="10" presetClass="entr" presetSubtype="0" fill="hold" grpId="0" nodeType="after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fade">
                                      <p:cBhvr>
                                        <p:cTn id="124" dur="500"/>
                                        <p:tgtEl>
                                          <p:spTgt spid="58"/>
                                        </p:tgtEl>
                                      </p:cBhvr>
                                    </p:animEffect>
                                  </p:childTnLst>
                                </p:cTn>
                              </p:par>
                            </p:childTnLst>
                          </p:cTn>
                        </p:par>
                        <p:par>
                          <p:cTn id="125" fill="hold">
                            <p:stCondLst>
                              <p:cond delay="1000"/>
                            </p:stCondLst>
                            <p:childTnLst>
                              <p:par>
                                <p:cTn id="126" presetID="10" presetClass="entr" presetSubtype="0" fill="hold" grpId="0" nodeType="afterEffect">
                                  <p:stCondLst>
                                    <p:cond delay="0"/>
                                  </p:stCondLst>
                                  <p:childTnLst>
                                    <p:set>
                                      <p:cBhvr>
                                        <p:cTn id="127" dur="1" fill="hold">
                                          <p:stCondLst>
                                            <p:cond delay="0"/>
                                          </p:stCondLst>
                                        </p:cTn>
                                        <p:tgtEl>
                                          <p:spTgt spid="77"/>
                                        </p:tgtEl>
                                        <p:attrNameLst>
                                          <p:attrName>style.visibility</p:attrName>
                                        </p:attrNameLst>
                                      </p:cBhvr>
                                      <p:to>
                                        <p:strVal val="visible"/>
                                      </p:to>
                                    </p:set>
                                    <p:animEffect transition="in" filter="fade">
                                      <p:cBhvr>
                                        <p:cTn id="128" dur="500"/>
                                        <p:tgtEl>
                                          <p:spTgt spid="77"/>
                                        </p:tgtEl>
                                      </p:cBhvr>
                                    </p:animEffect>
                                  </p:childTnLst>
                                </p:cTn>
                              </p:par>
                            </p:childTnLst>
                          </p:cTn>
                        </p:par>
                        <p:par>
                          <p:cTn id="129" fill="hold">
                            <p:stCondLst>
                              <p:cond delay="1500"/>
                            </p:stCondLst>
                            <p:childTnLst>
                              <p:par>
                                <p:cTn id="130" presetID="10" presetClass="entr" presetSubtype="0" fill="hold" grpId="0" nodeType="after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fade">
                                      <p:cBhvr>
                                        <p:cTn id="132" dur="500"/>
                                        <p:tgtEl>
                                          <p:spTgt spid="62"/>
                                        </p:tgtEl>
                                      </p:cBhvr>
                                    </p:animEffect>
                                  </p:childTnLst>
                                </p:cTn>
                              </p:par>
                            </p:childTnLst>
                          </p:cTn>
                        </p:par>
                        <p:par>
                          <p:cTn id="133" fill="hold">
                            <p:stCondLst>
                              <p:cond delay="2000"/>
                            </p:stCondLst>
                            <p:childTnLst>
                              <p:par>
                                <p:cTn id="134" presetID="10" presetClass="entr" presetSubtype="0" fill="hold" grpId="0" nodeType="after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fade">
                                      <p:cBhvr>
                                        <p:cTn id="136" dur="500"/>
                                        <p:tgtEl>
                                          <p:spTgt spid="64"/>
                                        </p:tgtEl>
                                      </p:cBhvr>
                                    </p:animEffect>
                                  </p:childTnLst>
                                </p:cTn>
                              </p:par>
                            </p:childTnLst>
                          </p:cTn>
                        </p:par>
                        <p:par>
                          <p:cTn id="137" fill="hold">
                            <p:stCondLst>
                              <p:cond delay="2500"/>
                            </p:stCondLst>
                            <p:childTnLst>
                              <p:par>
                                <p:cTn id="138" presetID="10" presetClass="entr" presetSubtype="0" fill="hold" grpId="0" nodeType="afterEffect">
                                  <p:stCondLst>
                                    <p:cond delay="0"/>
                                  </p:stCondLst>
                                  <p:childTnLst>
                                    <p:set>
                                      <p:cBhvr>
                                        <p:cTn id="139" dur="1" fill="hold">
                                          <p:stCondLst>
                                            <p:cond delay="0"/>
                                          </p:stCondLst>
                                        </p:cTn>
                                        <p:tgtEl>
                                          <p:spTgt spid="65"/>
                                        </p:tgtEl>
                                        <p:attrNameLst>
                                          <p:attrName>style.visibility</p:attrName>
                                        </p:attrNameLst>
                                      </p:cBhvr>
                                      <p:to>
                                        <p:strVal val="visible"/>
                                      </p:to>
                                    </p:set>
                                    <p:animEffect transition="in" filter="fade">
                                      <p:cBhvr>
                                        <p:cTn id="140" dur="500"/>
                                        <p:tgtEl>
                                          <p:spTgt spid="65"/>
                                        </p:tgtEl>
                                      </p:cBhvr>
                                    </p:animEffect>
                                  </p:childTnLst>
                                </p:cTn>
                              </p:par>
                            </p:childTnLst>
                          </p:cTn>
                        </p:par>
                        <p:par>
                          <p:cTn id="141" fill="hold">
                            <p:stCondLst>
                              <p:cond delay="3000"/>
                            </p:stCondLst>
                            <p:childTnLst>
                              <p:par>
                                <p:cTn id="142" presetID="10" presetClass="entr" presetSubtype="0" fill="hold" grpId="0" nodeType="afterEffect">
                                  <p:stCondLst>
                                    <p:cond delay="0"/>
                                  </p:stCondLst>
                                  <p:childTnLst>
                                    <p:set>
                                      <p:cBhvr>
                                        <p:cTn id="143" dur="1" fill="hold">
                                          <p:stCondLst>
                                            <p:cond delay="0"/>
                                          </p:stCondLst>
                                        </p:cTn>
                                        <p:tgtEl>
                                          <p:spTgt spid="42"/>
                                        </p:tgtEl>
                                        <p:attrNameLst>
                                          <p:attrName>style.visibility</p:attrName>
                                        </p:attrNameLst>
                                      </p:cBhvr>
                                      <p:to>
                                        <p:strVal val="visible"/>
                                      </p:to>
                                    </p:set>
                                    <p:animEffect transition="in" filter="fade">
                                      <p:cBhvr>
                                        <p:cTn id="144" dur="500"/>
                                        <p:tgtEl>
                                          <p:spTgt spid="42"/>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9"/>
                                        </p:tgtEl>
                                        <p:attrNameLst>
                                          <p:attrName>style.visibility</p:attrName>
                                        </p:attrNameLst>
                                      </p:cBhvr>
                                      <p:to>
                                        <p:strVal val="visible"/>
                                      </p:to>
                                    </p:set>
                                    <p:animEffect transition="in" filter="fade">
                                      <p:cBhvr>
                                        <p:cTn id="149" dur="500"/>
                                        <p:tgtEl>
                                          <p:spTgt spid="59"/>
                                        </p:tgtEl>
                                      </p:cBhvr>
                                    </p:animEffect>
                                  </p:childTnLst>
                                </p:cTn>
                              </p:par>
                            </p:childTnLst>
                          </p:cTn>
                        </p:par>
                        <p:par>
                          <p:cTn id="150" fill="hold">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500"/>
                                        <p:tgtEl>
                                          <p:spTgt spid="71"/>
                                        </p:tgtEl>
                                      </p:cBhvr>
                                    </p:animEffect>
                                  </p:childTnLst>
                                </p:cTn>
                              </p:par>
                            </p:childTnLst>
                          </p:cTn>
                        </p:par>
                        <p:par>
                          <p:cTn id="154" fill="hold">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78"/>
                                        </p:tgtEl>
                                        <p:attrNameLst>
                                          <p:attrName>style.visibility</p:attrName>
                                        </p:attrNameLst>
                                      </p:cBhvr>
                                      <p:to>
                                        <p:strVal val="visible"/>
                                      </p:to>
                                    </p:set>
                                    <p:animEffect transition="in" filter="fade">
                                      <p:cBhvr>
                                        <p:cTn id="157" dur="500"/>
                                        <p:tgtEl>
                                          <p:spTgt spid="78"/>
                                        </p:tgtEl>
                                      </p:cBhvr>
                                    </p:animEffect>
                                  </p:childTnLst>
                                </p:cTn>
                              </p:par>
                            </p:childTnLst>
                          </p:cTn>
                        </p:par>
                        <p:par>
                          <p:cTn id="158" fill="hold">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fade">
                                      <p:cBhvr>
                                        <p:cTn id="16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52" grpId="0"/>
      <p:bldP spid="46" grpId="0" animBg="1"/>
      <p:bldP spid="70" grpId="0"/>
      <p:bldP spid="47" grpId="0" animBg="1"/>
      <p:bldP spid="74" grpId="0"/>
      <p:bldP spid="71" grpId="0" animBg="1"/>
      <p:bldP spid="78" grpId="0"/>
      <p:bldP spid="56" grpId="0" animBg="1"/>
      <p:bldP spid="76" grpId="0"/>
      <p:bldP spid="49" grpId="0" animBg="1"/>
      <p:bldP spid="75" grpId="0"/>
      <p:bldP spid="58" grpId="0" animBg="1"/>
      <p:bldP spid="77" grpId="0"/>
      <p:bldP spid="3" grpId="0" animBg="1"/>
      <p:bldP spid="5" grpId="0" animBg="1"/>
      <p:bldP spid="13" grpId="0"/>
      <p:bldP spid="43" grpId="0"/>
      <p:bldP spid="40" grpId="0"/>
      <p:bldP spid="51" grpId="0"/>
      <p:bldP spid="52" grpId="0"/>
      <p:bldP spid="53" grpId="0"/>
      <p:bldP spid="54" grpId="0"/>
      <p:bldP spid="55" grpId="0"/>
      <p:bldP spid="57" grpId="0"/>
      <p:bldP spid="62" grpId="0"/>
      <p:bldP spid="63" grpId="0"/>
      <p:bldP spid="64" grpId="0"/>
      <p:bldP spid="65" grpId="0"/>
      <p:bldP spid="4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1BA6-735E-4711-9B5D-276151E19D19}"/>
              </a:ext>
            </a:extLst>
          </p:cNvPr>
          <p:cNvSpPr>
            <a:spLocks noGrp="1"/>
          </p:cNvSpPr>
          <p:nvPr>
            <p:ph type="title"/>
          </p:nvPr>
        </p:nvSpPr>
        <p:spPr>
          <a:xfrm>
            <a:off x="292899" y="11172"/>
            <a:ext cx="11594299" cy="838200"/>
          </a:xfrm>
        </p:spPr>
        <p:txBody>
          <a:bodyPr/>
          <a:lstStyle/>
          <a:p>
            <a:r>
              <a:rPr lang="en-US" sz="3200" b="0" dirty="0">
                <a:solidFill>
                  <a:srgbClr val="2A638F"/>
                </a:solidFill>
                <a:latin typeface="Rockwell" panose="02060603020205020403" pitchFamily="18" charset="0"/>
              </a:rPr>
              <a:t>Getting started with SnapEval (ADP Customers)</a:t>
            </a:r>
          </a:p>
        </p:txBody>
      </p:sp>
      <p:sp>
        <p:nvSpPr>
          <p:cNvPr id="4" name="Slide Number Placeholder 3">
            <a:extLst>
              <a:ext uri="{FF2B5EF4-FFF2-40B4-BE49-F238E27FC236}">
                <a16:creationId xmlns:a16="http://schemas.microsoft.com/office/drawing/2014/main" id="{3B0FB440-261A-4C6C-800B-A2C6F0250525}"/>
              </a:ext>
            </a:extLst>
          </p:cNvPr>
          <p:cNvSpPr>
            <a:spLocks noGrp="1"/>
          </p:cNvSpPr>
          <p:nvPr>
            <p:ph type="sldNum" sz="quarter" idx="11"/>
          </p:nvPr>
        </p:nvSpPr>
        <p:spPr/>
        <p:txBody>
          <a:bodyPr/>
          <a:lstStyle/>
          <a:p>
            <a:pPr>
              <a:defRPr/>
            </a:pPr>
            <a:fld id="{446C9BED-6FD4-4BA4-B6B0-4A26058AC9EF}" type="slidenum">
              <a:rPr lang="en-US" smtClean="0"/>
              <a:pPr>
                <a:defRPr/>
              </a:pPr>
              <a:t>63</a:t>
            </a:fld>
            <a:endParaRPr lang="en-US" dirty="0"/>
          </a:p>
        </p:txBody>
      </p:sp>
      <p:sp>
        <p:nvSpPr>
          <p:cNvPr id="18" name="TextBox 17"/>
          <p:cNvSpPr txBox="1"/>
          <p:nvPr/>
        </p:nvSpPr>
        <p:spPr bwMode="ltGray">
          <a:xfrm>
            <a:off x="522998" y="946857"/>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Create a FREE</a:t>
            </a:r>
            <a:br>
              <a:rPr lang="en-US" sz="2000" dirty="0">
                <a:solidFill>
                  <a:srgbClr val="577293"/>
                </a:solidFill>
                <a:latin typeface="Arial" panose="020B0604020202020204" pitchFamily="34" charset="0"/>
                <a:cs typeface="Arial" panose="020B0604020202020204" pitchFamily="34" charset="0"/>
              </a:rPr>
            </a:br>
            <a:r>
              <a:rPr lang="en-US" sz="2000" dirty="0">
                <a:solidFill>
                  <a:srgbClr val="577293"/>
                </a:solidFill>
                <a:latin typeface="Arial" panose="020B0604020202020204" pitchFamily="34" charset="0"/>
                <a:cs typeface="Arial" panose="020B0604020202020204" pitchFamily="34" charset="0"/>
              </a:rPr>
              <a:t>10-user SnapEval account in the </a:t>
            </a:r>
            <a:br>
              <a:rPr lang="en-US" sz="2000" dirty="0">
                <a:solidFill>
                  <a:srgbClr val="577293"/>
                </a:solidFill>
                <a:latin typeface="Arial" panose="020B0604020202020204" pitchFamily="34" charset="0"/>
                <a:cs typeface="Arial" panose="020B0604020202020204" pitchFamily="34" charset="0"/>
              </a:rPr>
            </a:br>
            <a:r>
              <a:rPr lang="en-US" sz="2000" dirty="0">
                <a:solidFill>
                  <a:srgbClr val="577293"/>
                </a:solidFill>
                <a:latin typeface="Arial" panose="020B0604020202020204" pitchFamily="34" charset="0"/>
                <a:cs typeface="Arial" panose="020B0604020202020204" pitchFamily="34" charset="0"/>
              </a:rPr>
              <a:t>ADP Marketplace</a:t>
            </a:r>
          </a:p>
        </p:txBody>
      </p:sp>
      <p:sp>
        <p:nvSpPr>
          <p:cNvPr id="2052" name="TextBox 2051">
            <a:extLst>
              <a:ext uri="{FF2B5EF4-FFF2-40B4-BE49-F238E27FC236}">
                <a16:creationId xmlns:a16="http://schemas.microsoft.com/office/drawing/2014/main" id="{80E569BA-982B-4CB4-9D8F-7CABF0625055}"/>
              </a:ext>
            </a:extLst>
          </p:cNvPr>
          <p:cNvSpPr txBox="1"/>
          <p:nvPr/>
        </p:nvSpPr>
        <p:spPr bwMode="ltGray">
          <a:xfrm>
            <a:off x="468743" y="2223182"/>
            <a:ext cx="2362200" cy="319053"/>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~2 min.</a:t>
            </a:r>
          </a:p>
        </p:txBody>
      </p:sp>
      <p:cxnSp>
        <p:nvCxnSpPr>
          <p:cNvPr id="39" name="Straight Arrow Connector 38">
            <a:extLst>
              <a:ext uri="{FF2B5EF4-FFF2-40B4-BE49-F238E27FC236}">
                <a16:creationId xmlns:a16="http://schemas.microsoft.com/office/drawing/2014/main" id="{FCC91DB9-CF22-47A0-8066-F1FAE008197D}"/>
              </a:ext>
            </a:extLst>
          </p:cNvPr>
          <p:cNvCxnSpPr>
            <a:cxnSpLocks/>
            <a:stCxn id="18" idx="3"/>
            <a:endCxn id="46" idx="1"/>
          </p:cNvCxnSpPr>
          <p:nvPr/>
        </p:nvCxnSpPr>
        <p:spPr bwMode="auto">
          <a:xfrm flipV="1">
            <a:off x="2776688" y="1573138"/>
            <a:ext cx="568131" cy="913"/>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46" name="TextBox 45">
            <a:extLst>
              <a:ext uri="{FF2B5EF4-FFF2-40B4-BE49-F238E27FC236}">
                <a16:creationId xmlns:a16="http://schemas.microsoft.com/office/drawing/2014/main" id="{18B880C2-F866-4B42-BE99-3870E2FA2F34}"/>
              </a:ext>
            </a:extLst>
          </p:cNvPr>
          <p:cNvSpPr txBox="1"/>
          <p:nvPr/>
        </p:nvSpPr>
        <p:spPr bwMode="ltGray">
          <a:xfrm>
            <a:off x="3344819" y="945944"/>
            <a:ext cx="2338705"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Log into SnapEval and accept ADP Consent Requests</a:t>
            </a:r>
          </a:p>
        </p:txBody>
      </p:sp>
      <p:sp>
        <p:nvSpPr>
          <p:cNvPr id="70" name="TextBox 69">
            <a:extLst>
              <a:ext uri="{FF2B5EF4-FFF2-40B4-BE49-F238E27FC236}">
                <a16:creationId xmlns:a16="http://schemas.microsoft.com/office/drawing/2014/main" id="{2138237B-2DDC-43F3-85A6-9E193D9B32CE}"/>
              </a:ext>
            </a:extLst>
          </p:cNvPr>
          <p:cNvSpPr txBox="1"/>
          <p:nvPr/>
        </p:nvSpPr>
        <p:spPr bwMode="ltGray">
          <a:xfrm>
            <a:off x="3337922" y="2203260"/>
            <a:ext cx="2260586"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~1 min.</a:t>
            </a:r>
          </a:p>
        </p:txBody>
      </p:sp>
      <p:cxnSp>
        <p:nvCxnSpPr>
          <p:cNvPr id="44" name="Straight Arrow Connector 43">
            <a:extLst>
              <a:ext uri="{FF2B5EF4-FFF2-40B4-BE49-F238E27FC236}">
                <a16:creationId xmlns:a16="http://schemas.microsoft.com/office/drawing/2014/main" id="{93C59E0F-4616-4D77-97B2-592291EF480F}"/>
              </a:ext>
            </a:extLst>
          </p:cNvPr>
          <p:cNvCxnSpPr>
            <a:cxnSpLocks/>
            <a:stCxn id="46" idx="3"/>
            <a:endCxn id="47" idx="1"/>
          </p:cNvCxnSpPr>
          <p:nvPr/>
        </p:nvCxnSpPr>
        <p:spPr bwMode="auto">
          <a:xfrm>
            <a:off x="5683524" y="1573138"/>
            <a:ext cx="483118" cy="913"/>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47" name="TextBox 46">
            <a:extLst>
              <a:ext uri="{FF2B5EF4-FFF2-40B4-BE49-F238E27FC236}">
                <a16:creationId xmlns:a16="http://schemas.microsoft.com/office/drawing/2014/main" id="{09ED2431-EF0C-4BF8-B53E-B8330B46BD9F}"/>
              </a:ext>
            </a:extLst>
          </p:cNvPr>
          <p:cNvSpPr txBox="1"/>
          <p:nvPr/>
        </p:nvSpPr>
        <p:spPr bwMode="ltGray">
          <a:xfrm>
            <a:off x="6166642" y="946857"/>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SnapEval</a:t>
            </a:r>
            <a:br>
              <a:rPr lang="en-US" sz="2000" dirty="0">
                <a:solidFill>
                  <a:srgbClr val="577293"/>
                </a:solidFill>
                <a:latin typeface="Arial" panose="020B0604020202020204" pitchFamily="34" charset="0"/>
                <a:cs typeface="Arial" panose="020B0604020202020204" pitchFamily="34" charset="0"/>
              </a:rPr>
            </a:br>
            <a:r>
              <a:rPr lang="en-US" sz="2000" dirty="0">
                <a:solidFill>
                  <a:srgbClr val="577293"/>
                </a:solidFill>
                <a:latin typeface="Arial" panose="020B0604020202020204" pitchFamily="34" charset="0"/>
                <a:cs typeface="Arial" panose="020B0604020202020204" pitchFamily="34" charset="0"/>
              </a:rPr>
              <a:t>imports Departments &amp; Roles from ADP</a:t>
            </a:r>
          </a:p>
        </p:txBody>
      </p:sp>
      <p:sp>
        <p:nvSpPr>
          <p:cNvPr id="74" name="TextBox 73">
            <a:extLst>
              <a:ext uri="{FF2B5EF4-FFF2-40B4-BE49-F238E27FC236}">
                <a16:creationId xmlns:a16="http://schemas.microsoft.com/office/drawing/2014/main" id="{347F5D8B-4353-4D04-B2E2-CDD40B07B5D4}"/>
              </a:ext>
            </a:extLst>
          </p:cNvPr>
          <p:cNvSpPr txBox="1"/>
          <p:nvPr/>
        </p:nvSpPr>
        <p:spPr bwMode="ltGray">
          <a:xfrm>
            <a:off x="6166638" y="2200000"/>
            <a:ext cx="2346934" cy="297205"/>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0 min.</a:t>
            </a:r>
          </a:p>
        </p:txBody>
      </p:sp>
      <p:cxnSp>
        <p:nvCxnSpPr>
          <p:cNvPr id="59" name="Straight Arrow Connector 58">
            <a:extLst>
              <a:ext uri="{FF2B5EF4-FFF2-40B4-BE49-F238E27FC236}">
                <a16:creationId xmlns:a16="http://schemas.microsoft.com/office/drawing/2014/main" id="{1675B906-6517-4753-BC8D-9CC7B7FE4FEA}"/>
              </a:ext>
            </a:extLst>
          </p:cNvPr>
          <p:cNvCxnSpPr>
            <a:cxnSpLocks/>
            <a:stCxn id="58" idx="3"/>
            <a:endCxn id="71" idx="1"/>
          </p:cNvCxnSpPr>
          <p:nvPr/>
        </p:nvCxnSpPr>
        <p:spPr bwMode="auto">
          <a:xfrm>
            <a:off x="8420332" y="3810602"/>
            <a:ext cx="568132" cy="0"/>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71" name="TextBox 70">
            <a:extLst>
              <a:ext uri="{FF2B5EF4-FFF2-40B4-BE49-F238E27FC236}">
                <a16:creationId xmlns:a16="http://schemas.microsoft.com/office/drawing/2014/main" id="{07D343A4-0550-4A91-BE62-0891D7FE7B1C}"/>
              </a:ext>
            </a:extLst>
          </p:cNvPr>
          <p:cNvSpPr txBox="1"/>
          <p:nvPr/>
        </p:nvSpPr>
        <p:spPr bwMode="ltGray">
          <a:xfrm>
            <a:off x="8988464" y="3183408"/>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SnapEval helps with training managers and employees</a:t>
            </a:r>
          </a:p>
        </p:txBody>
      </p:sp>
      <p:sp>
        <p:nvSpPr>
          <p:cNvPr id="78" name="TextBox 77">
            <a:extLst>
              <a:ext uri="{FF2B5EF4-FFF2-40B4-BE49-F238E27FC236}">
                <a16:creationId xmlns:a16="http://schemas.microsoft.com/office/drawing/2014/main" id="{A0AF312E-C2D5-474D-B1FF-B4D5E22C000C}"/>
              </a:ext>
            </a:extLst>
          </p:cNvPr>
          <p:cNvSpPr txBox="1"/>
          <p:nvPr/>
        </p:nvSpPr>
        <p:spPr bwMode="ltGray">
          <a:xfrm>
            <a:off x="8996685" y="4437795"/>
            <a:ext cx="2245469" cy="302033"/>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~30 min.</a:t>
            </a:r>
          </a:p>
        </p:txBody>
      </p:sp>
      <p:cxnSp>
        <p:nvCxnSpPr>
          <p:cNvPr id="61" name="Straight Arrow Connector 60">
            <a:extLst>
              <a:ext uri="{FF2B5EF4-FFF2-40B4-BE49-F238E27FC236}">
                <a16:creationId xmlns:a16="http://schemas.microsoft.com/office/drawing/2014/main" id="{74636FB8-8B4E-4829-A080-950F0B0EB366}"/>
              </a:ext>
            </a:extLst>
          </p:cNvPr>
          <p:cNvCxnSpPr>
            <a:cxnSpLocks/>
            <a:stCxn id="56" idx="3"/>
            <a:endCxn id="3" idx="1"/>
          </p:cNvCxnSpPr>
          <p:nvPr/>
        </p:nvCxnSpPr>
        <p:spPr bwMode="auto">
          <a:xfrm>
            <a:off x="2776688" y="3810603"/>
            <a:ext cx="568131" cy="912"/>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56" name="TextBox 55">
            <a:extLst>
              <a:ext uri="{FF2B5EF4-FFF2-40B4-BE49-F238E27FC236}">
                <a16:creationId xmlns:a16="http://schemas.microsoft.com/office/drawing/2014/main" id="{E494120B-34F0-4B51-ADC0-38538ED3DB08}"/>
              </a:ext>
            </a:extLst>
          </p:cNvPr>
          <p:cNvSpPr txBox="1"/>
          <p:nvPr/>
        </p:nvSpPr>
        <p:spPr bwMode="ltGray">
          <a:xfrm>
            <a:off x="522998" y="3183409"/>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Assign up to 9 more users</a:t>
            </a:r>
          </a:p>
        </p:txBody>
      </p:sp>
      <p:sp>
        <p:nvSpPr>
          <p:cNvPr id="76" name="TextBox 75">
            <a:extLst>
              <a:ext uri="{FF2B5EF4-FFF2-40B4-BE49-F238E27FC236}">
                <a16:creationId xmlns:a16="http://schemas.microsoft.com/office/drawing/2014/main" id="{EF5D61E7-0A66-466C-AFE6-1D5A63F6B213}"/>
              </a:ext>
            </a:extLst>
          </p:cNvPr>
          <p:cNvSpPr txBox="1"/>
          <p:nvPr/>
        </p:nvSpPr>
        <p:spPr bwMode="ltGray">
          <a:xfrm>
            <a:off x="473462" y="4433808"/>
            <a:ext cx="34662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~5 min.</a:t>
            </a:r>
          </a:p>
        </p:txBody>
      </p:sp>
      <p:cxnSp>
        <p:nvCxnSpPr>
          <p:cNvPr id="2056" name="Connector: Elbow 2055">
            <a:extLst>
              <a:ext uri="{FF2B5EF4-FFF2-40B4-BE49-F238E27FC236}">
                <a16:creationId xmlns:a16="http://schemas.microsoft.com/office/drawing/2014/main" id="{1145CF2E-B76C-4A5D-A278-32096F95E0D6}"/>
              </a:ext>
            </a:extLst>
          </p:cNvPr>
          <p:cNvCxnSpPr>
            <a:cxnSpLocks/>
            <a:stCxn id="49" idx="3"/>
            <a:endCxn id="56" idx="0"/>
          </p:cNvCxnSpPr>
          <p:nvPr/>
        </p:nvCxnSpPr>
        <p:spPr bwMode="auto">
          <a:xfrm flipH="1">
            <a:off x="1649843" y="1572807"/>
            <a:ext cx="9592311" cy="1610602"/>
          </a:xfrm>
          <a:prstGeom prst="bentConnector4">
            <a:avLst>
              <a:gd name="adj1" fmla="val -2383"/>
              <a:gd name="adj2" fmla="val 80050"/>
            </a:avLst>
          </a:prstGeom>
          <a:solidFill>
            <a:schemeClr val="accent1"/>
          </a:solidFill>
          <a:ln w="57150" cap="flat" cmpd="sng" algn="ctr">
            <a:solidFill>
              <a:srgbClr val="577293"/>
            </a:solidFill>
            <a:prstDash val="solid"/>
            <a:round/>
            <a:headEnd type="none" w="med" len="med"/>
            <a:tailEnd type="triangle" w="med" len="med"/>
          </a:ln>
          <a:effectLst/>
        </p:spPr>
      </p:cxnSp>
      <p:cxnSp>
        <p:nvCxnSpPr>
          <p:cNvPr id="48" name="Straight Arrow Connector 47">
            <a:extLst>
              <a:ext uri="{FF2B5EF4-FFF2-40B4-BE49-F238E27FC236}">
                <a16:creationId xmlns:a16="http://schemas.microsoft.com/office/drawing/2014/main" id="{C82CDC95-C311-46BC-9212-6E2E62B65253}"/>
              </a:ext>
            </a:extLst>
          </p:cNvPr>
          <p:cNvCxnSpPr>
            <a:cxnSpLocks/>
            <a:stCxn id="47" idx="3"/>
            <a:endCxn id="49" idx="1"/>
          </p:cNvCxnSpPr>
          <p:nvPr/>
        </p:nvCxnSpPr>
        <p:spPr bwMode="auto">
          <a:xfrm flipV="1">
            <a:off x="8420332" y="1572807"/>
            <a:ext cx="568132" cy="1244"/>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49" name="TextBox 48">
            <a:extLst>
              <a:ext uri="{FF2B5EF4-FFF2-40B4-BE49-F238E27FC236}">
                <a16:creationId xmlns:a16="http://schemas.microsoft.com/office/drawing/2014/main" id="{1FC92D2F-EB28-4A71-B9AE-DA20BEA442E0}"/>
              </a:ext>
            </a:extLst>
          </p:cNvPr>
          <p:cNvSpPr txBox="1"/>
          <p:nvPr/>
        </p:nvSpPr>
        <p:spPr bwMode="ltGray">
          <a:xfrm>
            <a:off x="8988464" y="945613"/>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SnapEval adds your firm’s values, competencies, goals, etc.</a:t>
            </a:r>
          </a:p>
        </p:txBody>
      </p:sp>
      <p:sp>
        <p:nvSpPr>
          <p:cNvPr id="75" name="TextBox 74">
            <a:extLst>
              <a:ext uri="{FF2B5EF4-FFF2-40B4-BE49-F238E27FC236}">
                <a16:creationId xmlns:a16="http://schemas.microsoft.com/office/drawing/2014/main" id="{AB6FC81C-B9E7-4187-8AB0-C261DC592825}"/>
              </a:ext>
            </a:extLst>
          </p:cNvPr>
          <p:cNvSpPr txBox="1"/>
          <p:nvPr/>
        </p:nvSpPr>
        <p:spPr bwMode="ltGray">
          <a:xfrm>
            <a:off x="8988458" y="2185927"/>
            <a:ext cx="2346934" cy="295960"/>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0 min.</a:t>
            </a:r>
          </a:p>
        </p:txBody>
      </p:sp>
      <p:sp>
        <p:nvSpPr>
          <p:cNvPr id="58" name="TextBox 57">
            <a:extLst>
              <a:ext uri="{FF2B5EF4-FFF2-40B4-BE49-F238E27FC236}">
                <a16:creationId xmlns:a16="http://schemas.microsoft.com/office/drawing/2014/main" id="{5C152B8F-4F0F-4E51-8385-5397BB136739}"/>
              </a:ext>
            </a:extLst>
          </p:cNvPr>
          <p:cNvSpPr txBox="1"/>
          <p:nvPr/>
        </p:nvSpPr>
        <p:spPr bwMode="ltGray">
          <a:xfrm>
            <a:off x="6166642" y="3183408"/>
            <a:ext cx="2253690" cy="1254387"/>
          </a:xfrm>
          <a:prstGeom prst="rect">
            <a:avLst/>
          </a:prstGeom>
          <a:solidFill>
            <a:schemeClr val="bg1">
              <a:lumMod val="95000"/>
            </a:schemeClr>
          </a:solidFill>
          <a:ln w="28575">
            <a:solidFill>
              <a:srgbClr val="009900"/>
            </a:solidFill>
            <a:miter lim="800000"/>
            <a:headEnd/>
            <a:tailEnd/>
          </a:ln>
        </p:spPr>
        <p:txBody>
          <a:bodyPr wrap="square" lIns="91419" tIns="45710" rIns="91419" bIns="45710" rtlCol="0" anchor="ctr" anchorCtr="0">
            <a:noAutofit/>
          </a:bodyPr>
          <a:lstStyle/>
          <a:p>
            <a:pPr>
              <a:lnSpc>
                <a:spcPct val="90000"/>
              </a:lnSpc>
              <a:spcBef>
                <a:spcPts val="0"/>
              </a:spcBef>
              <a:spcAft>
                <a:spcPts val="800"/>
              </a:spcAft>
            </a:pPr>
            <a:r>
              <a:rPr lang="en-US" sz="2000" dirty="0">
                <a:solidFill>
                  <a:srgbClr val="577293"/>
                </a:solidFill>
                <a:latin typeface="Arial" panose="020B0604020202020204" pitchFamily="34" charset="0"/>
                <a:cs typeface="Arial" panose="020B0604020202020204" pitchFamily="34" charset="0"/>
              </a:rPr>
              <a:t>Assign &gt;10 users </a:t>
            </a:r>
            <a:r>
              <a:rPr lang="en-US" sz="2000">
                <a:solidFill>
                  <a:srgbClr val="577293"/>
                </a:solidFill>
                <a:latin typeface="Arial" panose="020B0604020202020204" pitchFamily="34" charset="0"/>
                <a:cs typeface="Arial" panose="020B0604020202020204" pitchFamily="34" charset="0"/>
              </a:rPr>
              <a:t>to SnapEval</a:t>
            </a:r>
            <a:endParaRPr lang="en-US" sz="2000" dirty="0">
              <a:solidFill>
                <a:srgbClr val="577293"/>
              </a:solidFill>
              <a:latin typeface="Arial" panose="020B0604020202020204" pitchFamily="34" charset="0"/>
              <a:cs typeface="Arial" panose="020B0604020202020204" pitchFamily="34" charset="0"/>
            </a:endParaRPr>
          </a:p>
        </p:txBody>
      </p:sp>
      <p:cxnSp>
        <p:nvCxnSpPr>
          <p:cNvPr id="60" name="Straight Arrow Connector 59">
            <a:extLst>
              <a:ext uri="{FF2B5EF4-FFF2-40B4-BE49-F238E27FC236}">
                <a16:creationId xmlns:a16="http://schemas.microsoft.com/office/drawing/2014/main" id="{1E6E56FE-276E-4BE1-9A7A-0C83C7696046}"/>
              </a:ext>
            </a:extLst>
          </p:cNvPr>
          <p:cNvCxnSpPr>
            <a:cxnSpLocks/>
            <a:stCxn id="3" idx="3"/>
            <a:endCxn id="58" idx="1"/>
          </p:cNvCxnSpPr>
          <p:nvPr/>
        </p:nvCxnSpPr>
        <p:spPr bwMode="auto">
          <a:xfrm flipV="1">
            <a:off x="5598509" y="3810602"/>
            <a:ext cx="568133" cy="913"/>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77" name="TextBox 76">
            <a:extLst>
              <a:ext uri="{FF2B5EF4-FFF2-40B4-BE49-F238E27FC236}">
                <a16:creationId xmlns:a16="http://schemas.microsoft.com/office/drawing/2014/main" id="{E1C7450F-DA77-4158-A0F0-CBFFEA0F21F2}"/>
              </a:ext>
            </a:extLst>
          </p:cNvPr>
          <p:cNvSpPr txBox="1"/>
          <p:nvPr/>
        </p:nvSpPr>
        <p:spPr bwMode="ltGray">
          <a:xfrm>
            <a:off x="6152713" y="4437795"/>
            <a:ext cx="2804543"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A few minutes</a:t>
            </a:r>
          </a:p>
        </p:txBody>
      </p:sp>
      <p:sp>
        <p:nvSpPr>
          <p:cNvPr id="3" name="Flowchart: Decision 2">
            <a:extLst>
              <a:ext uri="{FF2B5EF4-FFF2-40B4-BE49-F238E27FC236}">
                <a16:creationId xmlns:a16="http://schemas.microsoft.com/office/drawing/2014/main" id="{59D489A6-D385-4A0F-89CF-D8D6786AFCB5}"/>
              </a:ext>
            </a:extLst>
          </p:cNvPr>
          <p:cNvSpPr/>
          <p:nvPr/>
        </p:nvSpPr>
        <p:spPr bwMode="auto">
          <a:xfrm>
            <a:off x="3344819" y="3185234"/>
            <a:ext cx="2253690" cy="1252561"/>
          </a:xfrm>
          <a:prstGeom prst="flowChartDecision">
            <a:avLst/>
          </a:prstGeom>
          <a:solidFill>
            <a:schemeClr val="bg1">
              <a:lumMod val="95000"/>
            </a:schemeClr>
          </a:solid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kumimoji="0" lang="en-US" sz="2000" i="0" u="none" strike="noStrike" cap="none" normalizeH="0" baseline="0" dirty="0">
                <a:ln>
                  <a:noFill/>
                </a:ln>
                <a:solidFill>
                  <a:srgbClr val="577293"/>
                </a:solidFill>
                <a:effectLst/>
                <a:latin typeface="Arial" panose="020B0604020202020204" pitchFamily="34" charset="0"/>
                <a:cs typeface="Arial" panose="020B0604020202020204" pitchFamily="34" charset="0"/>
              </a:rPr>
              <a:t>Deploy </a:t>
            </a:r>
            <a:r>
              <a:rPr lang="en-US" sz="2000" dirty="0">
                <a:solidFill>
                  <a:srgbClr val="577293"/>
                </a:solidFill>
                <a:latin typeface="Arial" panose="020B0604020202020204" pitchFamily="34" charset="0"/>
                <a:cs typeface="Arial" panose="020B0604020202020204" pitchFamily="34" charset="0"/>
              </a:rPr>
              <a:t>to &gt;10 users?</a:t>
            </a:r>
            <a:endParaRPr kumimoji="0" lang="en-US" sz="2000" i="0" u="none" strike="noStrike" cap="none" normalizeH="0" baseline="0" dirty="0">
              <a:ln>
                <a:noFill/>
              </a:ln>
              <a:solidFill>
                <a:srgbClr val="577293"/>
              </a:solidFill>
              <a:effectLst/>
              <a:latin typeface="Arial" panose="020B0604020202020204" pitchFamily="34" charset="0"/>
              <a:cs typeface="Arial" panose="020B0604020202020204" pitchFamily="34" charset="0"/>
            </a:endParaRPr>
          </a:p>
        </p:txBody>
      </p:sp>
      <p:sp>
        <p:nvSpPr>
          <p:cNvPr id="5" name="Flowchart: Terminator 4">
            <a:extLst>
              <a:ext uri="{FF2B5EF4-FFF2-40B4-BE49-F238E27FC236}">
                <a16:creationId xmlns:a16="http://schemas.microsoft.com/office/drawing/2014/main" id="{D766315F-014C-48DB-A387-0CC783308311}"/>
              </a:ext>
            </a:extLst>
          </p:cNvPr>
          <p:cNvSpPr/>
          <p:nvPr/>
        </p:nvSpPr>
        <p:spPr bwMode="auto">
          <a:xfrm>
            <a:off x="3370869" y="5161612"/>
            <a:ext cx="2219420" cy="539337"/>
          </a:xfrm>
          <a:prstGeom prst="flowChartTerminator">
            <a:avLst/>
          </a:prstGeom>
          <a:solidFill>
            <a:schemeClr val="bg1">
              <a:lumMod val="95000"/>
            </a:schemeClr>
          </a:solid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2000" i="0" u="none" strike="noStrike" cap="none" normalizeH="0" baseline="0" dirty="0">
                <a:ln>
                  <a:noFill/>
                </a:ln>
                <a:solidFill>
                  <a:srgbClr val="577293"/>
                </a:solidFill>
                <a:effectLst/>
                <a:latin typeface="Arial" panose="020B0604020202020204" pitchFamily="34" charset="0"/>
                <a:cs typeface="Arial" panose="020B0604020202020204" pitchFamily="34" charset="0"/>
              </a:rPr>
              <a:t>Continue to use SnapEva</a:t>
            </a:r>
            <a:r>
              <a:rPr lang="en-US" sz="2000" dirty="0">
                <a:solidFill>
                  <a:srgbClr val="577293"/>
                </a:solidFill>
                <a:latin typeface="Arial" panose="020B0604020202020204" pitchFamily="34" charset="0"/>
                <a:cs typeface="Arial" panose="020B0604020202020204" pitchFamily="34" charset="0"/>
              </a:rPr>
              <a:t>l</a:t>
            </a:r>
            <a:endParaRPr kumimoji="0" lang="en-US" sz="2000" i="0" u="none" strike="noStrike" cap="none" normalizeH="0" baseline="0" dirty="0">
              <a:ln>
                <a:noFill/>
              </a:ln>
              <a:solidFill>
                <a:srgbClr val="577293"/>
              </a:solidFill>
              <a:effectLst/>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B520637B-2230-4513-9CDE-89551A98F0F3}"/>
              </a:ext>
            </a:extLst>
          </p:cNvPr>
          <p:cNvCxnSpPr>
            <a:cxnSpLocks/>
            <a:stCxn id="3" idx="2"/>
            <a:endCxn id="5" idx="0"/>
          </p:cNvCxnSpPr>
          <p:nvPr/>
        </p:nvCxnSpPr>
        <p:spPr bwMode="auto">
          <a:xfrm>
            <a:off x="4471664" y="4437795"/>
            <a:ext cx="8915" cy="723817"/>
          </a:xfrm>
          <a:prstGeom prst="straightConnector1">
            <a:avLst/>
          </a:prstGeom>
          <a:solidFill>
            <a:schemeClr val="accent1"/>
          </a:solidFill>
          <a:ln w="63500" cap="flat" cmpd="sng" algn="ctr">
            <a:solidFill>
              <a:srgbClr val="577293"/>
            </a:solidFill>
            <a:prstDash val="solid"/>
            <a:round/>
            <a:headEnd type="none" w="med" len="med"/>
            <a:tailEnd type="triangle"/>
          </a:ln>
          <a:effectLst/>
        </p:spPr>
      </p:cxnSp>
      <p:sp>
        <p:nvSpPr>
          <p:cNvPr id="13" name="TextBox 12">
            <a:extLst>
              <a:ext uri="{FF2B5EF4-FFF2-40B4-BE49-F238E27FC236}">
                <a16:creationId xmlns:a16="http://schemas.microsoft.com/office/drawing/2014/main" id="{E6EDDE4E-41F0-4149-9E3E-6A3A2A3A3D09}"/>
              </a:ext>
            </a:extLst>
          </p:cNvPr>
          <p:cNvSpPr txBox="1"/>
          <p:nvPr/>
        </p:nvSpPr>
        <p:spPr bwMode="ltGray">
          <a:xfrm>
            <a:off x="5486200" y="3479434"/>
            <a:ext cx="603848" cy="30857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a:solidFill>
                  <a:schemeClr val="bg2">
                    <a:lumMod val="50000"/>
                  </a:schemeClr>
                </a:solidFill>
                <a:latin typeface="Arial" panose="020B0604020202020204" pitchFamily="34" charset="0"/>
                <a:cs typeface="Arial" panose="020B0604020202020204" pitchFamily="34" charset="0"/>
              </a:rPr>
              <a:t>Yes</a:t>
            </a:r>
          </a:p>
        </p:txBody>
      </p:sp>
      <p:sp>
        <p:nvSpPr>
          <p:cNvPr id="43" name="TextBox 42">
            <a:extLst>
              <a:ext uri="{FF2B5EF4-FFF2-40B4-BE49-F238E27FC236}">
                <a16:creationId xmlns:a16="http://schemas.microsoft.com/office/drawing/2014/main" id="{9111B10D-F79D-47D1-A320-FC548FEF50E8}"/>
              </a:ext>
            </a:extLst>
          </p:cNvPr>
          <p:cNvSpPr txBox="1"/>
          <p:nvPr/>
        </p:nvSpPr>
        <p:spPr bwMode="ltGray">
          <a:xfrm>
            <a:off x="4471664" y="4431249"/>
            <a:ext cx="603848" cy="308579"/>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a:solidFill>
                  <a:schemeClr val="bg2">
                    <a:lumMod val="50000"/>
                  </a:schemeClr>
                </a:solidFill>
                <a:latin typeface="Arial" panose="020B0604020202020204" pitchFamily="34" charset="0"/>
                <a:cs typeface="Arial" panose="020B0604020202020204" pitchFamily="34" charset="0"/>
              </a:rPr>
              <a:t>No</a:t>
            </a:r>
          </a:p>
        </p:txBody>
      </p:sp>
      <p:sp>
        <p:nvSpPr>
          <p:cNvPr id="40" name="TextBox 39">
            <a:extLst>
              <a:ext uri="{FF2B5EF4-FFF2-40B4-BE49-F238E27FC236}">
                <a16:creationId xmlns:a16="http://schemas.microsoft.com/office/drawing/2014/main" id="{BCAD020C-7CB2-48CB-B75B-0547957AAA96}"/>
              </a:ext>
            </a:extLst>
          </p:cNvPr>
          <p:cNvSpPr txBox="1"/>
          <p:nvPr/>
        </p:nvSpPr>
        <p:spPr bwMode="ltGray">
          <a:xfrm>
            <a:off x="475944" y="2479290"/>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1" name="TextBox 50">
            <a:extLst>
              <a:ext uri="{FF2B5EF4-FFF2-40B4-BE49-F238E27FC236}">
                <a16:creationId xmlns:a16="http://schemas.microsoft.com/office/drawing/2014/main" id="{55740C80-5FC6-499E-8187-37D04E683716}"/>
              </a:ext>
            </a:extLst>
          </p:cNvPr>
          <p:cNvSpPr txBox="1"/>
          <p:nvPr/>
        </p:nvSpPr>
        <p:spPr bwMode="ltGray">
          <a:xfrm>
            <a:off x="3336599" y="2457636"/>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2" name="TextBox 51">
            <a:extLst>
              <a:ext uri="{FF2B5EF4-FFF2-40B4-BE49-F238E27FC236}">
                <a16:creationId xmlns:a16="http://schemas.microsoft.com/office/drawing/2014/main" id="{426FB31A-78E7-4CB8-8C11-4FBAAB5DB9D9}"/>
              </a:ext>
            </a:extLst>
          </p:cNvPr>
          <p:cNvSpPr txBox="1"/>
          <p:nvPr/>
        </p:nvSpPr>
        <p:spPr bwMode="ltGray">
          <a:xfrm>
            <a:off x="6166642" y="2446294"/>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3" name="TextBox 52">
            <a:extLst>
              <a:ext uri="{FF2B5EF4-FFF2-40B4-BE49-F238E27FC236}">
                <a16:creationId xmlns:a16="http://schemas.microsoft.com/office/drawing/2014/main" id="{8F1E15EC-B81A-4BE2-9462-B1C5A05CDC38}"/>
              </a:ext>
            </a:extLst>
          </p:cNvPr>
          <p:cNvSpPr txBox="1"/>
          <p:nvPr/>
        </p:nvSpPr>
        <p:spPr bwMode="ltGray">
          <a:xfrm>
            <a:off x="8996685" y="2446816"/>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4" name="TextBox 53">
            <a:extLst>
              <a:ext uri="{FF2B5EF4-FFF2-40B4-BE49-F238E27FC236}">
                <a16:creationId xmlns:a16="http://schemas.microsoft.com/office/drawing/2014/main" id="{83FF41A4-5E0B-424E-99ED-23C7ADAB22E1}"/>
              </a:ext>
            </a:extLst>
          </p:cNvPr>
          <p:cNvSpPr txBox="1"/>
          <p:nvPr/>
        </p:nvSpPr>
        <p:spPr bwMode="ltGray">
          <a:xfrm>
            <a:off x="468742" y="4696071"/>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55" name="TextBox 54">
            <a:extLst>
              <a:ext uri="{FF2B5EF4-FFF2-40B4-BE49-F238E27FC236}">
                <a16:creationId xmlns:a16="http://schemas.microsoft.com/office/drawing/2014/main" id="{93D9230B-7A13-4861-AB9B-9651A7BC7971}"/>
              </a:ext>
            </a:extLst>
          </p:cNvPr>
          <p:cNvSpPr txBox="1"/>
          <p:nvPr/>
        </p:nvSpPr>
        <p:spPr bwMode="ltGray">
          <a:xfrm>
            <a:off x="3349539" y="5684912"/>
            <a:ext cx="3587577"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Time: </a:t>
            </a:r>
            <a:r>
              <a:rPr lang="en-US" sz="2000" dirty="0">
                <a:solidFill>
                  <a:schemeClr val="bg2">
                    <a:lumMod val="50000"/>
                  </a:schemeClr>
                </a:solidFill>
                <a:latin typeface="Calibri" pitchFamily="34" charset="0"/>
              </a:rPr>
              <a:t>0 min.</a:t>
            </a:r>
          </a:p>
        </p:txBody>
      </p:sp>
      <p:sp>
        <p:nvSpPr>
          <p:cNvPr id="57" name="TextBox 56">
            <a:extLst>
              <a:ext uri="{FF2B5EF4-FFF2-40B4-BE49-F238E27FC236}">
                <a16:creationId xmlns:a16="http://schemas.microsoft.com/office/drawing/2014/main" id="{E28DE61A-84BC-4443-816F-C234BDB8E8DD}"/>
              </a:ext>
            </a:extLst>
          </p:cNvPr>
          <p:cNvSpPr txBox="1"/>
          <p:nvPr/>
        </p:nvSpPr>
        <p:spPr bwMode="ltGray">
          <a:xfrm>
            <a:off x="3353734" y="5959487"/>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62" name="TextBox 61">
            <a:extLst>
              <a:ext uri="{FF2B5EF4-FFF2-40B4-BE49-F238E27FC236}">
                <a16:creationId xmlns:a16="http://schemas.microsoft.com/office/drawing/2014/main" id="{FDD4C713-BBEA-4DA9-81D8-C9343645C02E}"/>
              </a:ext>
            </a:extLst>
          </p:cNvPr>
          <p:cNvSpPr txBox="1"/>
          <p:nvPr/>
        </p:nvSpPr>
        <p:spPr bwMode="ltGray">
          <a:xfrm>
            <a:off x="6166638" y="4696071"/>
            <a:ext cx="3204542"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$2.25/user/mo.</a:t>
            </a:r>
          </a:p>
        </p:txBody>
      </p:sp>
      <p:sp>
        <p:nvSpPr>
          <p:cNvPr id="63" name="TextBox 62">
            <a:extLst>
              <a:ext uri="{FF2B5EF4-FFF2-40B4-BE49-F238E27FC236}">
                <a16:creationId xmlns:a16="http://schemas.microsoft.com/office/drawing/2014/main" id="{F9F32A4C-1A02-4D3A-B6BF-9B4D8B98D32B}"/>
              </a:ext>
            </a:extLst>
          </p:cNvPr>
          <p:cNvSpPr txBox="1"/>
          <p:nvPr/>
        </p:nvSpPr>
        <p:spPr bwMode="ltGray">
          <a:xfrm>
            <a:off x="9006774" y="4696071"/>
            <a:ext cx="2253690"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Your Cost: </a:t>
            </a:r>
            <a:r>
              <a:rPr lang="en-US" sz="2000" dirty="0">
                <a:solidFill>
                  <a:schemeClr val="bg2">
                    <a:lumMod val="50000"/>
                  </a:schemeClr>
                </a:solidFill>
                <a:latin typeface="Calibri" pitchFamily="34" charset="0"/>
              </a:rPr>
              <a:t>FREE</a:t>
            </a:r>
          </a:p>
        </p:txBody>
      </p:sp>
      <p:sp>
        <p:nvSpPr>
          <p:cNvPr id="64" name="TextBox 63">
            <a:extLst>
              <a:ext uri="{FF2B5EF4-FFF2-40B4-BE49-F238E27FC236}">
                <a16:creationId xmlns:a16="http://schemas.microsoft.com/office/drawing/2014/main" id="{293990E0-E04C-46CE-91BC-1613EB3BD4EC}"/>
              </a:ext>
            </a:extLst>
          </p:cNvPr>
          <p:cNvSpPr txBox="1"/>
          <p:nvPr/>
        </p:nvSpPr>
        <p:spPr bwMode="ltGray">
          <a:xfrm>
            <a:off x="6176727" y="4954191"/>
            <a:ext cx="3204542"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 - </a:t>
            </a:r>
            <a:r>
              <a:rPr lang="en-US" sz="2000" dirty="0">
                <a:solidFill>
                  <a:schemeClr val="bg2">
                    <a:lumMod val="50000"/>
                  </a:schemeClr>
                </a:solidFill>
                <a:latin typeface="Calibri" pitchFamily="34" charset="0"/>
              </a:rPr>
              <a:t>Billed monthly by ADP</a:t>
            </a:r>
          </a:p>
        </p:txBody>
      </p:sp>
      <p:sp>
        <p:nvSpPr>
          <p:cNvPr id="65" name="TextBox 64">
            <a:extLst>
              <a:ext uri="{FF2B5EF4-FFF2-40B4-BE49-F238E27FC236}">
                <a16:creationId xmlns:a16="http://schemas.microsoft.com/office/drawing/2014/main" id="{61200977-9820-4B4E-B75C-9AD18C9BFC2F}"/>
              </a:ext>
            </a:extLst>
          </p:cNvPr>
          <p:cNvSpPr txBox="1"/>
          <p:nvPr/>
        </p:nvSpPr>
        <p:spPr bwMode="ltGray">
          <a:xfrm>
            <a:off x="6176726" y="5206732"/>
            <a:ext cx="3376197"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 - </a:t>
            </a:r>
            <a:r>
              <a:rPr lang="en-US" sz="2000" dirty="0">
                <a:solidFill>
                  <a:schemeClr val="bg2">
                    <a:lumMod val="50000"/>
                  </a:schemeClr>
                </a:solidFill>
                <a:latin typeface="Calibri" pitchFamily="34" charset="0"/>
              </a:rPr>
              <a:t>No upfront costs</a:t>
            </a:r>
          </a:p>
        </p:txBody>
      </p:sp>
      <p:sp>
        <p:nvSpPr>
          <p:cNvPr id="42" name="TextBox 41">
            <a:extLst>
              <a:ext uri="{FF2B5EF4-FFF2-40B4-BE49-F238E27FC236}">
                <a16:creationId xmlns:a16="http://schemas.microsoft.com/office/drawing/2014/main" id="{BD46AA1E-70D4-4798-A5F1-98611B9639C8}"/>
              </a:ext>
            </a:extLst>
          </p:cNvPr>
          <p:cNvSpPr txBox="1"/>
          <p:nvPr/>
        </p:nvSpPr>
        <p:spPr bwMode="ltGray">
          <a:xfrm>
            <a:off x="6176726" y="5468138"/>
            <a:ext cx="3376197" cy="317127"/>
          </a:xfrm>
          <a:prstGeom prst="rect">
            <a:avLst/>
          </a:prstGeom>
          <a:noFill/>
          <a:ln w="9525">
            <a:noFill/>
            <a:miter lim="800000"/>
            <a:headEnd/>
            <a:tailEnd/>
          </a:ln>
        </p:spPr>
        <p:txBody>
          <a:bodyPr wrap="square" lIns="91419" tIns="45710" rIns="91419" bIns="45710" rtlCol="0" anchor="t" anchorCtr="0">
            <a:noAutofit/>
          </a:bodyPr>
          <a:lstStyle/>
          <a:p>
            <a:pPr algn="l">
              <a:lnSpc>
                <a:spcPct val="90000"/>
              </a:lnSpc>
              <a:spcBef>
                <a:spcPts val="0"/>
              </a:spcBef>
              <a:spcAft>
                <a:spcPts val="800"/>
              </a:spcAft>
            </a:pPr>
            <a:r>
              <a:rPr lang="en-US" sz="2000" i="1" dirty="0">
                <a:solidFill>
                  <a:schemeClr val="bg2">
                    <a:lumMod val="50000"/>
                  </a:schemeClr>
                </a:solidFill>
                <a:latin typeface="Calibri" pitchFamily="34" charset="0"/>
              </a:rPr>
              <a:t> - </a:t>
            </a:r>
            <a:r>
              <a:rPr lang="en-US" sz="2000" dirty="0">
                <a:solidFill>
                  <a:schemeClr val="bg2">
                    <a:lumMod val="50000"/>
                  </a:schemeClr>
                </a:solidFill>
                <a:latin typeface="Calibri" pitchFamily="34" charset="0"/>
              </a:rPr>
              <a:t>No contract or commitment</a:t>
            </a:r>
          </a:p>
        </p:txBody>
      </p:sp>
    </p:spTree>
    <p:extLst>
      <p:ext uri="{BB962C8B-B14F-4D97-AF65-F5344CB8AC3E}">
        <p14:creationId xmlns:p14="http://schemas.microsoft.com/office/powerpoint/2010/main" val="148902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500"/>
                                        <p:tgtEl>
                                          <p:spTgt spid="74"/>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fade">
                                      <p:cBhvr>
                                        <p:cTn id="71" dur="500"/>
                                        <p:tgtEl>
                                          <p:spTgt spid="2056"/>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500"/>
                                        <p:tgtEl>
                                          <p:spTgt spid="61"/>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par>
                          <p:cTn id="105" fill="hold">
                            <p:stCondLst>
                              <p:cond delay="1000"/>
                            </p:stCondLst>
                            <p:childTnLst>
                              <p:par>
                                <p:cTn id="106" presetID="10" presetClass="entr" presetSubtype="0"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childTnLst>
                          </p:cTn>
                        </p:par>
                        <p:par>
                          <p:cTn id="109" fill="hold">
                            <p:stCondLst>
                              <p:cond delay="1500"/>
                            </p:stCondLst>
                            <p:childTnLst>
                              <p:par>
                                <p:cTn id="110" presetID="10" presetClass="entr" presetSubtype="0" fill="hold" grpId="0" nodeType="after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60"/>
                                        </p:tgtEl>
                                        <p:attrNameLst>
                                          <p:attrName>style.visibility</p:attrName>
                                        </p:attrNameLst>
                                      </p:cBhvr>
                                      <p:to>
                                        <p:strVal val="visible"/>
                                      </p:to>
                                    </p:set>
                                    <p:animEffect transition="in" filter="fade">
                                      <p:cBhvr>
                                        <p:cTn id="117" dur="500"/>
                                        <p:tgtEl>
                                          <p:spTgt spid="6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500"/>
                                        <p:tgtEl>
                                          <p:spTgt spid="13"/>
                                        </p:tgtEl>
                                      </p:cBhvr>
                                    </p:animEffect>
                                  </p:childTnLst>
                                </p:cTn>
                              </p:par>
                            </p:childTnLst>
                          </p:cTn>
                        </p:par>
                        <p:par>
                          <p:cTn id="121" fill="hold">
                            <p:stCondLst>
                              <p:cond delay="500"/>
                            </p:stCondLst>
                            <p:childTnLst>
                              <p:par>
                                <p:cTn id="122" presetID="10" presetClass="entr" presetSubtype="0" fill="hold" grpId="0" nodeType="after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fade">
                                      <p:cBhvr>
                                        <p:cTn id="124" dur="500"/>
                                        <p:tgtEl>
                                          <p:spTgt spid="58"/>
                                        </p:tgtEl>
                                      </p:cBhvr>
                                    </p:animEffect>
                                  </p:childTnLst>
                                </p:cTn>
                              </p:par>
                            </p:childTnLst>
                          </p:cTn>
                        </p:par>
                        <p:par>
                          <p:cTn id="125" fill="hold">
                            <p:stCondLst>
                              <p:cond delay="1000"/>
                            </p:stCondLst>
                            <p:childTnLst>
                              <p:par>
                                <p:cTn id="126" presetID="10" presetClass="entr" presetSubtype="0" fill="hold" grpId="0" nodeType="afterEffect">
                                  <p:stCondLst>
                                    <p:cond delay="0"/>
                                  </p:stCondLst>
                                  <p:childTnLst>
                                    <p:set>
                                      <p:cBhvr>
                                        <p:cTn id="127" dur="1" fill="hold">
                                          <p:stCondLst>
                                            <p:cond delay="0"/>
                                          </p:stCondLst>
                                        </p:cTn>
                                        <p:tgtEl>
                                          <p:spTgt spid="77"/>
                                        </p:tgtEl>
                                        <p:attrNameLst>
                                          <p:attrName>style.visibility</p:attrName>
                                        </p:attrNameLst>
                                      </p:cBhvr>
                                      <p:to>
                                        <p:strVal val="visible"/>
                                      </p:to>
                                    </p:set>
                                    <p:animEffect transition="in" filter="fade">
                                      <p:cBhvr>
                                        <p:cTn id="128" dur="500"/>
                                        <p:tgtEl>
                                          <p:spTgt spid="77"/>
                                        </p:tgtEl>
                                      </p:cBhvr>
                                    </p:animEffect>
                                  </p:childTnLst>
                                </p:cTn>
                              </p:par>
                            </p:childTnLst>
                          </p:cTn>
                        </p:par>
                        <p:par>
                          <p:cTn id="129" fill="hold">
                            <p:stCondLst>
                              <p:cond delay="1500"/>
                            </p:stCondLst>
                            <p:childTnLst>
                              <p:par>
                                <p:cTn id="130" presetID="10" presetClass="entr" presetSubtype="0" fill="hold" grpId="0" nodeType="after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fade">
                                      <p:cBhvr>
                                        <p:cTn id="132" dur="500"/>
                                        <p:tgtEl>
                                          <p:spTgt spid="62"/>
                                        </p:tgtEl>
                                      </p:cBhvr>
                                    </p:animEffect>
                                  </p:childTnLst>
                                </p:cTn>
                              </p:par>
                            </p:childTnLst>
                          </p:cTn>
                        </p:par>
                        <p:par>
                          <p:cTn id="133" fill="hold">
                            <p:stCondLst>
                              <p:cond delay="2000"/>
                            </p:stCondLst>
                            <p:childTnLst>
                              <p:par>
                                <p:cTn id="134" presetID="10" presetClass="entr" presetSubtype="0" fill="hold" grpId="0" nodeType="after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fade">
                                      <p:cBhvr>
                                        <p:cTn id="136" dur="500"/>
                                        <p:tgtEl>
                                          <p:spTgt spid="64"/>
                                        </p:tgtEl>
                                      </p:cBhvr>
                                    </p:animEffect>
                                  </p:childTnLst>
                                </p:cTn>
                              </p:par>
                            </p:childTnLst>
                          </p:cTn>
                        </p:par>
                        <p:par>
                          <p:cTn id="137" fill="hold">
                            <p:stCondLst>
                              <p:cond delay="2500"/>
                            </p:stCondLst>
                            <p:childTnLst>
                              <p:par>
                                <p:cTn id="138" presetID="10" presetClass="entr" presetSubtype="0" fill="hold" grpId="0" nodeType="afterEffect">
                                  <p:stCondLst>
                                    <p:cond delay="0"/>
                                  </p:stCondLst>
                                  <p:childTnLst>
                                    <p:set>
                                      <p:cBhvr>
                                        <p:cTn id="139" dur="1" fill="hold">
                                          <p:stCondLst>
                                            <p:cond delay="0"/>
                                          </p:stCondLst>
                                        </p:cTn>
                                        <p:tgtEl>
                                          <p:spTgt spid="65"/>
                                        </p:tgtEl>
                                        <p:attrNameLst>
                                          <p:attrName>style.visibility</p:attrName>
                                        </p:attrNameLst>
                                      </p:cBhvr>
                                      <p:to>
                                        <p:strVal val="visible"/>
                                      </p:to>
                                    </p:set>
                                    <p:animEffect transition="in" filter="fade">
                                      <p:cBhvr>
                                        <p:cTn id="140" dur="500"/>
                                        <p:tgtEl>
                                          <p:spTgt spid="65"/>
                                        </p:tgtEl>
                                      </p:cBhvr>
                                    </p:animEffect>
                                  </p:childTnLst>
                                </p:cTn>
                              </p:par>
                            </p:childTnLst>
                          </p:cTn>
                        </p:par>
                        <p:par>
                          <p:cTn id="141" fill="hold">
                            <p:stCondLst>
                              <p:cond delay="3000"/>
                            </p:stCondLst>
                            <p:childTnLst>
                              <p:par>
                                <p:cTn id="142" presetID="10" presetClass="entr" presetSubtype="0" fill="hold" grpId="0" nodeType="afterEffect">
                                  <p:stCondLst>
                                    <p:cond delay="0"/>
                                  </p:stCondLst>
                                  <p:childTnLst>
                                    <p:set>
                                      <p:cBhvr>
                                        <p:cTn id="143" dur="1" fill="hold">
                                          <p:stCondLst>
                                            <p:cond delay="0"/>
                                          </p:stCondLst>
                                        </p:cTn>
                                        <p:tgtEl>
                                          <p:spTgt spid="42"/>
                                        </p:tgtEl>
                                        <p:attrNameLst>
                                          <p:attrName>style.visibility</p:attrName>
                                        </p:attrNameLst>
                                      </p:cBhvr>
                                      <p:to>
                                        <p:strVal val="visible"/>
                                      </p:to>
                                    </p:set>
                                    <p:animEffect transition="in" filter="fade">
                                      <p:cBhvr>
                                        <p:cTn id="144" dur="500"/>
                                        <p:tgtEl>
                                          <p:spTgt spid="42"/>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9"/>
                                        </p:tgtEl>
                                        <p:attrNameLst>
                                          <p:attrName>style.visibility</p:attrName>
                                        </p:attrNameLst>
                                      </p:cBhvr>
                                      <p:to>
                                        <p:strVal val="visible"/>
                                      </p:to>
                                    </p:set>
                                    <p:animEffect transition="in" filter="fade">
                                      <p:cBhvr>
                                        <p:cTn id="149" dur="500"/>
                                        <p:tgtEl>
                                          <p:spTgt spid="59"/>
                                        </p:tgtEl>
                                      </p:cBhvr>
                                    </p:animEffect>
                                  </p:childTnLst>
                                </p:cTn>
                              </p:par>
                            </p:childTnLst>
                          </p:cTn>
                        </p:par>
                        <p:par>
                          <p:cTn id="150" fill="hold">
                            <p:stCondLst>
                              <p:cond delay="500"/>
                            </p:stCondLst>
                            <p:childTnLst>
                              <p:par>
                                <p:cTn id="151" presetID="10" presetClass="entr" presetSubtype="0" fill="hold" grpId="0" nodeType="after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500"/>
                                        <p:tgtEl>
                                          <p:spTgt spid="71"/>
                                        </p:tgtEl>
                                      </p:cBhvr>
                                    </p:animEffect>
                                  </p:childTnLst>
                                </p:cTn>
                              </p:par>
                            </p:childTnLst>
                          </p:cTn>
                        </p:par>
                        <p:par>
                          <p:cTn id="154" fill="hold">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78"/>
                                        </p:tgtEl>
                                        <p:attrNameLst>
                                          <p:attrName>style.visibility</p:attrName>
                                        </p:attrNameLst>
                                      </p:cBhvr>
                                      <p:to>
                                        <p:strVal val="visible"/>
                                      </p:to>
                                    </p:set>
                                    <p:animEffect transition="in" filter="fade">
                                      <p:cBhvr>
                                        <p:cTn id="157" dur="500"/>
                                        <p:tgtEl>
                                          <p:spTgt spid="78"/>
                                        </p:tgtEl>
                                      </p:cBhvr>
                                    </p:animEffect>
                                  </p:childTnLst>
                                </p:cTn>
                              </p:par>
                            </p:childTnLst>
                          </p:cTn>
                        </p:par>
                        <p:par>
                          <p:cTn id="158" fill="hold">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fade">
                                      <p:cBhvr>
                                        <p:cTn id="16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52" grpId="0"/>
      <p:bldP spid="46" grpId="0" animBg="1"/>
      <p:bldP spid="70" grpId="0"/>
      <p:bldP spid="47" grpId="0" animBg="1"/>
      <p:bldP spid="74" grpId="0"/>
      <p:bldP spid="71" grpId="0" animBg="1"/>
      <p:bldP spid="78" grpId="0"/>
      <p:bldP spid="56" grpId="0" animBg="1"/>
      <p:bldP spid="76" grpId="0"/>
      <p:bldP spid="49" grpId="0" animBg="1"/>
      <p:bldP spid="75" grpId="0"/>
      <p:bldP spid="58" grpId="0" animBg="1"/>
      <p:bldP spid="77" grpId="0"/>
      <p:bldP spid="3" grpId="0" animBg="1"/>
      <p:bldP spid="5" grpId="0" animBg="1"/>
      <p:bldP spid="13" grpId="0"/>
      <p:bldP spid="43" grpId="0"/>
      <p:bldP spid="40" grpId="0"/>
      <p:bldP spid="51" grpId="0"/>
      <p:bldP spid="52" grpId="0"/>
      <p:bldP spid="53" grpId="0"/>
      <p:bldP spid="54" grpId="0"/>
      <p:bldP spid="55" grpId="0"/>
      <p:bldP spid="57" grpId="0"/>
      <p:bldP spid="62" grpId="0"/>
      <p:bldP spid="63" grpId="0"/>
      <p:bldP spid="64" grpId="0"/>
      <p:bldP spid="65" grpId="0"/>
      <p:bldP spid="4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1BA6-735E-4711-9B5D-276151E19D19}"/>
              </a:ext>
            </a:extLst>
          </p:cNvPr>
          <p:cNvSpPr>
            <a:spLocks noGrp="1"/>
          </p:cNvSpPr>
          <p:nvPr>
            <p:ph type="title"/>
          </p:nvPr>
        </p:nvSpPr>
        <p:spPr>
          <a:xfrm>
            <a:off x="292900" y="94300"/>
            <a:ext cx="11594299" cy="838200"/>
          </a:xfrm>
        </p:spPr>
        <p:txBody>
          <a:bodyPr/>
          <a:lstStyle/>
          <a:p>
            <a:r>
              <a:rPr lang="en-US" sz="3200" b="0" dirty="0">
                <a:solidFill>
                  <a:srgbClr val="2A638F"/>
                </a:solidFill>
                <a:latin typeface="Rockwell" panose="02060603020205020403" pitchFamily="18" charset="0"/>
              </a:rPr>
              <a:t>Get started now!</a:t>
            </a:r>
          </a:p>
        </p:txBody>
      </p:sp>
      <p:sp>
        <p:nvSpPr>
          <p:cNvPr id="4" name="Slide Number Placeholder 3">
            <a:extLst>
              <a:ext uri="{FF2B5EF4-FFF2-40B4-BE49-F238E27FC236}">
                <a16:creationId xmlns:a16="http://schemas.microsoft.com/office/drawing/2014/main" id="{3B0FB440-261A-4C6C-800B-A2C6F0250525}"/>
              </a:ext>
            </a:extLst>
          </p:cNvPr>
          <p:cNvSpPr>
            <a:spLocks noGrp="1"/>
          </p:cNvSpPr>
          <p:nvPr>
            <p:ph type="sldNum" sz="quarter" idx="11"/>
          </p:nvPr>
        </p:nvSpPr>
        <p:spPr/>
        <p:txBody>
          <a:bodyPr/>
          <a:lstStyle/>
          <a:p>
            <a:pPr>
              <a:defRPr/>
            </a:pPr>
            <a:fld id="{446C9BED-6FD4-4BA4-B6B0-4A26058AC9EF}" type="slidenum">
              <a:rPr lang="en-US" smtClean="0"/>
              <a:pPr>
                <a:defRPr/>
              </a:pPr>
              <a:t>64</a:t>
            </a:fld>
            <a:endParaRPr lang="en-US" dirty="0"/>
          </a:p>
        </p:txBody>
      </p:sp>
      <p:sp>
        <p:nvSpPr>
          <p:cNvPr id="39" name="Rectangle 38"/>
          <p:cNvSpPr/>
          <p:nvPr/>
        </p:nvSpPr>
        <p:spPr>
          <a:xfrm>
            <a:off x="5828076" y="2751906"/>
            <a:ext cx="5326739" cy="154799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48508"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lvl="1" defTabSz="800100">
              <a:lnSpc>
                <a:spcPct val="90000"/>
              </a:lnSpc>
              <a:spcAft>
                <a:spcPct val="35000"/>
              </a:spcAft>
            </a:pPr>
            <a:endParaRPr lang="en-US" sz="1800" b="1" kern="1200" dirty="0">
              <a:solidFill>
                <a:srgbClr val="009900"/>
              </a:solidFill>
              <a:latin typeface="Arial Regular"/>
            </a:endParaRPr>
          </a:p>
        </p:txBody>
      </p:sp>
      <p:sp>
        <p:nvSpPr>
          <p:cNvPr id="41" name="Rectangle 40"/>
          <p:cNvSpPr/>
          <p:nvPr/>
        </p:nvSpPr>
        <p:spPr>
          <a:xfrm>
            <a:off x="5828075" y="4455545"/>
            <a:ext cx="5326739" cy="154799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48508"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lvl="1" defTabSz="800100">
              <a:lnSpc>
                <a:spcPct val="90000"/>
              </a:lnSpc>
              <a:spcAft>
                <a:spcPct val="35000"/>
              </a:spcAft>
            </a:pPr>
            <a:endParaRPr lang="en-US" sz="1800" b="1" kern="1200" dirty="0">
              <a:solidFill>
                <a:srgbClr val="009900"/>
              </a:solidFill>
              <a:latin typeface="Arial Regular"/>
            </a:endParaRPr>
          </a:p>
        </p:txBody>
      </p:sp>
      <p:sp>
        <p:nvSpPr>
          <p:cNvPr id="7" name="Content Placeholder 2">
            <a:extLst>
              <a:ext uri="{FF2B5EF4-FFF2-40B4-BE49-F238E27FC236}">
                <a16:creationId xmlns:a16="http://schemas.microsoft.com/office/drawing/2014/main" id="{5ACB0FFE-B75B-46F8-9E3A-CC5392169CD0}"/>
              </a:ext>
            </a:extLst>
          </p:cNvPr>
          <p:cNvSpPr txBox="1">
            <a:spLocks/>
          </p:cNvSpPr>
          <p:nvPr/>
        </p:nvSpPr>
        <p:spPr bwMode="auto">
          <a:xfrm>
            <a:off x="502048" y="1372870"/>
            <a:ext cx="11689952" cy="566741"/>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FontTx/>
              <a:buNone/>
            </a:pPr>
            <a:r>
              <a:rPr lang="en-US" b="1" kern="0" dirty="0">
                <a:solidFill>
                  <a:srgbClr val="2A638F"/>
                </a:solidFill>
              </a:rPr>
              <a:t>Instantly create your free 10-user SnapEval account</a:t>
            </a:r>
            <a:endParaRPr lang="en-US" sz="2000" b="1" kern="0" dirty="0"/>
          </a:p>
        </p:txBody>
      </p:sp>
      <p:sp>
        <p:nvSpPr>
          <p:cNvPr id="8" name="Content Placeholder 2">
            <a:extLst>
              <a:ext uri="{FF2B5EF4-FFF2-40B4-BE49-F238E27FC236}">
                <a16:creationId xmlns:a16="http://schemas.microsoft.com/office/drawing/2014/main" id="{E9DB1483-A960-4A9B-B5ED-AF51382C94B5}"/>
              </a:ext>
            </a:extLst>
          </p:cNvPr>
          <p:cNvSpPr txBox="1">
            <a:spLocks/>
          </p:cNvSpPr>
          <p:nvPr/>
        </p:nvSpPr>
        <p:spPr bwMode="auto">
          <a:xfrm>
            <a:off x="502049" y="2095257"/>
            <a:ext cx="11150601" cy="3772143"/>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284215" lvl="1" indent="0">
              <a:buNone/>
            </a:pPr>
            <a:r>
              <a:rPr lang="en-US" sz="2400" dirty="0">
                <a:solidFill>
                  <a:srgbClr val="2A638F"/>
                </a:solidFill>
              </a:rPr>
              <a:t>SnapEval</a:t>
            </a:r>
          </a:p>
          <a:p>
            <a:pPr marL="284215" lvl="1" indent="0">
              <a:buNone/>
            </a:pPr>
            <a:r>
              <a:rPr lang="en-US" sz="2400" dirty="0"/>
              <a:t>        </a:t>
            </a:r>
            <a:r>
              <a:rPr lang="en-US" sz="2400" dirty="0">
                <a:solidFill>
                  <a:srgbClr val="0000FF"/>
                </a:solidFill>
                <a:hlinkClick r:id="rId3">
                  <a:extLst>
                    <a:ext uri="{A12FA001-AC4F-418D-AE19-62706E023703}">
                      <ahyp:hlinkClr xmlns:ahyp="http://schemas.microsoft.com/office/drawing/2018/hyperlinkcolor" val="tx"/>
                    </a:ext>
                  </a:extLst>
                </a:hlinkClick>
              </a:rPr>
              <a:t>https://www.snapeval.com/</a:t>
            </a:r>
            <a:endParaRPr lang="en-US" sz="2400" dirty="0">
              <a:solidFill>
                <a:srgbClr val="0000FF"/>
              </a:solidFill>
            </a:endParaRPr>
          </a:p>
          <a:p>
            <a:pPr marL="284215" lvl="1" indent="0">
              <a:buNone/>
            </a:pPr>
            <a:endParaRPr lang="en-US" sz="2400" dirty="0">
              <a:solidFill>
                <a:srgbClr val="0000FF"/>
              </a:solidFill>
            </a:endParaRPr>
          </a:p>
          <a:p>
            <a:pPr marL="284215" lvl="1" indent="0">
              <a:buNone/>
            </a:pPr>
            <a:r>
              <a:rPr lang="en-US" sz="2400" dirty="0">
                <a:solidFill>
                  <a:srgbClr val="2A638F"/>
                </a:solidFill>
              </a:rPr>
              <a:t>SnapEval for ADP Workforce Now</a:t>
            </a:r>
          </a:p>
          <a:p>
            <a:pPr marL="284215" lvl="1" indent="0">
              <a:buNone/>
            </a:pPr>
            <a:r>
              <a:rPr lang="en-US" sz="2400" dirty="0"/>
              <a:t>        </a:t>
            </a:r>
            <a:r>
              <a:rPr lang="en-US" sz="2400" dirty="0">
                <a:solidFill>
                  <a:srgbClr val="0000FF"/>
                </a:solidFill>
                <a:hlinkClick r:id="rId4">
                  <a:extLst>
                    <a:ext uri="{A12FA001-AC4F-418D-AE19-62706E023703}">
                      <ahyp:hlinkClr xmlns:ahyp="http://schemas.microsoft.com/office/drawing/2018/hyperlinkcolor" val="tx"/>
                    </a:ext>
                  </a:extLst>
                </a:hlinkClick>
              </a:rPr>
              <a:t>https://apps.adp.com/apps/209526</a:t>
            </a:r>
            <a:endParaRPr lang="en-US" sz="2400" dirty="0">
              <a:solidFill>
                <a:srgbClr val="0000FF"/>
              </a:solidFill>
            </a:endParaRPr>
          </a:p>
          <a:p>
            <a:pPr marL="284215" lvl="1" indent="0">
              <a:buNone/>
            </a:pPr>
            <a:endParaRPr lang="en-US" sz="2400" dirty="0">
              <a:solidFill>
                <a:srgbClr val="2A638F"/>
              </a:solidFill>
            </a:endParaRPr>
          </a:p>
          <a:p>
            <a:pPr marL="284215" lvl="1" indent="0">
              <a:buNone/>
            </a:pPr>
            <a:r>
              <a:rPr lang="en-US" sz="2400" dirty="0">
                <a:solidFill>
                  <a:srgbClr val="2A638F"/>
                </a:solidFill>
              </a:rPr>
              <a:t>SnapEval for RUN Powered by ADP</a:t>
            </a:r>
          </a:p>
          <a:p>
            <a:pPr marL="284215" lvl="1" indent="0">
              <a:buNone/>
            </a:pPr>
            <a:r>
              <a:rPr lang="en-US" sz="2400" dirty="0">
                <a:solidFill>
                  <a:srgbClr val="0000FF"/>
                </a:solidFill>
              </a:rPr>
              <a:t>        </a:t>
            </a:r>
            <a:r>
              <a:rPr lang="en-US" sz="2400" dirty="0">
                <a:solidFill>
                  <a:srgbClr val="0000FF"/>
                </a:solidFill>
                <a:hlinkClick r:id="rId5">
                  <a:extLst>
                    <a:ext uri="{A12FA001-AC4F-418D-AE19-62706E023703}">
                      <ahyp:hlinkClr xmlns:ahyp="http://schemas.microsoft.com/office/drawing/2018/hyperlinkcolor" val="tx"/>
                    </a:ext>
                  </a:extLst>
                </a:hlinkClick>
              </a:rPr>
              <a:t>https://apps.adp.com/apps/209522</a:t>
            </a:r>
            <a:endParaRPr lang="en-US" sz="2400" dirty="0">
              <a:solidFill>
                <a:srgbClr val="0000FF"/>
              </a:solidFill>
            </a:endParaRPr>
          </a:p>
        </p:txBody>
      </p:sp>
    </p:spTree>
    <p:extLst>
      <p:ext uri="{BB962C8B-B14F-4D97-AF65-F5344CB8AC3E}">
        <p14:creationId xmlns:p14="http://schemas.microsoft.com/office/powerpoint/2010/main" val="188565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500"/>
                                        <p:tgtEl>
                                          <p:spTgt spid="8">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fade">
                                      <p:cBhvr>
                                        <p:cTn id="3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1BA6-735E-4711-9B5D-276151E19D19}"/>
              </a:ext>
            </a:extLst>
          </p:cNvPr>
          <p:cNvSpPr>
            <a:spLocks noGrp="1"/>
          </p:cNvSpPr>
          <p:nvPr>
            <p:ph type="title"/>
          </p:nvPr>
        </p:nvSpPr>
        <p:spPr>
          <a:xfrm>
            <a:off x="292900" y="94300"/>
            <a:ext cx="11594299" cy="838200"/>
          </a:xfrm>
        </p:spPr>
        <p:txBody>
          <a:bodyPr/>
          <a:lstStyle/>
          <a:p>
            <a:r>
              <a:rPr lang="en-US" sz="3200" b="0" dirty="0">
                <a:solidFill>
                  <a:srgbClr val="2A638F"/>
                </a:solidFill>
                <a:latin typeface="Rockwell" panose="02060603020205020403" pitchFamily="18" charset="0"/>
              </a:rPr>
              <a:t>Have questions? Need help?</a:t>
            </a:r>
          </a:p>
        </p:txBody>
      </p:sp>
      <p:sp>
        <p:nvSpPr>
          <p:cNvPr id="3" name="Content Placeholder 2">
            <a:extLst>
              <a:ext uri="{FF2B5EF4-FFF2-40B4-BE49-F238E27FC236}">
                <a16:creationId xmlns:a16="http://schemas.microsoft.com/office/drawing/2014/main" id="{14209441-76DD-46F7-8860-00A9558D9251}"/>
              </a:ext>
            </a:extLst>
          </p:cNvPr>
          <p:cNvSpPr>
            <a:spLocks noGrp="1"/>
          </p:cNvSpPr>
          <p:nvPr>
            <p:ph idx="1"/>
          </p:nvPr>
        </p:nvSpPr>
        <p:spPr>
          <a:xfrm>
            <a:off x="2529973" y="1221937"/>
            <a:ext cx="7120152" cy="4953000"/>
          </a:xfrm>
        </p:spPr>
        <p:txBody>
          <a:bodyPr>
            <a:normAutofit/>
          </a:bodyPr>
          <a:lstStyle/>
          <a:p>
            <a:pPr marL="0" indent="0">
              <a:buNone/>
            </a:pPr>
            <a:endParaRPr lang="en-US" dirty="0">
              <a:solidFill>
                <a:srgbClr val="2A638F"/>
              </a:solidFill>
              <a:latin typeface="Arial Regular"/>
            </a:endParaRPr>
          </a:p>
          <a:p>
            <a:pPr marL="0" indent="0">
              <a:buNone/>
            </a:pPr>
            <a:endParaRPr lang="en-US" dirty="0">
              <a:solidFill>
                <a:srgbClr val="2A638F"/>
              </a:solidFill>
              <a:latin typeface="Arial Regular"/>
            </a:endParaRPr>
          </a:p>
          <a:p>
            <a:pPr marL="0" indent="0">
              <a:buNone/>
            </a:pPr>
            <a:endParaRPr lang="en-US" dirty="0">
              <a:solidFill>
                <a:srgbClr val="2A638F"/>
              </a:solidFill>
              <a:latin typeface="Arial Regular"/>
            </a:endParaRPr>
          </a:p>
          <a:p>
            <a:pPr marL="0" indent="0">
              <a:buNone/>
            </a:pPr>
            <a:r>
              <a:rPr lang="en-US" sz="3200" dirty="0">
                <a:solidFill>
                  <a:srgbClr val="2A638F"/>
                </a:solidFill>
                <a:latin typeface="Arial Regular"/>
              </a:rPr>
              <a:t>SnapEval Support </a:t>
            </a:r>
          </a:p>
          <a:p>
            <a:pPr marL="517525" lvl="2" indent="0">
              <a:buClr>
                <a:srgbClr val="2A638F"/>
              </a:buClr>
              <a:buNone/>
            </a:pPr>
            <a:r>
              <a:rPr lang="en-US" sz="3200" dirty="0">
                <a:solidFill>
                  <a:srgbClr val="2A638F"/>
                </a:solidFill>
                <a:latin typeface="Arial Regular"/>
              </a:rPr>
              <a:t>  Email: </a:t>
            </a:r>
            <a:r>
              <a:rPr lang="en-US" sz="3200" dirty="0">
                <a:solidFill>
                  <a:srgbClr val="0000FF"/>
                </a:solidFill>
                <a:latin typeface="Arial Regular"/>
                <a:hlinkClick r:id="rId3">
                  <a:extLst>
                    <a:ext uri="{A12FA001-AC4F-418D-AE19-62706E023703}">
                      <ahyp:hlinkClr xmlns:ahyp="http://schemas.microsoft.com/office/drawing/2018/hyperlinkcolor" val="tx"/>
                    </a:ext>
                  </a:extLst>
                </a:hlinkClick>
              </a:rPr>
              <a:t>Support@SnapEval.com</a:t>
            </a:r>
            <a:r>
              <a:rPr lang="en-US" sz="3200" dirty="0">
                <a:latin typeface="Arial Regular"/>
              </a:rPr>
              <a:t>  </a:t>
            </a:r>
          </a:p>
          <a:p>
            <a:pPr marL="517525" lvl="2" indent="0">
              <a:buClr>
                <a:srgbClr val="2A638F"/>
              </a:buClr>
              <a:buNone/>
            </a:pPr>
            <a:r>
              <a:rPr lang="en-US" sz="3200" dirty="0">
                <a:solidFill>
                  <a:srgbClr val="2A638F"/>
                </a:solidFill>
                <a:latin typeface="Arial Regular"/>
              </a:rPr>
              <a:t>  Phone: (585) 414-5000</a:t>
            </a:r>
          </a:p>
          <a:p>
            <a:pPr marL="0" indent="0">
              <a:buNone/>
            </a:pPr>
            <a:endParaRPr lang="en-US" dirty="0"/>
          </a:p>
          <a:p>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B0FB440-261A-4C6C-800B-A2C6F0250525}"/>
              </a:ext>
            </a:extLst>
          </p:cNvPr>
          <p:cNvSpPr>
            <a:spLocks noGrp="1"/>
          </p:cNvSpPr>
          <p:nvPr>
            <p:ph type="sldNum" sz="quarter" idx="11"/>
          </p:nvPr>
        </p:nvSpPr>
        <p:spPr/>
        <p:txBody>
          <a:bodyPr/>
          <a:lstStyle/>
          <a:p>
            <a:pPr>
              <a:defRPr/>
            </a:pPr>
            <a:fld id="{446C9BED-6FD4-4BA4-B6B0-4A26058AC9EF}" type="slidenum">
              <a:rPr lang="en-US" smtClean="0"/>
              <a:pPr>
                <a:defRPr/>
              </a:pPr>
              <a:t>65</a:t>
            </a:fld>
            <a:endParaRPr lang="en-US" dirty="0"/>
          </a:p>
        </p:txBody>
      </p:sp>
      <p:sp>
        <p:nvSpPr>
          <p:cNvPr id="39" name="Rectangle 38"/>
          <p:cNvSpPr/>
          <p:nvPr/>
        </p:nvSpPr>
        <p:spPr>
          <a:xfrm>
            <a:off x="5828076" y="2751906"/>
            <a:ext cx="5326739" cy="154799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48508"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lvl="1" defTabSz="800100">
              <a:lnSpc>
                <a:spcPct val="90000"/>
              </a:lnSpc>
              <a:spcAft>
                <a:spcPct val="35000"/>
              </a:spcAft>
            </a:pPr>
            <a:endParaRPr lang="en-US" sz="1800" b="1" kern="1200" dirty="0">
              <a:solidFill>
                <a:srgbClr val="009900"/>
              </a:solidFill>
              <a:latin typeface="Arial Regular"/>
            </a:endParaRPr>
          </a:p>
        </p:txBody>
      </p:sp>
      <p:sp>
        <p:nvSpPr>
          <p:cNvPr id="41" name="Rectangle 40"/>
          <p:cNvSpPr/>
          <p:nvPr/>
        </p:nvSpPr>
        <p:spPr>
          <a:xfrm>
            <a:off x="5828075" y="4455545"/>
            <a:ext cx="5326739" cy="154799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48508" tIns="68580" rIns="68580" bIns="68580" numCol="1" spcCol="1270" anchor="ctr" anchorCtr="0">
            <a:noAutofit/>
          </a:bodyPr>
          <a:lstStyle>
            <a:defPPr>
              <a:defRPr lang="en-US"/>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lvl="1" defTabSz="800100">
              <a:lnSpc>
                <a:spcPct val="90000"/>
              </a:lnSpc>
              <a:spcAft>
                <a:spcPct val="35000"/>
              </a:spcAft>
            </a:pPr>
            <a:endParaRPr lang="en-US" sz="1800" b="1" kern="1200" dirty="0">
              <a:solidFill>
                <a:srgbClr val="009900"/>
              </a:solidFill>
              <a:latin typeface="Arial Regular"/>
            </a:endParaRPr>
          </a:p>
        </p:txBody>
      </p:sp>
    </p:spTree>
    <p:extLst>
      <p:ext uri="{BB962C8B-B14F-4D97-AF65-F5344CB8AC3E}">
        <p14:creationId xmlns:p14="http://schemas.microsoft.com/office/powerpoint/2010/main" val="49022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1BA6-735E-4711-9B5D-276151E19D19}"/>
              </a:ext>
            </a:extLst>
          </p:cNvPr>
          <p:cNvSpPr>
            <a:spLocks noGrp="1"/>
          </p:cNvSpPr>
          <p:nvPr>
            <p:ph type="title"/>
          </p:nvPr>
        </p:nvSpPr>
        <p:spPr>
          <a:xfrm>
            <a:off x="438841" y="80698"/>
            <a:ext cx="11176000" cy="838200"/>
          </a:xfrm>
        </p:spPr>
        <p:txBody>
          <a:bodyPr/>
          <a:lstStyle/>
          <a:p>
            <a:r>
              <a:rPr lang="en-US" sz="3200" b="0" dirty="0">
                <a:solidFill>
                  <a:srgbClr val="2A638F"/>
                </a:solidFill>
                <a:latin typeface="Rockwell" panose="02060603020205020403" pitchFamily="18" charset="0"/>
              </a:rPr>
              <a:t>SnapEval Pricing</a:t>
            </a:r>
          </a:p>
        </p:txBody>
      </p:sp>
      <p:sp>
        <p:nvSpPr>
          <p:cNvPr id="4" name="Slide Number Placeholder 3">
            <a:extLst>
              <a:ext uri="{FF2B5EF4-FFF2-40B4-BE49-F238E27FC236}">
                <a16:creationId xmlns:a16="http://schemas.microsoft.com/office/drawing/2014/main" id="{3B0FB440-261A-4C6C-800B-A2C6F0250525}"/>
              </a:ext>
            </a:extLst>
          </p:cNvPr>
          <p:cNvSpPr>
            <a:spLocks noGrp="1"/>
          </p:cNvSpPr>
          <p:nvPr>
            <p:ph type="sldNum" sz="quarter" idx="11"/>
          </p:nvPr>
        </p:nvSpPr>
        <p:spPr/>
        <p:txBody>
          <a:bodyPr/>
          <a:lstStyle/>
          <a:p>
            <a:pPr>
              <a:defRPr/>
            </a:pPr>
            <a:fld id="{446C9BED-6FD4-4BA4-B6B0-4A26058AC9EF}" type="slidenum">
              <a:rPr lang="en-US" smtClean="0"/>
              <a:pPr>
                <a:defRPr/>
              </a:pPr>
              <a:t>7</a:t>
            </a:fld>
            <a:endParaRPr lang="en-US" dirty="0"/>
          </a:p>
        </p:txBody>
      </p:sp>
      <p:grpSp>
        <p:nvGrpSpPr>
          <p:cNvPr id="9" name="Group 8">
            <a:extLst>
              <a:ext uri="{FF2B5EF4-FFF2-40B4-BE49-F238E27FC236}">
                <a16:creationId xmlns:a16="http://schemas.microsoft.com/office/drawing/2014/main" id="{3C490F39-879F-4597-BE28-33EC2028BC4D}"/>
              </a:ext>
            </a:extLst>
          </p:cNvPr>
          <p:cNvGrpSpPr/>
          <p:nvPr/>
        </p:nvGrpSpPr>
        <p:grpSpPr>
          <a:xfrm>
            <a:off x="4510717" y="933170"/>
            <a:ext cx="3224805" cy="3459206"/>
            <a:chOff x="3278286" y="3008239"/>
            <a:chExt cx="2908581" cy="3257856"/>
          </a:xfrm>
        </p:grpSpPr>
        <p:sp>
          <p:nvSpPr>
            <p:cNvPr id="40" name="Rectangle: Rounded Corners 39">
              <a:extLst>
                <a:ext uri="{FF2B5EF4-FFF2-40B4-BE49-F238E27FC236}">
                  <a16:creationId xmlns:a16="http://schemas.microsoft.com/office/drawing/2014/main" id="{34FF7E31-F8B7-443E-BDC9-8626F4AD3444}"/>
                </a:ext>
              </a:extLst>
            </p:cNvPr>
            <p:cNvSpPr/>
            <p:nvPr/>
          </p:nvSpPr>
          <p:spPr bwMode="auto">
            <a:xfrm>
              <a:off x="3278286" y="3008239"/>
              <a:ext cx="2908581" cy="3252303"/>
            </a:xfrm>
            <a:prstGeom prst="roundRect">
              <a:avLst/>
            </a:prstGeom>
            <a:solidFill>
              <a:schemeClr val="bg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nSpc>
                  <a:spcPct val="90000"/>
                </a:lnSpc>
              </a:pPr>
              <a:endParaRPr kumimoji="0" lang="en-US" sz="2400" i="0" u="none" strike="noStrike" cap="none" normalizeH="0" baseline="0" dirty="0">
                <a:ln>
                  <a:noFill/>
                </a:ln>
                <a:effectLst/>
                <a:latin typeface="+mn-lt"/>
              </a:endParaRPr>
            </a:p>
          </p:txBody>
        </p:sp>
        <p:sp>
          <p:nvSpPr>
            <p:cNvPr id="46" name="TextBox 45">
              <a:extLst>
                <a:ext uri="{FF2B5EF4-FFF2-40B4-BE49-F238E27FC236}">
                  <a16:creationId xmlns:a16="http://schemas.microsoft.com/office/drawing/2014/main" id="{31906176-FE52-46FD-BEFB-4DA1D21FA6FC}"/>
                </a:ext>
              </a:extLst>
            </p:cNvPr>
            <p:cNvSpPr txBox="1"/>
            <p:nvPr/>
          </p:nvSpPr>
          <p:spPr bwMode="ltGray">
            <a:xfrm>
              <a:off x="3326932" y="3046839"/>
              <a:ext cx="2822408" cy="3219256"/>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b="1" dirty="0">
                  <a:solidFill>
                    <a:srgbClr val="2A638F"/>
                  </a:solidFill>
                  <a:latin typeface="Arial" panose="020B0604020202020204" pitchFamily="34" charset="0"/>
                  <a:cs typeface="Arial" panose="020B0604020202020204" pitchFamily="34" charset="0"/>
                </a:rPr>
                <a:t>SnapEval</a:t>
              </a:r>
              <a:r>
                <a:rPr lang="en-US" sz="1800" b="1" dirty="0">
                  <a:solidFill>
                    <a:srgbClr val="009900"/>
                  </a:solidFill>
                  <a:latin typeface="Arial" panose="020B0604020202020204" pitchFamily="34" charset="0"/>
                  <a:cs typeface="Arial" panose="020B0604020202020204" pitchFamily="34" charset="0"/>
                </a:rPr>
                <a:t> </a:t>
              </a:r>
              <a:br>
                <a:rPr lang="en-US" sz="1800" b="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PERFORMANCE MANAGEMENT EDITION </a:t>
              </a:r>
              <a:br>
                <a:rPr lang="en-US" sz="1600" b="1" i="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for </a:t>
              </a:r>
              <a:br>
                <a:rPr lang="en-US" sz="1600" b="1" i="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LARGE TEAMS</a:t>
              </a: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Includes: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Continuous Performance Management - Modern Performance Appraisals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Org Charts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Custom Push Notifications</a:t>
              </a: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b="1" dirty="0">
                  <a:solidFill>
                    <a:srgbClr val="009900"/>
                  </a:solidFill>
                  <a:latin typeface="Arial" panose="020B0604020202020204" pitchFamily="34" charset="0"/>
                  <a:cs typeface="Arial" panose="020B0604020202020204" pitchFamily="34" charset="0"/>
                </a:rPr>
                <a:t>For 11 or more users</a:t>
              </a: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Ultra-affordable subscription plan: </a:t>
              </a:r>
              <a:r>
                <a:rPr lang="en-US" sz="1200" b="1" dirty="0">
                  <a:solidFill>
                    <a:srgbClr val="009900"/>
                  </a:solidFill>
                  <a:latin typeface="Arial" panose="020B0604020202020204" pitchFamily="34" charset="0"/>
                  <a:cs typeface="Arial" panose="020B0604020202020204" pitchFamily="34" charset="0"/>
                </a:rPr>
                <a:t>$2.25/user/month</a:t>
              </a: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Works out to less than </a:t>
              </a:r>
              <a:r>
                <a:rPr lang="en-US" sz="1200" b="1" dirty="0">
                  <a:solidFill>
                    <a:srgbClr val="009900"/>
                  </a:solidFill>
                  <a:latin typeface="Arial" panose="020B0604020202020204" pitchFamily="34" charset="0"/>
                  <a:cs typeface="Arial" panose="020B0604020202020204" pitchFamily="34" charset="0"/>
                </a:rPr>
                <a:t>8¢</a:t>
              </a:r>
              <a:r>
                <a:rPr lang="en-US" sz="1200" dirty="0">
                  <a:latin typeface="Arial" panose="020B0604020202020204" pitchFamily="34" charset="0"/>
                  <a:cs typeface="Arial" panose="020B0604020202020204" pitchFamily="34" charset="0"/>
                </a:rPr>
                <a:t> per Enrolled Employee per Day!</a:t>
              </a:r>
            </a:p>
          </p:txBody>
        </p:sp>
      </p:grpSp>
      <p:grpSp>
        <p:nvGrpSpPr>
          <p:cNvPr id="28" name="Group 27">
            <a:extLst>
              <a:ext uri="{FF2B5EF4-FFF2-40B4-BE49-F238E27FC236}">
                <a16:creationId xmlns:a16="http://schemas.microsoft.com/office/drawing/2014/main" id="{1CB06F84-A47A-4C6F-BC80-55949337930E}"/>
              </a:ext>
            </a:extLst>
          </p:cNvPr>
          <p:cNvGrpSpPr/>
          <p:nvPr/>
        </p:nvGrpSpPr>
        <p:grpSpPr>
          <a:xfrm>
            <a:off x="931536" y="964465"/>
            <a:ext cx="3224806" cy="3427911"/>
            <a:chOff x="1709507" y="3008240"/>
            <a:chExt cx="2908580" cy="3281065"/>
          </a:xfrm>
        </p:grpSpPr>
        <p:sp>
          <p:nvSpPr>
            <p:cNvPr id="29" name="Rectangle: Rounded Corners 28">
              <a:extLst>
                <a:ext uri="{FF2B5EF4-FFF2-40B4-BE49-F238E27FC236}">
                  <a16:creationId xmlns:a16="http://schemas.microsoft.com/office/drawing/2014/main" id="{F30FE1B7-DA43-4057-9CA8-BAD863924DD9}"/>
                </a:ext>
              </a:extLst>
            </p:cNvPr>
            <p:cNvSpPr/>
            <p:nvPr/>
          </p:nvSpPr>
          <p:spPr bwMode="auto">
            <a:xfrm>
              <a:off x="1709507" y="3008240"/>
              <a:ext cx="2908580" cy="3252303"/>
            </a:xfrm>
            <a:prstGeom prst="roundRect">
              <a:avLst/>
            </a:prstGeom>
            <a:solidFill>
              <a:schemeClr val="bg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nSpc>
                  <a:spcPct val="90000"/>
                </a:lnSpc>
              </a:pPr>
              <a:endParaRPr kumimoji="0" lang="en-US" sz="2400" i="0" u="none" strike="noStrike" cap="none" normalizeH="0" baseline="0" dirty="0">
                <a:ln>
                  <a:noFill/>
                </a:ln>
                <a:effectLst/>
                <a:latin typeface="+mn-lt"/>
              </a:endParaRPr>
            </a:p>
          </p:txBody>
        </p:sp>
        <p:sp>
          <p:nvSpPr>
            <p:cNvPr id="37" name="TextBox 36">
              <a:extLst>
                <a:ext uri="{FF2B5EF4-FFF2-40B4-BE49-F238E27FC236}">
                  <a16:creationId xmlns:a16="http://schemas.microsoft.com/office/drawing/2014/main" id="{C6B9FB3B-8E04-4A0B-962A-CA0B6659253F}"/>
                </a:ext>
              </a:extLst>
            </p:cNvPr>
            <p:cNvSpPr txBox="1"/>
            <p:nvPr/>
          </p:nvSpPr>
          <p:spPr bwMode="ltGray">
            <a:xfrm>
              <a:off x="1758569" y="3037003"/>
              <a:ext cx="2769870" cy="3252302"/>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b="1" dirty="0">
                  <a:solidFill>
                    <a:srgbClr val="2A638F"/>
                  </a:solidFill>
                  <a:latin typeface="Arial" panose="020B0604020202020204" pitchFamily="34" charset="0"/>
                  <a:cs typeface="Arial" panose="020B0604020202020204" pitchFamily="34" charset="0"/>
                </a:rPr>
                <a:t>SnapEval</a:t>
              </a:r>
              <a:r>
                <a:rPr lang="en-US" sz="2000" b="1" dirty="0">
                  <a:solidFill>
                    <a:srgbClr val="009900"/>
                  </a:solidFill>
                  <a:latin typeface="Arial" panose="020B0604020202020204" pitchFamily="34" charset="0"/>
                  <a:cs typeface="Arial" panose="020B0604020202020204" pitchFamily="34" charset="0"/>
                </a:rPr>
                <a:t> </a:t>
              </a:r>
              <a:br>
                <a:rPr lang="en-US" sz="1800" b="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UNLIMITED EDITION </a:t>
              </a:r>
              <a:br>
                <a:rPr lang="en-US" sz="1600" b="1" i="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for </a:t>
              </a:r>
              <a:br>
                <a:rPr lang="en-US" sz="1600" b="1" i="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SMALL TEAMS</a:t>
              </a:r>
              <a:endParaRPr lang="en-US" sz="1800" b="1" i="1" dirty="0">
                <a:solidFill>
                  <a:srgbClr val="009900"/>
                </a:solidFill>
                <a:latin typeface="Arial" panose="020B0604020202020204" pitchFamily="34" charset="0"/>
                <a:cs typeface="Arial" panose="020B0604020202020204" pitchFamily="34" charset="0"/>
              </a:endParaRP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Includes ALL SnapEval features: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Continuous Performance Management - Modern Performance Appraisals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Performance Recognition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Org Charts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Custom Push Notifications</a:t>
              </a: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b="1" dirty="0">
                  <a:solidFill>
                    <a:srgbClr val="009900"/>
                  </a:solidFill>
                  <a:latin typeface="Arial" panose="020B0604020202020204" pitchFamily="34" charset="0"/>
                  <a:cs typeface="Arial" panose="020B0604020202020204" pitchFamily="34" charset="0"/>
                </a:rPr>
                <a:t>For up to 10 users</a:t>
              </a:r>
              <a:endParaRPr lang="en-US" sz="1200" b="1" dirty="0">
                <a:latin typeface="Arial" panose="020B0604020202020204" pitchFamily="34" charset="0"/>
                <a:cs typeface="Arial" panose="020B0604020202020204" pitchFamily="34" charset="0"/>
              </a:endParaRP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b="1" dirty="0">
                  <a:solidFill>
                    <a:srgbClr val="009900"/>
                  </a:solidFill>
                  <a:latin typeface="Arial" panose="020B0604020202020204" pitchFamily="34" charset="0"/>
                  <a:cs typeface="Arial" panose="020B0604020202020204" pitchFamily="34" charset="0"/>
                </a:rPr>
                <a:t>Absolutely FREE!</a:t>
              </a: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Use indefinitely. No time limitations!</a:t>
              </a: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No feature limitations!</a:t>
              </a:r>
            </a:p>
            <a:p>
              <a:pPr marL="182880" indent="-182880" algn="l">
                <a:lnSpc>
                  <a:spcPct val="90000"/>
                </a:lnSpc>
                <a:spcBef>
                  <a:spcPts val="0"/>
                </a:spcBef>
                <a:spcAft>
                  <a:spcPts val="5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Not a 'trial version' of software!</a:t>
              </a:r>
            </a:p>
          </p:txBody>
        </p:sp>
      </p:grpSp>
      <p:grpSp>
        <p:nvGrpSpPr>
          <p:cNvPr id="45" name="Group 44">
            <a:extLst>
              <a:ext uri="{FF2B5EF4-FFF2-40B4-BE49-F238E27FC236}">
                <a16:creationId xmlns:a16="http://schemas.microsoft.com/office/drawing/2014/main" id="{C2B16048-A3FB-482D-9A51-5338EF6BDFE3}"/>
              </a:ext>
            </a:extLst>
          </p:cNvPr>
          <p:cNvGrpSpPr/>
          <p:nvPr/>
        </p:nvGrpSpPr>
        <p:grpSpPr>
          <a:xfrm>
            <a:off x="8138250" y="918898"/>
            <a:ext cx="3224806" cy="3467582"/>
            <a:chOff x="3621585" y="3008239"/>
            <a:chExt cx="2908581" cy="3252303"/>
          </a:xfrm>
        </p:grpSpPr>
        <p:sp>
          <p:nvSpPr>
            <p:cNvPr id="49" name="Rectangle: Rounded Corners 48">
              <a:extLst>
                <a:ext uri="{FF2B5EF4-FFF2-40B4-BE49-F238E27FC236}">
                  <a16:creationId xmlns:a16="http://schemas.microsoft.com/office/drawing/2014/main" id="{B14EF357-9D61-4F90-95FC-26843933F9FC}"/>
                </a:ext>
              </a:extLst>
            </p:cNvPr>
            <p:cNvSpPr/>
            <p:nvPr/>
          </p:nvSpPr>
          <p:spPr bwMode="auto">
            <a:xfrm>
              <a:off x="3621585" y="3008239"/>
              <a:ext cx="2908581" cy="3252303"/>
            </a:xfrm>
            <a:prstGeom prst="roundRect">
              <a:avLst/>
            </a:prstGeom>
            <a:solidFill>
              <a:schemeClr val="bg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nSpc>
                  <a:spcPct val="90000"/>
                </a:lnSpc>
              </a:pPr>
              <a:endParaRPr kumimoji="0" lang="en-US" sz="2400" i="0" u="none" strike="noStrike" cap="none" normalizeH="0" baseline="0" dirty="0">
                <a:ln>
                  <a:noFill/>
                </a:ln>
                <a:effectLst/>
                <a:latin typeface="+mn-lt"/>
              </a:endParaRPr>
            </a:p>
          </p:txBody>
        </p:sp>
        <p:sp>
          <p:nvSpPr>
            <p:cNvPr id="54" name="TextBox 53">
              <a:extLst>
                <a:ext uri="{FF2B5EF4-FFF2-40B4-BE49-F238E27FC236}">
                  <a16:creationId xmlns:a16="http://schemas.microsoft.com/office/drawing/2014/main" id="{20671B2D-EAB6-4819-A7D0-6BA64233A48A}"/>
                </a:ext>
              </a:extLst>
            </p:cNvPr>
            <p:cNvSpPr txBox="1"/>
            <p:nvPr/>
          </p:nvSpPr>
          <p:spPr bwMode="ltGray">
            <a:xfrm>
              <a:off x="3671538" y="3049053"/>
              <a:ext cx="2784914" cy="3138135"/>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b="1" dirty="0">
                  <a:solidFill>
                    <a:srgbClr val="2A638F"/>
                  </a:solidFill>
                  <a:latin typeface="Arial" panose="020B0604020202020204" pitchFamily="34" charset="0"/>
                  <a:cs typeface="Arial" panose="020B0604020202020204" pitchFamily="34" charset="0"/>
                </a:rPr>
                <a:t>SnapEval</a:t>
              </a:r>
              <a:r>
                <a:rPr lang="en-US" sz="1800" b="1" dirty="0">
                  <a:solidFill>
                    <a:srgbClr val="009900"/>
                  </a:solidFill>
                  <a:latin typeface="Arial" panose="020B0604020202020204" pitchFamily="34" charset="0"/>
                  <a:cs typeface="Arial" panose="020B0604020202020204" pitchFamily="34" charset="0"/>
                </a:rPr>
                <a:t> </a:t>
              </a:r>
              <a:br>
                <a:rPr lang="en-US" sz="1800" b="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UNLIMITED EDITION </a:t>
              </a:r>
              <a:br>
                <a:rPr lang="en-US" sz="1600" b="1" i="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for </a:t>
              </a:r>
              <a:br>
                <a:rPr lang="en-US" sz="1600" b="1" i="1" dirty="0">
                  <a:solidFill>
                    <a:srgbClr val="009900"/>
                  </a:solidFill>
                  <a:latin typeface="Arial" panose="020B0604020202020204" pitchFamily="34" charset="0"/>
                  <a:cs typeface="Arial" panose="020B0604020202020204" pitchFamily="34" charset="0"/>
                </a:rPr>
              </a:br>
              <a:r>
                <a:rPr lang="en-US" sz="1600" b="1" i="1" dirty="0">
                  <a:solidFill>
                    <a:srgbClr val="009900"/>
                  </a:solidFill>
                  <a:latin typeface="Arial" panose="020B0604020202020204" pitchFamily="34" charset="0"/>
                  <a:cs typeface="Arial" panose="020B0604020202020204" pitchFamily="34" charset="0"/>
                </a:rPr>
                <a:t>LARGE TEAMS</a:t>
              </a:r>
            </a:p>
            <a:p>
              <a:pPr marL="182880" indent="-182880" algn="l">
                <a:lnSpc>
                  <a:spcPct val="90000"/>
                </a:lnSpc>
                <a:spcBef>
                  <a:spcPts val="0"/>
                </a:spcBef>
                <a:spcAft>
                  <a:spcPts val="6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Includes ALL SnapEval features: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Continuous Performance Management - Modern Performance Appraisals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Performance Recognition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Org Charts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Custom Push Notifications</a:t>
              </a:r>
            </a:p>
            <a:p>
              <a:pPr marL="182880" indent="-182880" algn="l">
                <a:lnSpc>
                  <a:spcPct val="90000"/>
                </a:lnSpc>
                <a:spcBef>
                  <a:spcPts val="0"/>
                </a:spcBef>
                <a:spcAft>
                  <a:spcPts val="600"/>
                </a:spcAft>
                <a:buClr>
                  <a:schemeClr val="tx1"/>
                </a:buClr>
                <a:buFont typeface="Arial" panose="020B0604020202020204" pitchFamily="34" charset="0"/>
                <a:buChar char="•"/>
              </a:pPr>
              <a:r>
                <a:rPr lang="en-US" sz="1200" b="1" dirty="0">
                  <a:solidFill>
                    <a:srgbClr val="009900"/>
                  </a:solidFill>
                  <a:latin typeface="Arial" panose="020B0604020202020204" pitchFamily="34" charset="0"/>
                  <a:cs typeface="Arial" panose="020B0604020202020204" pitchFamily="34" charset="0"/>
                </a:rPr>
                <a:t>For 11 or more users</a:t>
              </a:r>
            </a:p>
            <a:p>
              <a:pPr marL="182880" indent="-182880" algn="l">
                <a:lnSpc>
                  <a:spcPct val="90000"/>
                </a:lnSpc>
                <a:spcBef>
                  <a:spcPts val="0"/>
                </a:spcBef>
                <a:spcAft>
                  <a:spcPts val="6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Economical subscription plan: </a:t>
              </a:r>
              <a:r>
                <a:rPr lang="en-US" sz="1200" b="1" dirty="0">
                  <a:solidFill>
                    <a:srgbClr val="009900"/>
                  </a:solidFill>
                  <a:latin typeface="Arial" panose="020B0604020202020204" pitchFamily="34" charset="0"/>
                  <a:cs typeface="Arial" panose="020B0604020202020204" pitchFamily="34" charset="0"/>
                </a:rPr>
                <a:t>$3.25/user/month</a:t>
              </a:r>
              <a:endParaRPr lang="en-US" sz="1200" b="1" dirty="0">
                <a:latin typeface="Arial" panose="020B0604020202020204" pitchFamily="34" charset="0"/>
                <a:cs typeface="Arial" panose="020B0604020202020204" pitchFamily="34" charset="0"/>
              </a:endParaRPr>
            </a:p>
            <a:p>
              <a:pPr marL="182880" indent="-182880" algn="l">
                <a:lnSpc>
                  <a:spcPct val="90000"/>
                </a:lnSpc>
                <a:spcBef>
                  <a:spcPts val="0"/>
                </a:spcBef>
                <a:spcAft>
                  <a:spcPts val="600"/>
                </a:spcAft>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Works out to less than </a:t>
              </a:r>
              <a:r>
                <a:rPr lang="en-US" sz="1200" b="1" dirty="0">
                  <a:solidFill>
                    <a:srgbClr val="009900"/>
                  </a:solidFill>
                  <a:latin typeface="Arial" panose="020B0604020202020204" pitchFamily="34" charset="0"/>
                  <a:cs typeface="Arial" panose="020B0604020202020204" pitchFamily="34" charset="0"/>
                </a:rPr>
                <a:t>11¢</a:t>
              </a:r>
              <a:r>
                <a:rPr lang="en-US" sz="1200" dirty="0">
                  <a:latin typeface="Arial" panose="020B0604020202020204" pitchFamily="34" charset="0"/>
                  <a:cs typeface="Arial" panose="020B0604020202020204" pitchFamily="34" charset="0"/>
                </a:rPr>
                <a:t> per Enrolled Employee per Day!</a:t>
              </a:r>
            </a:p>
          </p:txBody>
        </p:sp>
      </p:grpSp>
      <p:sp>
        <p:nvSpPr>
          <p:cNvPr id="55" name="Rectangle 54">
            <a:extLst>
              <a:ext uri="{FF2B5EF4-FFF2-40B4-BE49-F238E27FC236}">
                <a16:creationId xmlns:a16="http://schemas.microsoft.com/office/drawing/2014/main" id="{A8BD8A6D-8590-4643-9EB3-E8BB0850686F}"/>
              </a:ext>
            </a:extLst>
          </p:cNvPr>
          <p:cNvSpPr/>
          <p:nvPr/>
        </p:nvSpPr>
        <p:spPr>
          <a:xfrm>
            <a:off x="4535115" y="4409343"/>
            <a:ext cx="3176007" cy="313932"/>
          </a:xfrm>
          <a:prstGeom prst="rect">
            <a:avLst/>
          </a:prstGeom>
        </p:spPr>
        <p:txBody>
          <a:bodyPr wrap="square">
            <a:spAutoFit/>
          </a:bodyPr>
          <a:lstStyle/>
          <a:p>
            <a:pPr lvl="0">
              <a:lnSpc>
                <a:spcPct val="90000"/>
              </a:lnSpc>
              <a:spcBef>
                <a:spcPts val="0"/>
              </a:spcBef>
              <a:spcAft>
                <a:spcPts val="500"/>
              </a:spcAft>
            </a:pPr>
            <a:r>
              <a:rPr lang="en-US" sz="1600" b="1" dirty="0">
                <a:solidFill>
                  <a:srgbClr val="009900"/>
                </a:solidFill>
                <a:latin typeface="Arial" panose="020B0604020202020204" pitchFamily="34" charset="0"/>
                <a:cs typeface="Arial" panose="020B0604020202020204" pitchFamily="34" charset="0"/>
              </a:rPr>
              <a:t>All SnapEval Editions Include</a:t>
            </a:r>
          </a:p>
        </p:txBody>
      </p:sp>
      <p:sp>
        <p:nvSpPr>
          <p:cNvPr id="56" name="Rectangle 55">
            <a:extLst>
              <a:ext uri="{FF2B5EF4-FFF2-40B4-BE49-F238E27FC236}">
                <a16:creationId xmlns:a16="http://schemas.microsoft.com/office/drawing/2014/main" id="{D4061E92-15F7-449D-AF00-BC104FF419C2}"/>
              </a:ext>
            </a:extLst>
          </p:cNvPr>
          <p:cNvSpPr/>
          <p:nvPr/>
        </p:nvSpPr>
        <p:spPr>
          <a:xfrm>
            <a:off x="1997949" y="5053393"/>
            <a:ext cx="2813952" cy="258532"/>
          </a:xfrm>
          <a:prstGeom prst="rect">
            <a:avLst/>
          </a:prstGeom>
        </p:spPr>
        <p:txBody>
          <a:bodyPr wrap="square">
            <a:spAutoFit/>
          </a:bodyPr>
          <a:lstStyle/>
          <a:p>
            <a:pPr marL="171450" lvl="0" indent="-171450" algn="l">
              <a:lnSpc>
                <a:spcPct val="90000"/>
              </a:lnSpc>
              <a:spcBef>
                <a:spcPts val="0"/>
              </a:spcBef>
              <a:spcAft>
                <a:spcPts val="5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Cost based on actual enrollments</a:t>
            </a:r>
          </a:p>
        </p:txBody>
      </p:sp>
      <p:sp>
        <p:nvSpPr>
          <p:cNvPr id="57" name="Rectangle 56">
            <a:extLst>
              <a:ext uri="{FF2B5EF4-FFF2-40B4-BE49-F238E27FC236}">
                <a16:creationId xmlns:a16="http://schemas.microsoft.com/office/drawing/2014/main" id="{19DC2305-8450-498F-96E1-C4AAB493DA8E}"/>
              </a:ext>
            </a:extLst>
          </p:cNvPr>
          <p:cNvSpPr/>
          <p:nvPr/>
        </p:nvSpPr>
        <p:spPr>
          <a:xfrm>
            <a:off x="2192903" y="5790019"/>
            <a:ext cx="4278685" cy="258532"/>
          </a:xfrm>
          <a:prstGeom prst="rect">
            <a:avLst/>
          </a:prstGeom>
        </p:spPr>
        <p:txBody>
          <a:bodyPr wrap="square">
            <a:spAutoFit/>
          </a:bodyPr>
          <a:lstStyle/>
          <a:p>
            <a:pPr marL="171450" lvl="0" indent="-171450" algn="l">
              <a:lnSpc>
                <a:spcPct val="90000"/>
              </a:lnSpc>
              <a:spcBef>
                <a:spcPts val="0"/>
              </a:spcBef>
              <a:spcAft>
                <a:spcPts val="500"/>
              </a:spcAft>
              <a:buFont typeface="Courier New" panose="02070309020205020404" pitchFamily="49" charset="0"/>
              <a:buChar char="o"/>
            </a:pPr>
            <a:r>
              <a:rPr lang="en-US" sz="1200" dirty="0">
                <a:solidFill>
                  <a:prstClr val="black"/>
                </a:solidFill>
                <a:latin typeface="Arial" panose="020B0604020202020204" pitchFamily="34" charset="0"/>
                <a:cs typeface="Arial" panose="020B0604020202020204" pitchFamily="34" charset="0"/>
              </a:rPr>
              <a:t>Included as a line item on your monthly ADP invoice</a:t>
            </a:r>
          </a:p>
        </p:txBody>
      </p:sp>
      <p:sp>
        <p:nvSpPr>
          <p:cNvPr id="58" name="Rectangle 57">
            <a:extLst>
              <a:ext uri="{FF2B5EF4-FFF2-40B4-BE49-F238E27FC236}">
                <a16:creationId xmlns:a16="http://schemas.microsoft.com/office/drawing/2014/main" id="{D9CD8456-B394-489D-91B6-590B762230EB}"/>
              </a:ext>
            </a:extLst>
          </p:cNvPr>
          <p:cNvSpPr/>
          <p:nvPr/>
        </p:nvSpPr>
        <p:spPr>
          <a:xfrm>
            <a:off x="1997949" y="6036607"/>
            <a:ext cx="3944251" cy="258532"/>
          </a:xfrm>
          <a:prstGeom prst="rect">
            <a:avLst/>
          </a:prstGeom>
        </p:spPr>
        <p:txBody>
          <a:bodyPr wrap="square">
            <a:spAutoFit/>
          </a:bodyPr>
          <a:lstStyle/>
          <a:p>
            <a:pPr marL="171450" lvl="0" indent="-171450" algn="l">
              <a:lnSpc>
                <a:spcPct val="90000"/>
              </a:lnSpc>
              <a:spcBef>
                <a:spcPts val="0"/>
              </a:spcBef>
              <a:spcAft>
                <a:spcPts val="5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No annual contract or commitment</a:t>
            </a:r>
          </a:p>
        </p:txBody>
      </p:sp>
      <p:sp>
        <p:nvSpPr>
          <p:cNvPr id="59" name="Rectangle 58">
            <a:extLst>
              <a:ext uri="{FF2B5EF4-FFF2-40B4-BE49-F238E27FC236}">
                <a16:creationId xmlns:a16="http://schemas.microsoft.com/office/drawing/2014/main" id="{726E4B75-63C0-4899-AF4F-91FD7F873ED5}"/>
              </a:ext>
            </a:extLst>
          </p:cNvPr>
          <p:cNvSpPr/>
          <p:nvPr/>
        </p:nvSpPr>
        <p:spPr>
          <a:xfrm>
            <a:off x="2192892" y="5302767"/>
            <a:ext cx="4098051" cy="258532"/>
          </a:xfrm>
          <a:prstGeom prst="rect">
            <a:avLst/>
          </a:prstGeom>
        </p:spPr>
        <p:txBody>
          <a:bodyPr wrap="square">
            <a:spAutoFit/>
          </a:bodyPr>
          <a:lstStyle/>
          <a:p>
            <a:pPr marL="171450" lvl="0" indent="-171450" algn="l">
              <a:lnSpc>
                <a:spcPct val="90000"/>
              </a:lnSpc>
              <a:spcBef>
                <a:spcPts val="0"/>
              </a:spcBef>
              <a:spcAft>
                <a:spcPts val="500"/>
              </a:spcAft>
              <a:buFont typeface="Courier New" panose="02070309020205020404" pitchFamily="49" charset="0"/>
              <a:buChar char="o"/>
            </a:pPr>
            <a:r>
              <a:rPr lang="en-US" sz="1200" dirty="0">
                <a:solidFill>
                  <a:prstClr val="black"/>
                </a:solidFill>
                <a:latin typeface="Arial" panose="020B0604020202020204" pitchFamily="34" charset="0"/>
                <a:cs typeface="Arial" panose="020B0604020202020204" pitchFamily="34" charset="0"/>
              </a:rPr>
              <a:t>Billed monthly to your credit card (non-ADP customers)</a:t>
            </a:r>
          </a:p>
        </p:txBody>
      </p:sp>
      <p:sp>
        <p:nvSpPr>
          <p:cNvPr id="60" name="Rectangle 59">
            <a:extLst>
              <a:ext uri="{FF2B5EF4-FFF2-40B4-BE49-F238E27FC236}">
                <a16:creationId xmlns:a16="http://schemas.microsoft.com/office/drawing/2014/main" id="{3D3F8A81-62EF-4505-8EF9-1AEBACCF37C2}"/>
              </a:ext>
            </a:extLst>
          </p:cNvPr>
          <p:cNvSpPr/>
          <p:nvPr/>
        </p:nvSpPr>
        <p:spPr>
          <a:xfrm>
            <a:off x="1997949" y="4789782"/>
            <a:ext cx="3944251" cy="258532"/>
          </a:xfrm>
          <a:prstGeom prst="rect">
            <a:avLst/>
          </a:prstGeom>
        </p:spPr>
        <p:txBody>
          <a:bodyPr wrap="square">
            <a:spAutoFit/>
          </a:bodyPr>
          <a:lstStyle/>
          <a:p>
            <a:pPr marL="171450" lvl="0" indent="-171450" algn="l">
              <a:lnSpc>
                <a:spcPct val="90000"/>
              </a:lnSpc>
              <a:spcBef>
                <a:spcPts val="0"/>
              </a:spcBef>
              <a:spcAft>
                <a:spcPts val="5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No setup fees of any kind</a:t>
            </a:r>
          </a:p>
        </p:txBody>
      </p:sp>
      <p:sp>
        <p:nvSpPr>
          <p:cNvPr id="61" name="Rectangle 60">
            <a:extLst>
              <a:ext uri="{FF2B5EF4-FFF2-40B4-BE49-F238E27FC236}">
                <a16:creationId xmlns:a16="http://schemas.microsoft.com/office/drawing/2014/main" id="{5C3422B0-66B8-400C-B60D-9CEB0EA263C4}"/>
              </a:ext>
            </a:extLst>
          </p:cNvPr>
          <p:cNvSpPr/>
          <p:nvPr/>
        </p:nvSpPr>
        <p:spPr>
          <a:xfrm>
            <a:off x="6473391" y="5150890"/>
            <a:ext cx="3792442" cy="258532"/>
          </a:xfrm>
          <a:prstGeom prst="rect">
            <a:avLst/>
          </a:prstGeom>
        </p:spPr>
        <p:txBody>
          <a:bodyPr wrap="square">
            <a:spAutoFit/>
          </a:bodyPr>
          <a:lstStyle/>
          <a:p>
            <a:pPr marL="171450" lvl="0" indent="-171450" algn="l">
              <a:lnSpc>
                <a:spcPct val="90000"/>
              </a:lnSpc>
              <a:spcBef>
                <a:spcPts val="0"/>
              </a:spcBef>
              <a:spcAft>
                <a:spcPts val="5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FREE Instant customization and configuration</a:t>
            </a:r>
          </a:p>
        </p:txBody>
      </p:sp>
      <p:sp>
        <p:nvSpPr>
          <p:cNvPr id="62" name="Rectangle 61">
            <a:extLst>
              <a:ext uri="{FF2B5EF4-FFF2-40B4-BE49-F238E27FC236}">
                <a16:creationId xmlns:a16="http://schemas.microsoft.com/office/drawing/2014/main" id="{945D0AC8-1C91-421D-A5FA-189E45652937}"/>
              </a:ext>
            </a:extLst>
          </p:cNvPr>
          <p:cNvSpPr/>
          <p:nvPr/>
        </p:nvSpPr>
        <p:spPr>
          <a:xfrm>
            <a:off x="6473391" y="5408153"/>
            <a:ext cx="3792442" cy="258532"/>
          </a:xfrm>
          <a:prstGeom prst="rect">
            <a:avLst/>
          </a:prstGeom>
        </p:spPr>
        <p:txBody>
          <a:bodyPr wrap="square">
            <a:spAutoFit/>
          </a:bodyPr>
          <a:lstStyle/>
          <a:p>
            <a:pPr marL="171450" lvl="0" indent="-171450" algn="l">
              <a:lnSpc>
                <a:spcPct val="90000"/>
              </a:lnSpc>
              <a:spcBef>
                <a:spcPts val="0"/>
              </a:spcBef>
              <a:spcAft>
                <a:spcPts val="5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FREE Technical support and updates</a:t>
            </a:r>
          </a:p>
        </p:txBody>
      </p:sp>
      <p:sp>
        <p:nvSpPr>
          <p:cNvPr id="63" name="Rectangle 62">
            <a:extLst>
              <a:ext uri="{FF2B5EF4-FFF2-40B4-BE49-F238E27FC236}">
                <a16:creationId xmlns:a16="http://schemas.microsoft.com/office/drawing/2014/main" id="{BECE8923-920E-4283-B2D2-C361235DB579}"/>
              </a:ext>
            </a:extLst>
          </p:cNvPr>
          <p:cNvSpPr/>
          <p:nvPr/>
        </p:nvSpPr>
        <p:spPr>
          <a:xfrm>
            <a:off x="6473391" y="5665605"/>
            <a:ext cx="3792442" cy="258532"/>
          </a:xfrm>
          <a:prstGeom prst="rect">
            <a:avLst/>
          </a:prstGeom>
        </p:spPr>
        <p:txBody>
          <a:bodyPr wrap="square">
            <a:spAutoFit/>
          </a:bodyPr>
          <a:lstStyle/>
          <a:p>
            <a:pPr marL="171450" lvl="0" indent="-171450" algn="l">
              <a:lnSpc>
                <a:spcPct val="90000"/>
              </a:lnSpc>
              <a:spcBef>
                <a:spcPts val="0"/>
              </a:spcBef>
              <a:spcAft>
                <a:spcPts val="5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FREE Training</a:t>
            </a:r>
          </a:p>
        </p:txBody>
      </p:sp>
      <p:sp>
        <p:nvSpPr>
          <p:cNvPr id="64" name="Rectangle 63">
            <a:extLst>
              <a:ext uri="{FF2B5EF4-FFF2-40B4-BE49-F238E27FC236}">
                <a16:creationId xmlns:a16="http://schemas.microsoft.com/office/drawing/2014/main" id="{CB44DD2F-9A01-4A5E-A585-7B28FF32FC8E}"/>
              </a:ext>
            </a:extLst>
          </p:cNvPr>
          <p:cNvSpPr/>
          <p:nvPr/>
        </p:nvSpPr>
        <p:spPr>
          <a:xfrm>
            <a:off x="6473391" y="5922868"/>
            <a:ext cx="3905690" cy="424732"/>
          </a:xfrm>
          <a:prstGeom prst="rect">
            <a:avLst/>
          </a:prstGeom>
        </p:spPr>
        <p:txBody>
          <a:bodyPr wrap="square">
            <a:spAutoFit/>
          </a:bodyPr>
          <a:lstStyle/>
          <a:p>
            <a:pPr marL="171450" lvl="0" indent="-171450" algn="l">
              <a:lnSpc>
                <a:spcPct val="90000"/>
              </a:lnSpc>
              <a:spcBef>
                <a:spcPts val="0"/>
              </a:spcBef>
              <a:spcAft>
                <a:spcPts val="5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FREE SnapEval mobile app in Apple AppStore (iOS) and Google Play (Android)</a:t>
            </a:r>
          </a:p>
        </p:txBody>
      </p:sp>
      <p:cxnSp>
        <p:nvCxnSpPr>
          <p:cNvPr id="16" name="Straight Connector 15">
            <a:extLst>
              <a:ext uri="{FF2B5EF4-FFF2-40B4-BE49-F238E27FC236}">
                <a16:creationId xmlns:a16="http://schemas.microsoft.com/office/drawing/2014/main" id="{2476BE95-7F4F-49A0-B158-705649C4A773}"/>
              </a:ext>
            </a:extLst>
          </p:cNvPr>
          <p:cNvCxnSpPr>
            <a:cxnSpLocks/>
          </p:cNvCxnSpPr>
          <p:nvPr/>
        </p:nvCxnSpPr>
        <p:spPr bwMode="auto">
          <a:xfrm flipV="1">
            <a:off x="1882887" y="4725575"/>
            <a:ext cx="8118626" cy="16967"/>
          </a:xfrm>
          <a:prstGeom prst="line">
            <a:avLst/>
          </a:prstGeom>
          <a:solidFill>
            <a:schemeClr val="accent1"/>
          </a:solidFill>
          <a:ln w="19050" cap="flat" cmpd="sng" algn="ctr">
            <a:solidFill>
              <a:srgbClr val="009900"/>
            </a:solidFill>
            <a:prstDash val="solid"/>
            <a:round/>
            <a:headEnd type="none" w="med" len="med"/>
            <a:tailEnd type="none" w="med" len="med"/>
          </a:ln>
          <a:effectLst/>
        </p:spPr>
      </p:cxnSp>
      <p:sp>
        <p:nvSpPr>
          <p:cNvPr id="25" name="Rectangle 24">
            <a:extLst>
              <a:ext uri="{FF2B5EF4-FFF2-40B4-BE49-F238E27FC236}">
                <a16:creationId xmlns:a16="http://schemas.microsoft.com/office/drawing/2014/main" id="{7DC86839-17AD-4FAE-9071-620C18A039CA}"/>
              </a:ext>
            </a:extLst>
          </p:cNvPr>
          <p:cNvSpPr/>
          <p:nvPr/>
        </p:nvSpPr>
        <p:spPr>
          <a:xfrm>
            <a:off x="6472966" y="4742111"/>
            <a:ext cx="3614052" cy="424732"/>
          </a:xfrm>
          <a:prstGeom prst="rect">
            <a:avLst/>
          </a:prstGeom>
        </p:spPr>
        <p:txBody>
          <a:bodyPr wrap="square">
            <a:spAutoFit/>
          </a:bodyPr>
          <a:lstStyle/>
          <a:p>
            <a:pPr marL="171450" lvl="0" indent="-171450" algn="l">
              <a:lnSpc>
                <a:spcPct val="90000"/>
              </a:lnSpc>
              <a:spcBef>
                <a:spcPts val="0"/>
              </a:spcBef>
              <a:spcAft>
                <a:spcPts val="500"/>
              </a:spcAft>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Cancel anytime without penalty or obligation and take all of your data with you</a:t>
            </a:r>
          </a:p>
        </p:txBody>
      </p:sp>
      <p:sp>
        <p:nvSpPr>
          <p:cNvPr id="26" name="Rectangle 25">
            <a:extLst>
              <a:ext uri="{FF2B5EF4-FFF2-40B4-BE49-F238E27FC236}">
                <a16:creationId xmlns:a16="http://schemas.microsoft.com/office/drawing/2014/main" id="{527C6F5A-3C35-40CC-BDB2-1059732F2831}"/>
              </a:ext>
            </a:extLst>
          </p:cNvPr>
          <p:cNvSpPr/>
          <p:nvPr/>
        </p:nvSpPr>
        <p:spPr>
          <a:xfrm>
            <a:off x="2355353" y="5556531"/>
            <a:ext cx="981980" cy="258532"/>
          </a:xfrm>
          <a:prstGeom prst="rect">
            <a:avLst/>
          </a:prstGeom>
        </p:spPr>
        <p:txBody>
          <a:bodyPr wrap="square">
            <a:spAutoFit/>
          </a:bodyPr>
          <a:lstStyle/>
          <a:p>
            <a:pPr lvl="0">
              <a:lnSpc>
                <a:spcPct val="90000"/>
              </a:lnSpc>
              <a:spcBef>
                <a:spcPts val="0"/>
              </a:spcBef>
              <a:spcAft>
                <a:spcPts val="500"/>
              </a:spcAft>
            </a:pPr>
            <a:r>
              <a:rPr lang="en-US" sz="1200" dirty="0">
                <a:solidFill>
                  <a:prstClr val="black"/>
                </a:solidFill>
                <a:latin typeface="Arial" panose="020B0604020202020204" pitchFamily="34" charset="0"/>
                <a:cs typeface="Arial" panose="020B0604020202020204" pitchFamily="34" charset="0"/>
              </a:rPr>
              <a:t>- OR -</a:t>
            </a:r>
          </a:p>
        </p:txBody>
      </p:sp>
    </p:spTree>
    <p:extLst>
      <p:ext uri="{BB962C8B-B14F-4D97-AF65-F5344CB8AC3E}">
        <p14:creationId xmlns:p14="http://schemas.microsoft.com/office/powerpoint/2010/main" val="32325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500"/>
                                        <p:tgtEl>
                                          <p:spTgt spid="62"/>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childTnLst>
                          </p:cTn>
                        </p:par>
                        <p:par>
                          <p:cTn id="66" fill="hold">
                            <p:stCondLst>
                              <p:cond delay="5500"/>
                            </p:stCondLst>
                            <p:childTnLst>
                              <p:par>
                                <p:cTn id="67" presetID="10" presetClass="entr" presetSubtype="0"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AC3EBFE-B818-49AF-88AC-9AE00E64F1E4}"/>
              </a:ext>
            </a:extLst>
          </p:cNvPr>
          <p:cNvSpPr/>
          <p:nvPr/>
        </p:nvSpPr>
        <p:spPr bwMode="auto">
          <a:xfrm>
            <a:off x="774663" y="3813215"/>
            <a:ext cx="4846320" cy="228600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4" name="Rectangle 33">
            <a:extLst>
              <a:ext uri="{FF2B5EF4-FFF2-40B4-BE49-F238E27FC236}">
                <a16:creationId xmlns:a16="http://schemas.microsoft.com/office/drawing/2014/main" id="{7F4FE45B-F553-4A38-97EF-FD02BDD580BE}"/>
              </a:ext>
            </a:extLst>
          </p:cNvPr>
          <p:cNvSpPr/>
          <p:nvPr/>
        </p:nvSpPr>
        <p:spPr bwMode="auto">
          <a:xfrm>
            <a:off x="6571019" y="3813215"/>
            <a:ext cx="4846320" cy="228600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2" name="Rectangle 31">
            <a:extLst>
              <a:ext uri="{FF2B5EF4-FFF2-40B4-BE49-F238E27FC236}">
                <a16:creationId xmlns:a16="http://schemas.microsoft.com/office/drawing/2014/main" id="{0A818D0D-1FC8-403D-ACA7-3C3E54710DC0}"/>
              </a:ext>
            </a:extLst>
          </p:cNvPr>
          <p:cNvSpPr/>
          <p:nvPr/>
        </p:nvSpPr>
        <p:spPr bwMode="auto">
          <a:xfrm>
            <a:off x="6574587" y="1085084"/>
            <a:ext cx="4846320" cy="228600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1" name="Rectangle 30">
            <a:extLst>
              <a:ext uri="{FF2B5EF4-FFF2-40B4-BE49-F238E27FC236}">
                <a16:creationId xmlns:a16="http://schemas.microsoft.com/office/drawing/2014/main" id="{40196058-52C6-45C1-905C-BF5D3BE43244}"/>
              </a:ext>
            </a:extLst>
          </p:cNvPr>
          <p:cNvSpPr/>
          <p:nvPr/>
        </p:nvSpPr>
        <p:spPr bwMode="auto">
          <a:xfrm>
            <a:off x="774663" y="1085084"/>
            <a:ext cx="4846320" cy="228600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solidFill>
                <a:schemeClr val="bg1"/>
              </a:solidFill>
              <a:effectLst/>
              <a:latin typeface="+mn-lt"/>
            </a:endParaRP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8</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884"/>
            <a:ext cx="11176000" cy="838200"/>
          </a:xfrm>
        </p:spPr>
        <p:txBody>
          <a:bodyPr/>
          <a:lstStyle/>
          <a:p>
            <a:r>
              <a:rPr lang="en-US" sz="3200" b="0" dirty="0">
                <a:solidFill>
                  <a:srgbClr val="2A638F"/>
                </a:solidFill>
                <a:latin typeface="Rockwell" panose="02060603020205020403" pitchFamily="18" charset="0"/>
              </a:rPr>
              <a:t>FREE Customization and Configuration</a:t>
            </a:r>
          </a:p>
        </p:txBody>
      </p:sp>
      <p:sp>
        <p:nvSpPr>
          <p:cNvPr id="19" name="Content Placeholder 2">
            <a:extLst>
              <a:ext uri="{FF2B5EF4-FFF2-40B4-BE49-F238E27FC236}">
                <a16:creationId xmlns:a16="http://schemas.microsoft.com/office/drawing/2014/main" id="{9F2578AF-0FD9-4BF4-8531-952786CBEE77}"/>
              </a:ext>
            </a:extLst>
          </p:cNvPr>
          <p:cNvSpPr>
            <a:spLocks noGrp="1"/>
          </p:cNvSpPr>
          <p:nvPr>
            <p:ph idx="1"/>
          </p:nvPr>
        </p:nvSpPr>
        <p:spPr>
          <a:xfrm>
            <a:off x="774660" y="2000950"/>
            <a:ext cx="4846319" cy="1371600"/>
          </a:xfrm>
        </p:spPr>
        <p:txBody>
          <a:bodyPr>
            <a:normAutofit fontScale="70000" lnSpcReduction="20000"/>
          </a:bodyPr>
          <a:lstStyle/>
          <a:p>
            <a:pPr marL="0" indent="0" algn="ctr">
              <a:lnSpc>
                <a:spcPct val="110000"/>
              </a:lnSpc>
              <a:spcAft>
                <a:spcPts val="600"/>
              </a:spcAft>
              <a:buNone/>
            </a:pPr>
            <a:r>
              <a:rPr lang="en-US" sz="2300" b="1" dirty="0"/>
              <a:t>Custom Branding</a:t>
            </a:r>
            <a:endParaRPr lang="en-US" sz="2300" dirty="0"/>
          </a:p>
          <a:p>
            <a:pPr marL="0" indent="0" algn="ctr">
              <a:lnSpc>
                <a:spcPct val="110000"/>
              </a:lnSpc>
              <a:spcAft>
                <a:spcPts val="600"/>
              </a:spcAft>
              <a:buNone/>
            </a:pPr>
            <a:r>
              <a:rPr lang="en-US" sz="2000" i="1" dirty="0"/>
              <a:t>Extend your organization’s brand to managers and employees</a:t>
            </a:r>
          </a:p>
          <a:p>
            <a:pPr marL="0" indent="0" algn="ctr">
              <a:lnSpc>
                <a:spcPct val="110000"/>
              </a:lnSpc>
              <a:spcAft>
                <a:spcPts val="600"/>
              </a:spcAft>
              <a:buNone/>
            </a:pPr>
            <a:r>
              <a:rPr lang="en-US" sz="2000" dirty="0"/>
              <a:t>Organization’s logo and a complementary color theme</a:t>
            </a:r>
          </a:p>
          <a:p>
            <a:pPr marL="0" indent="0" algn="ctr">
              <a:lnSpc>
                <a:spcPct val="110000"/>
              </a:lnSpc>
              <a:spcAft>
                <a:spcPts val="600"/>
              </a:spcAft>
              <a:buNone/>
            </a:pPr>
            <a:r>
              <a:rPr lang="en-US" sz="2000" dirty="0"/>
              <a:t>Web portal, mobile app, emails</a:t>
            </a:r>
          </a:p>
        </p:txBody>
      </p:sp>
      <p:sp>
        <p:nvSpPr>
          <p:cNvPr id="24" name="Content Placeholder 2">
            <a:extLst>
              <a:ext uri="{FF2B5EF4-FFF2-40B4-BE49-F238E27FC236}">
                <a16:creationId xmlns:a16="http://schemas.microsoft.com/office/drawing/2014/main" id="{B1E16CE1-CF50-4330-8037-D5B0236CED6B}"/>
              </a:ext>
            </a:extLst>
          </p:cNvPr>
          <p:cNvSpPr txBox="1">
            <a:spLocks/>
          </p:cNvSpPr>
          <p:nvPr/>
        </p:nvSpPr>
        <p:spPr bwMode="auto">
          <a:xfrm>
            <a:off x="6566999" y="2000950"/>
            <a:ext cx="4846321" cy="13716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lvl="1" indent="0" algn="ctr">
              <a:spcAft>
                <a:spcPts val="600"/>
              </a:spcAft>
              <a:buNone/>
            </a:pPr>
            <a:r>
              <a:rPr lang="en-US" sz="1600" b="1" dirty="0"/>
              <a:t>Custom Goals, Values, Competencies</a:t>
            </a:r>
          </a:p>
          <a:p>
            <a:pPr marL="0" lvl="1" indent="0" algn="ctr">
              <a:spcAft>
                <a:spcPts val="600"/>
              </a:spcAft>
              <a:buNone/>
            </a:pPr>
            <a:r>
              <a:rPr lang="en-US" sz="1400" i="1" dirty="0"/>
              <a:t>Goals specific to your organization, </a:t>
            </a:r>
            <a:br>
              <a:rPr lang="en-US" sz="1400" i="1" dirty="0"/>
            </a:br>
            <a:r>
              <a:rPr lang="en-US" sz="1400" i="1" dirty="0"/>
              <a:t>job functions, departments, etc.</a:t>
            </a:r>
          </a:p>
          <a:p>
            <a:pPr marL="0" lvl="1" indent="0" algn="ctr">
              <a:spcAft>
                <a:spcPts val="600"/>
              </a:spcAft>
              <a:buNone/>
            </a:pPr>
            <a:r>
              <a:rPr lang="en-US" sz="1400" dirty="0"/>
              <a:t>Two-tier cascaded group-level goals from </a:t>
            </a:r>
            <a:br>
              <a:rPr lang="en-US" sz="1400" dirty="0"/>
            </a:br>
            <a:r>
              <a:rPr lang="en-US" sz="1400" dirty="0"/>
              <a:t>organization-wide goals</a:t>
            </a:r>
          </a:p>
        </p:txBody>
      </p:sp>
      <p:sp>
        <p:nvSpPr>
          <p:cNvPr id="25" name="Content Placeholder 2">
            <a:extLst>
              <a:ext uri="{FF2B5EF4-FFF2-40B4-BE49-F238E27FC236}">
                <a16:creationId xmlns:a16="http://schemas.microsoft.com/office/drawing/2014/main" id="{8D58D0BF-B3F7-440F-8EEC-0DB8E63E49C1}"/>
              </a:ext>
            </a:extLst>
          </p:cNvPr>
          <p:cNvSpPr txBox="1">
            <a:spLocks/>
          </p:cNvSpPr>
          <p:nvPr/>
        </p:nvSpPr>
        <p:spPr bwMode="auto">
          <a:xfrm>
            <a:off x="774660" y="4733615"/>
            <a:ext cx="4846319" cy="13716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lvl="1" indent="0" algn="ctr">
              <a:spcAft>
                <a:spcPts val="600"/>
              </a:spcAft>
              <a:buNone/>
            </a:pPr>
            <a:r>
              <a:rPr lang="en-US" sz="1600" b="1" dirty="0"/>
              <a:t>Custom Achievement Levels</a:t>
            </a:r>
            <a:endParaRPr lang="en-US" sz="1600" dirty="0"/>
          </a:p>
          <a:p>
            <a:pPr marL="0" lvl="1" indent="0" algn="ctr">
              <a:spcAft>
                <a:spcPts val="600"/>
              </a:spcAft>
              <a:buNone/>
            </a:pPr>
            <a:r>
              <a:rPr lang="en-US" sz="1400" i="1" dirty="0"/>
              <a:t>Support for your organization’s </a:t>
            </a:r>
            <a:br>
              <a:rPr lang="en-US" sz="1400" i="1" dirty="0"/>
            </a:br>
            <a:r>
              <a:rPr lang="en-US" sz="1400" i="1" dirty="0"/>
              <a:t>Performance Management strategy </a:t>
            </a:r>
          </a:p>
          <a:p>
            <a:pPr marL="0" lvl="1" indent="0" algn="ctr">
              <a:spcAft>
                <a:spcPts val="600"/>
              </a:spcAft>
              <a:buNone/>
            </a:pPr>
            <a:r>
              <a:rPr lang="en-US" sz="1400" dirty="0"/>
              <a:t>3, 4, or 5 Achievement Levels</a:t>
            </a:r>
          </a:p>
          <a:p>
            <a:pPr marL="0" lvl="1" indent="0" algn="ctr">
              <a:spcAft>
                <a:spcPts val="600"/>
              </a:spcAft>
              <a:buNone/>
            </a:pPr>
            <a:r>
              <a:rPr lang="en-US" sz="1400" dirty="0"/>
              <a:t>Custom Achievement Names and Descriptions</a:t>
            </a:r>
          </a:p>
        </p:txBody>
      </p:sp>
      <p:sp>
        <p:nvSpPr>
          <p:cNvPr id="26" name="Content Placeholder 2">
            <a:extLst>
              <a:ext uri="{FF2B5EF4-FFF2-40B4-BE49-F238E27FC236}">
                <a16:creationId xmlns:a16="http://schemas.microsoft.com/office/drawing/2014/main" id="{20ACBC57-DBB2-4340-823F-1B39031BA1F3}"/>
              </a:ext>
            </a:extLst>
          </p:cNvPr>
          <p:cNvSpPr txBox="1">
            <a:spLocks/>
          </p:cNvSpPr>
          <p:nvPr/>
        </p:nvSpPr>
        <p:spPr bwMode="auto">
          <a:xfrm>
            <a:off x="6567000" y="4725109"/>
            <a:ext cx="4846321" cy="1374106"/>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284162" lvl="1" indent="0" algn="ctr">
              <a:spcAft>
                <a:spcPts val="600"/>
              </a:spcAft>
              <a:buNone/>
            </a:pPr>
            <a:r>
              <a:rPr lang="en-US" sz="1600" b="1" dirty="0"/>
              <a:t>Custom Configuration </a:t>
            </a:r>
          </a:p>
          <a:p>
            <a:pPr marL="0" lvl="1" indent="0" algn="ctr">
              <a:spcAft>
                <a:spcPts val="600"/>
              </a:spcAft>
              <a:buNone/>
            </a:pPr>
            <a:r>
              <a:rPr lang="en-US" sz="1400" i="1" dirty="0"/>
              <a:t>Specific configuration for your organization</a:t>
            </a:r>
          </a:p>
          <a:p>
            <a:pPr marL="0" lvl="1" indent="0" algn="ctr">
              <a:spcAft>
                <a:spcPts val="600"/>
              </a:spcAft>
              <a:buNone/>
            </a:pPr>
            <a:r>
              <a:rPr lang="en-US" sz="1400" dirty="0"/>
              <a:t>Reporting relationships, grouping, </a:t>
            </a:r>
            <a:br>
              <a:rPr lang="en-US" sz="1400" dirty="0"/>
            </a:br>
            <a:r>
              <a:rPr lang="en-US" sz="1400" dirty="0"/>
              <a:t>feedback delivery settings, feedback queuing </a:t>
            </a:r>
            <a:r>
              <a:rPr lang="en-US" sz="1400"/>
              <a:t>criteria, performance </a:t>
            </a:r>
            <a:r>
              <a:rPr lang="en-US" sz="1400" dirty="0"/>
              <a:t>summary settings</a:t>
            </a:r>
          </a:p>
        </p:txBody>
      </p:sp>
      <p:grpSp>
        <p:nvGrpSpPr>
          <p:cNvPr id="2" name="Group 1">
            <a:extLst>
              <a:ext uri="{FF2B5EF4-FFF2-40B4-BE49-F238E27FC236}">
                <a16:creationId xmlns:a16="http://schemas.microsoft.com/office/drawing/2014/main" id="{8DE2AFC7-9427-4800-B6E4-7C8E6AEB849A}"/>
              </a:ext>
            </a:extLst>
          </p:cNvPr>
          <p:cNvGrpSpPr/>
          <p:nvPr/>
        </p:nvGrpSpPr>
        <p:grpSpPr>
          <a:xfrm>
            <a:off x="2722464" y="3814681"/>
            <a:ext cx="950709" cy="914400"/>
            <a:chOff x="2722464" y="3814681"/>
            <a:chExt cx="950709" cy="914400"/>
          </a:xfrm>
        </p:grpSpPr>
        <p:sp>
          <p:nvSpPr>
            <p:cNvPr id="22" name="Rectangle 21">
              <a:extLst>
                <a:ext uri="{FF2B5EF4-FFF2-40B4-BE49-F238E27FC236}">
                  <a16:creationId xmlns:a16="http://schemas.microsoft.com/office/drawing/2014/main" id="{BDA11A39-17CB-4701-858D-D1F8F1969490}"/>
                </a:ext>
              </a:extLst>
            </p:cNvPr>
            <p:cNvSpPr/>
            <p:nvPr/>
          </p:nvSpPr>
          <p:spPr bwMode="auto">
            <a:xfrm>
              <a:off x="2722464" y="3854693"/>
              <a:ext cx="950709" cy="83437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12" name="Graphic 11" descr="Gauge">
              <a:extLst>
                <a:ext uri="{FF2B5EF4-FFF2-40B4-BE49-F238E27FC236}">
                  <a16:creationId xmlns:a16="http://schemas.microsoft.com/office/drawing/2014/main" id="{17F9FD51-94D5-4F3E-9521-D83AECD708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0619" y="3814681"/>
              <a:ext cx="914400" cy="914400"/>
            </a:xfrm>
            <a:prstGeom prst="rect">
              <a:avLst/>
            </a:prstGeom>
          </p:spPr>
        </p:pic>
      </p:grpSp>
      <p:grpSp>
        <p:nvGrpSpPr>
          <p:cNvPr id="9" name="Group 8">
            <a:extLst>
              <a:ext uri="{FF2B5EF4-FFF2-40B4-BE49-F238E27FC236}">
                <a16:creationId xmlns:a16="http://schemas.microsoft.com/office/drawing/2014/main" id="{41850617-7E7C-4117-874A-26C5E8BE57B5}"/>
              </a:ext>
            </a:extLst>
          </p:cNvPr>
          <p:cNvGrpSpPr/>
          <p:nvPr/>
        </p:nvGrpSpPr>
        <p:grpSpPr>
          <a:xfrm>
            <a:off x="8522392" y="1086550"/>
            <a:ext cx="950709" cy="914400"/>
            <a:chOff x="8522392" y="1086550"/>
            <a:chExt cx="950709" cy="914400"/>
          </a:xfrm>
        </p:grpSpPr>
        <p:sp>
          <p:nvSpPr>
            <p:cNvPr id="27" name="Rectangle 26">
              <a:extLst>
                <a:ext uri="{FF2B5EF4-FFF2-40B4-BE49-F238E27FC236}">
                  <a16:creationId xmlns:a16="http://schemas.microsoft.com/office/drawing/2014/main" id="{E7F15CC6-028B-42E0-BF5D-6C1E4E060085}"/>
                </a:ext>
              </a:extLst>
            </p:cNvPr>
            <p:cNvSpPr/>
            <p:nvPr/>
          </p:nvSpPr>
          <p:spPr bwMode="auto">
            <a:xfrm>
              <a:off x="8522392" y="1125829"/>
              <a:ext cx="950709" cy="83437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10" name="Graphic 9" descr="Bullseye">
              <a:extLst>
                <a:ext uri="{FF2B5EF4-FFF2-40B4-BE49-F238E27FC236}">
                  <a16:creationId xmlns:a16="http://schemas.microsoft.com/office/drawing/2014/main" id="{F7D625E5-A83B-441D-9B6C-C112FFE596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32959" y="1086550"/>
              <a:ext cx="914400" cy="914400"/>
            </a:xfrm>
            <a:prstGeom prst="rect">
              <a:avLst/>
            </a:prstGeom>
          </p:spPr>
        </p:pic>
      </p:grpSp>
      <p:grpSp>
        <p:nvGrpSpPr>
          <p:cNvPr id="11" name="Group 10">
            <a:extLst>
              <a:ext uri="{FF2B5EF4-FFF2-40B4-BE49-F238E27FC236}">
                <a16:creationId xmlns:a16="http://schemas.microsoft.com/office/drawing/2014/main" id="{8FD0C907-49E8-4B62-80C0-D63AB23A49F5}"/>
              </a:ext>
            </a:extLst>
          </p:cNvPr>
          <p:cNvGrpSpPr/>
          <p:nvPr/>
        </p:nvGrpSpPr>
        <p:grpSpPr>
          <a:xfrm>
            <a:off x="8514804" y="3822696"/>
            <a:ext cx="950709" cy="914400"/>
            <a:chOff x="8514804" y="3822696"/>
            <a:chExt cx="950709" cy="914400"/>
          </a:xfrm>
        </p:grpSpPr>
        <p:sp>
          <p:nvSpPr>
            <p:cNvPr id="23" name="Rectangle 22">
              <a:extLst>
                <a:ext uri="{FF2B5EF4-FFF2-40B4-BE49-F238E27FC236}">
                  <a16:creationId xmlns:a16="http://schemas.microsoft.com/office/drawing/2014/main" id="{E46748D0-D704-4D1B-9047-275FA6F12BFE}"/>
                </a:ext>
              </a:extLst>
            </p:cNvPr>
            <p:cNvSpPr/>
            <p:nvPr/>
          </p:nvSpPr>
          <p:spPr bwMode="auto">
            <a:xfrm>
              <a:off x="8514804" y="3862708"/>
              <a:ext cx="950709" cy="83437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14" name="Graphic 13" descr="Gears">
              <a:extLst>
                <a:ext uri="{FF2B5EF4-FFF2-40B4-BE49-F238E27FC236}">
                  <a16:creationId xmlns:a16="http://schemas.microsoft.com/office/drawing/2014/main" id="{15B8B0BB-6251-4CCF-BA89-72F758CAC7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0547" y="3822696"/>
              <a:ext cx="914400" cy="914400"/>
            </a:xfrm>
            <a:prstGeom prst="rect">
              <a:avLst/>
            </a:prstGeom>
          </p:spPr>
        </p:pic>
      </p:grpSp>
      <p:grpSp>
        <p:nvGrpSpPr>
          <p:cNvPr id="6" name="Group 5">
            <a:extLst>
              <a:ext uri="{FF2B5EF4-FFF2-40B4-BE49-F238E27FC236}">
                <a16:creationId xmlns:a16="http://schemas.microsoft.com/office/drawing/2014/main" id="{9AB8AEEE-D369-4D80-B829-D8F78B62E9A1}"/>
              </a:ext>
            </a:extLst>
          </p:cNvPr>
          <p:cNvGrpSpPr/>
          <p:nvPr/>
        </p:nvGrpSpPr>
        <p:grpSpPr>
          <a:xfrm>
            <a:off x="1014937" y="1191180"/>
            <a:ext cx="4339535" cy="834375"/>
            <a:chOff x="1014937" y="1191180"/>
            <a:chExt cx="4339535" cy="834375"/>
          </a:xfrm>
        </p:grpSpPr>
        <p:sp>
          <p:nvSpPr>
            <p:cNvPr id="20" name="Rectangle 19">
              <a:extLst>
                <a:ext uri="{FF2B5EF4-FFF2-40B4-BE49-F238E27FC236}">
                  <a16:creationId xmlns:a16="http://schemas.microsoft.com/office/drawing/2014/main" id="{7FE98550-A71E-46C4-AD6D-6CC589B2F3E2}"/>
                </a:ext>
              </a:extLst>
            </p:cNvPr>
            <p:cNvSpPr/>
            <p:nvPr/>
          </p:nvSpPr>
          <p:spPr bwMode="auto">
            <a:xfrm>
              <a:off x="1014937" y="1191180"/>
              <a:ext cx="4339535" cy="83437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3" name="Picture 2" descr="A close up of a sign&#10;&#10;Description automatically generated">
              <a:extLst>
                <a:ext uri="{FF2B5EF4-FFF2-40B4-BE49-F238E27FC236}">
                  <a16:creationId xmlns:a16="http://schemas.microsoft.com/office/drawing/2014/main" id="{AA5BF965-3658-4DE9-A856-1252F820B7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4624" y="1390517"/>
              <a:ext cx="1760417" cy="435703"/>
            </a:xfrm>
            <a:prstGeom prst="rect">
              <a:avLst/>
            </a:prstGeom>
          </p:spPr>
        </p:pic>
        <p:sp>
          <p:nvSpPr>
            <p:cNvPr id="8" name="TextBox 7">
              <a:extLst>
                <a:ext uri="{FF2B5EF4-FFF2-40B4-BE49-F238E27FC236}">
                  <a16:creationId xmlns:a16="http://schemas.microsoft.com/office/drawing/2014/main" id="{E18F1D46-2B1A-4D64-ACA4-09C93E712426}"/>
                </a:ext>
              </a:extLst>
            </p:cNvPr>
            <p:cNvSpPr txBox="1"/>
            <p:nvPr/>
          </p:nvSpPr>
          <p:spPr bwMode="ltGray">
            <a:xfrm>
              <a:off x="3073115" y="1408088"/>
              <a:ext cx="231652" cy="40056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dirty="0">
                  <a:solidFill>
                    <a:schemeClr val="bg2">
                      <a:lumMod val="50000"/>
                    </a:schemeClr>
                  </a:solidFill>
                  <a:latin typeface="Calibri" pitchFamily="34" charset="0"/>
                  <a:sym typeface="Wingdings" panose="05000000000000000000" pitchFamily="2" charset="2"/>
                </a:rPr>
                <a:t></a:t>
              </a:r>
              <a:endParaRPr lang="en-US" sz="2000" dirty="0">
                <a:solidFill>
                  <a:schemeClr val="bg2">
                    <a:lumMod val="50000"/>
                  </a:schemeClr>
                </a:solidFill>
                <a:latin typeface="Calibri"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AEEB117C-8792-47E4-BA73-B8A00EBA65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8099" y="1372948"/>
              <a:ext cx="1760417" cy="435746"/>
            </a:xfrm>
            <a:prstGeom prst="rect">
              <a:avLst/>
            </a:prstGeom>
          </p:spPr>
        </p:pic>
      </p:grpSp>
    </p:spTree>
    <p:extLst>
      <p:ext uri="{BB962C8B-B14F-4D97-AF65-F5344CB8AC3E}">
        <p14:creationId xmlns:p14="http://schemas.microsoft.com/office/powerpoint/2010/main" val="34983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2" grpId="0" animBg="1"/>
      <p:bldP spid="31" grpId="0" animBg="1"/>
      <p:bldP spid="19" grpId="0" uiExpand="1" build="p"/>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6855F3-206B-4AE5-B122-846E2DCB4A25}"/>
              </a:ext>
            </a:extLst>
          </p:cNvPr>
          <p:cNvSpPr/>
          <p:nvPr/>
        </p:nvSpPr>
        <p:spPr bwMode="auto">
          <a:xfrm>
            <a:off x="718190" y="1150750"/>
            <a:ext cx="4492525" cy="216962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27" name="Rectangle 26">
            <a:extLst>
              <a:ext uri="{FF2B5EF4-FFF2-40B4-BE49-F238E27FC236}">
                <a16:creationId xmlns:a16="http://schemas.microsoft.com/office/drawing/2014/main" id="{0D8DE463-B32A-4123-BE70-8C5BF01D29CA}"/>
              </a:ext>
            </a:extLst>
          </p:cNvPr>
          <p:cNvSpPr/>
          <p:nvPr/>
        </p:nvSpPr>
        <p:spPr bwMode="auto">
          <a:xfrm>
            <a:off x="6973123" y="1150749"/>
            <a:ext cx="4492525" cy="216962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0" name="Rectangle 29">
            <a:extLst>
              <a:ext uri="{FF2B5EF4-FFF2-40B4-BE49-F238E27FC236}">
                <a16:creationId xmlns:a16="http://schemas.microsoft.com/office/drawing/2014/main" id="{D6BA8DD6-15FD-4B07-8520-A990F014A2B3}"/>
              </a:ext>
            </a:extLst>
          </p:cNvPr>
          <p:cNvSpPr/>
          <p:nvPr/>
        </p:nvSpPr>
        <p:spPr bwMode="auto">
          <a:xfrm>
            <a:off x="718189" y="4117413"/>
            <a:ext cx="4492525" cy="216962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29" name="Rectangle 28">
            <a:extLst>
              <a:ext uri="{FF2B5EF4-FFF2-40B4-BE49-F238E27FC236}">
                <a16:creationId xmlns:a16="http://schemas.microsoft.com/office/drawing/2014/main" id="{DE2E4D9C-A5B1-457B-8248-D554B9A4B08C}"/>
              </a:ext>
            </a:extLst>
          </p:cNvPr>
          <p:cNvSpPr/>
          <p:nvPr/>
        </p:nvSpPr>
        <p:spPr bwMode="auto">
          <a:xfrm>
            <a:off x="6973123" y="4121862"/>
            <a:ext cx="4492525" cy="216962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1" name="Rectangle 30">
            <a:extLst>
              <a:ext uri="{FF2B5EF4-FFF2-40B4-BE49-F238E27FC236}">
                <a16:creationId xmlns:a16="http://schemas.microsoft.com/office/drawing/2014/main" id="{C69F841C-47C6-4A33-9628-61BA77847081}"/>
              </a:ext>
            </a:extLst>
          </p:cNvPr>
          <p:cNvSpPr/>
          <p:nvPr/>
        </p:nvSpPr>
        <p:spPr bwMode="auto">
          <a:xfrm>
            <a:off x="3858982" y="2909600"/>
            <a:ext cx="4492525" cy="2169620"/>
          </a:xfrm>
          <a:prstGeom prst="rect">
            <a:avLst/>
          </a:prstGeom>
          <a:solidFill>
            <a:srgbClr val="DFE4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4" name="Slide Number Placeholder 3">
            <a:extLst>
              <a:ext uri="{FF2B5EF4-FFF2-40B4-BE49-F238E27FC236}">
                <a16:creationId xmlns:a16="http://schemas.microsoft.com/office/drawing/2014/main" id="{8270BEF5-5823-4440-9F1E-2C80B6B94CF5}"/>
              </a:ext>
            </a:extLst>
          </p:cNvPr>
          <p:cNvSpPr>
            <a:spLocks noGrp="1"/>
          </p:cNvSpPr>
          <p:nvPr>
            <p:ph type="sldNum" sz="quarter" idx="11"/>
          </p:nvPr>
        </p:nvSpPr>
        <p:spPr/>
        <p:txBody>
          <a:bodyPr/>
          <a:lstStyle/>
          <a:p>
            <a:pPr>
              <a:defRPr/>
            </a:pPr>
            <a:fld id="{446C9BED-6FD4-4BA4-B6B0-4A26058AC9EF}" type="slidenum">
              <a:rPr lang="en-US" smtClean="0"/>
              <a:pPr>
                <a:defRPr/>
              </a:pPr>
              <a:t>9</a:t>
            </a:fld>
            <a:endParaRPr lang="en-US" dirty="0"/>
          </a:p>
        </p:txBody>
      </p:sp>
      <p:sp>
        <p:nvSpPr>
          <p:cNvPr id="5" name="Title 1">
            <a:extLst>
              <a:ext uri="{FF2B5EF4-FFF2-40B4-BE49-F238E27FC236}">
                <a16:creationId xmlns:a16="http://schemas.microsoft.com/office/drawing/2014/main" id="{C2F6BDE0-94A2-4D39-B8EC-ACBA7A65D906}"/>
              </a:ext>
            </a:extLst>
          </p:cNvPr>
          <p:cNvSpPr>
            <a:spLocks noGrp="1"/>
          </p:cNvSpPr>
          <p:nvPr>
            <p:ph type="title"/>
          </p:nvPr>
        </p:nvSpPr>
        <p:spPr>
          <a:xfrm>
            <a:off x="508000" y="246063"/>
            <a:ext cx="11176000" cy="838200"/>
          </a:xfrm>
        </p:spPr>
        <p:txBody>
          <a:bodyPr/>
          <a:lstStyle/>
          <a:p>
            <a:r>
              <a:rPr lang="en-US" sz="3200" b="0" dirty="0">
                <a:solidFill>
                  <a:srgbClr val="2A638F"/>
                </a:solidFill>
                <a:latin typeface="Rockwell" panose="02060603020205020403" pitchFamily="18" charset="0"/>
              </a:rPr>
              <a:t>SnapEval Key Features</a:t>
            </a:r>
          </a:p>
        </p:txBody>
      </p:sp>
      <p:sp>
        <p:nvSpPr>
          <p:cNvPr id="19" name="Content Placeholder 2">
            <a:extLst>
              <a:ext uri="{FF2B5EF4-FFF2-40B4-BE49-F238E27FC236}">
                <a16:creationId xmlns:a16="http://schemas.microsoft.com/office/drawing/2014/main" id="{9F2578AF-0FD9-4BF4-8531-952786CBEE77}"/>
              </a:ext>
            </a:extLst>
          </p:cNvPr>
          <p:cNvSpPr>
            <a:spLocks noGrp="1"/>
          </p:cNvSpPr>
          <p:nvPr>
            <p:ph idx="1"/>
          </p:nvPr>
        </p:nvSpPr>
        <p:spPr>
          <a:xfrm>
            <a:off x="726352" y="2114491"/>
            <a:ext cx="4492525" cy="1188720"/>
          </a:xfrm>
        </p:spPr>
        <p:txBody>
          <a:bodyPr>
            <a:normAutofit/>
          </a:bodyPr>
          <a:lstStyle/>
          <a:p>
            <a:pPr marL="0" indent="0" algn="ctr">
              <a:spcAft>
                <a:spcPts val="600"/>
              </a:spcAft>
              <a:buNone/>
            </a:pPr>
            <a:r>
              <a:rPr lang="en-US" sz="1600" b="1" dirty="0"/>
              <a:t>Continuous Performance Management</a:t>
            </a:r>
            <a:br>
              <a:rPr lang="en-US" sz="1400" b="1" dirty="0"/>
            </a:br>
            <a:r>
              <a:rPr lang="en-US" sz="1400" dirty="0"/>
              <a:t>Instantly capture and share feedback ‘snapshots’ using smartphones and computers</a:t>
            </a:r>
          </a:p>
        </p:txBody>
      </p:sp>
      <p:sp>
        <p:nvSpPr>
          <p:cNvPr id="23" name="Content Placeholder 2">
            <a:extLst>
              <a:ext uri="{FF2B5EF4-FFF2-40B4-BE49-F238E27FC236}">
                <a16:creationId xmlns:a16="http://schemas.microsoft.com/office/drawing/2014/main" id="{E0772ECC-A398-409D-9DAE-129AE205580D}"/>
              </a:ext>
            </a:extLst>
          </p:cNvPr>
          <p:cNvSpPr txBox="1">
            <a:spLocks/>
          </p:cNvSpPr>
          <p:nvPr/>
        </p:nvSpPr>
        <p:spPr bwMode="auto">
          <a:xfrm>
            <a:off x="6981283" y="2122147"/>
            <a:ext cx="4492525" cy="118872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lvl="0" indent="0" algn="ctr">
              <a:spcAft>
                <a:spcPts val="600"/>
              </a:spcAft>
              <a:buClr>
                <a:prstClr val="black"/>
              </a:buClr>
              <a:buNone/>
            </a:pPr>
            <a:r>
              <a:rPr lang="en-US" sz="1600" b="1" kern="0" dirty="0">
                <a:solidFill>
                  <a:prstClr val="black"/>
                </a:solidFill>
              </a:rPr>
              <a:t>Modern Performance Appraisals</a:t>
            </a:r>
            <a:br>
              <a:rPr lang="en-US" sz="1400" kern="0" dirty="0">
                <a:solidFill>
                  <a:prstClr val="black"/>
                </a:solidFill>
              </a:rPr>
            </a:br>
            <a:r>
              <a:rPr lang="en-US" sz="1400" kern="0" dirty="0">
                <a:solidFill>
                  <a:prstClr val="black"/>
                </a:solidFill>
              </a:rPr>
              <a:t>Automatically incorporate continuous feedback snapshots into a Performance Summary</a:t>
            </a:r>
          </a:p>
        </p:txBody>
      </p:sp>
      <p:sp>
        <p:nvSpPr>
          <p:cNvPr id="24" name="Content Placeholder 2">
            <a:extLst>
              <a:ext uri="{FF2B5EF4-FFF2-40B4-BE49-F238E27FC236}">
                <a16:creationId xmlns:a16="http://schemas.microsoft.com/office/drawing/2014/main" id="{B1E16CE1-CF50-4330-8037-D5B0236CED6B}"/>
              </a:ext>
            </a:extLst>
          </p:cNvPr>
          <p:cNvSpPr txBox="1">
            <a:spLocks/>
          </p:cNvSpPr>
          <p:nvPr/>
        </p:nvSpPr>
        <p:spPr bwMode="auto">
          <a:xfrm>
            <a:off x="3849737" y="3992682"/>
            <a:ext cx="4492525" cy="109728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spcBef>
                <a:spcPts val="600"/>
              </a:spcBef>
              <a:spcAft>
                <a:spcPts val="0"/>
              </a:spcAft>
              <a:buNone/>
            </a:pPr>
            <a:r>
              <a:rPr lang="en-US" sz="1600" b="1" dirty="0"/>
              <a:t>Performance Recognition (optional)</a:t>
            </a:r>
            <a:br>
              <a:rPr lang="en-US" sz="1400" b="1" dirty="0"/>
            </a:br>
            <a:r>
              <a:rPr lang="en-US" sz="1400" dirty="0"/>
              <a:t>Nominate a feedback snapshot for public recognition of performance excellence within the organization</a:t>
            </a:r>
          </a:p>
        </p:txBody>
      </p:sp>
      <p:sp>
        <p:nvSpPr>
          <p:cNvPr id="25" name="Content Placeholder 2">
            <a:extLst>
              <a:ext uri="{FF2B5EF4-FFF2-40B4-BE49-F238E27FC236}">
                <a16:creationId xmlns:a16="http://schemas.microsoft.com/office/drawing/2014/main" id="{8D58D0BF-B3F7-440F-8EEC-0DB8E63E49C1}"/>
              </a:ext>
            </a:extLst>
          </p:cNvPr>
          <p:cNvSpPr txBox="1">
            <a:spLocks/>
          </p:cNvSpPr>
          <p:nvPr/>
        </p:nvSpPr>
        <p:spPr bwMode="auto">
          <a:xfrm>
            <a:off x="726352" y="5205203"/>
            <a:ext cx="4492525" cy="109728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spcAft>
                <a:spcPts val="600"/>
              </a:spcAft>
              <a:buNone/>
            </a:pPr>
            <a:r>
              <a:rPr lang="en-US" sz="1600" b="1" dirty="0"/>
              <a:t>Organization Charts</a:t>
            </a:r>
            <a:br>
              <a:rPr lang="en-US" sz="1400" b="1" dirty="0"/>
            </a:br>
            <a:r>
              <a:rPr lang="en-US" sz="1400" dirty="0"/>
              <a:t>Drag and drop nodes to establish relationships.</a:t>
            </a:r>
            <a:br>
              <a:rPr lang="en-US" sz="1400" dirty="0"/>
            </a:br>
            <a:r>
              <a:rPr lang="en-US" sz="1400" dirty="0"/>
              <a:t>Explore organization structure 'what ifs.’</a:t>
            </a:r>
            <a:br>
              <a:rPr lang="en-US" sz="1400" dirty="0"/>
            </a:br>
            <a:r>
              <a:rPr lang="en-US" sz="1400" dirty="0"/>
              <a:t>Export org chart as PDF, PNG, SVG or CSV file.</a:t>
            </a:r>
          </a:p>
        </p:txBody>
      </p:sp>
      <p:sp>
        <p:nvSpPr>
          <p:cNvPr id="26" name="Content Placeholder 2">
            <a:extLst>
              <a:ext uri="{FF2B5EF4-FFF2-40B4-BE49-F238E27FC236}">
                <a16:creationId xmlns:a16="http://schemas.microsoft.com/office/drawing/2014/main" id="{20ACBC57-DBB2-4340-823F-1B39031BA1F3}"/>
              </a:ext>
            </a:extLst>
          </p:cNvPr>
          <p:cNvSpPr txBox="1">
            <a:spLocks/>
          </p:cNvSpPr>
          <p:nvPr/>
        </p:nvSpPr>
        <p:spPr bwMode="auto">
          <a:xfrm>
            <a:off x="6981283" y="5189660"/>
            <a:ext cx="4492525" cy="1097280"/>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Arial" panose="020B0604020202020204" pitchFamily="34" charset="0"/>
                <a:ea typeface="+mn-ea"/>
                <a:cs typeface="Arial" panose="020B0604020202020204" pitchFamily="34" charset="0"/>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Arial" panose="020B0604020202020204" pitchFamily="34" charset="0"/>
                <a:cs typeface="Arial" panose="020B0604020202020204" pitchFamily="34" charset="0"/>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Arial" panose="020B0604020202020204" pitchFamily="34" charset="0"/>
                <a:cs typeface="Arial" panose="020B0604020202020204" pitchFamily="34" charset="0"/>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Arial" panose="020B0604020202020204" pitchFamily="34" charset="0"/>
                <a:cs typeface="Arial" panose="020B0604020202020204" pitchFamily="34" charset="0"/>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Arial" panose="020B0604020202020204" pitchFamily="34" charset="0"/>
                <a:cs typeface="Arial" panose="020B0604020202020204" pitchFamily="34" charset="0"/>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spcAft>
                <a:spcPts val="600"/>
              </a:spcAft>
              <a:buNone/>
            </a:pPr>
            <a:r>
              <a:rPr lang="en-US" sz="1600" b="1" dirty="0"/>
              <a:t>Push Notifications</a:t>
            </a:r>
            <a:br>
              <a:rPr lang="en-US" sz="1400" b="1" dirty="0"/>
            </a:br>
            <a:r>
              <a:rPr lang="en-US" sz="1400" dirty="0"/>
              <a:t>Instantly notify administrators, managers, and employees with customized push notification messages </a:t>
            </a:r>
            <a:r>
              <a:rPr lang="en-US" sz="1400"/>
              <a:t>to smartphones.</a:t>
            </a:r>
          </a:p>
        </p:txBody>
      </p:sp>
      <p:grpSp>
        <p:nvGrpSpPr>
          <p:cNvPr id="7" name="Group 6">
            <a:extLst>
              <a:ext uri="{FF2B5EF4-FFF2-40B4-BE49-F238E27FC236}">
                <a16:creationId xmlns:a16="http://schemas.microsoft.com/office/drawing/2014/main" id="{7BEB7B7B-BA5F-4FD1-B575-628E031EADED}"/>
              </a:ext>
            </a:extLst>
          </p:cNvPr>
          <p:cNvGrpSpPr/>
          <p:nvPr/>
        </p:nvGrpSpPr>
        <p:grpSpPr>
          <a:xfrm>
            <a:off x="2300993" y="1320785"/>
            <a:ext cx="1326919" cy="740087"/>
            <a:chOff x="2300993" y="1320785"/>
            <a:chExt cx="1326919" cy="740087"/>
          </a:xfrm>
        </p:grpSpPr>
        <p:sp>
          <p:nvSpPr>
            <p:cNvPr id="32" name="Rectangle 31">
              <a:extLst>
                <a:ext uri="{FF2B5EF4-FFF2-40B4-BE49-F238E27FC236}">
                  <a16:creationId xmlns:a16="http://schemas.microsoft.com/office/drawing/2014/main" id="{74620163-514C-4C9D-AEDD-3284F903EA3A}"/>
                </a:ext>
              </a:extLst>
            </p:cNvPr>
            <p:cNvSpPr/>
            <p:nvPr/>
          </p:nvSpPr>
          <p:spPr bwMode="auto">
            <a:xfrm>
              <a:off x="2489434" y="1358848"/>
              <a:ext cx="363772" cy="65797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sp>
          <p:nvSpPr>
            <p:cNvPr id="33" name="Rectangle 32">
              <a:extLst>
                <a:ext uri="{FF2B5EF4-FFF2-40B4-BE49-F238E27FC236}">
                  <a16:creationId xmlns:a16="http://schemas.microsoft.com/office/drawing/2014/main" id="{ADCF0DD4-1C3F-4825-9754-7EE13545B316}"/>
                </a:ext>
              </a:extLst>
            </p:cNvPr>
            <p:cNvSpPr/>
            <p:nvPr/>
          </p:nvSpPr>
          <p:spPr bwMode="auto">
            <a:xfrm>
              <a:off x="3041647" y="1508204"/>
              <a:ext cx="450267" cy="28624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22" name="Group 21">
              <a:extLst>
                <a:ext uri="{FF2B5EF4-FFF2-40B4-BE49-F238E27FC236}">
                  <a16:creationId xmlns:a16="http://schemas.microsoft.com/office/drawing/2014/main" id="{558DD443-45D6-47D6-A33F-15CE8A8F52D4}"/>
                </a:ext>
              </a:extLst>
            </p:cNvPr>
            <p:cNvGrpSpPr>
              <a:grpSpLocks noChangeAspect="1"/>
            </p:cNvGrpSpPr>
            <p:nvPr/>
          </p:nvGrpSpPr>
          <p:grpSpPr>
            <a:xfrm>
              <a:off x="2300993" y="1320785"/>
              <a:ext cx="1326919" cy="740087"/>
              <a:chOff x="8538117" y="288482"/>
              <a:chExt cx="1652823" cy="921860"/>
            </a:xfrm>
          </p:grpSpPr>
          <p:pic>
            <p:nvPicPr>
              <p:cNvPr id="18" name="Graphic 17" descr="Internet">
                <a:extLst>
                  <a:ext uri="{FF2B5EF4-FFF2-40B4-BE49-F238E27FC236}">
                    <a16:creationId xmlns:a16="http://schemas.microsoft.com/office/drawing/2014/main" id="{13873097-6428-46DD-B5D2-6E73F4F06C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6540" y="295942"/>
                <a:ext cx="914400" cy="914400"/>
              </a:xfrm>
              <a:prstGeom prst="rect">
                <a:avLst/>
              </a:prstGeom>
            </p:spPr>
          </p:pic>
          <p:grpSp>
            <p:nvGrpSpPr>
              <p:cNvPr id="21" name="Group 20">
                <a:extLst>
                  <a:ext uri="{FF2B5EF4-FFF2-40B4-BE49-F238E27FC236}">
                    <a16:creationId xmlns:a16="http://schemas.microsoft.com/office/drawing/2014/main" id="{B8B79C4B-51BA-4320-8029-B403C7E6358F}"/>
                  </a:ext>
                </a:extLst>
              </p:cNvPr>
              <p:cNvGrpSpPr/>
              <p:nvPr/>
            </p:nvGrpSpPr>
            <p:grpSpPr>
              <a:xfrm>
                <a:off x="8538117" y="288482"/>
                <a:ext cx="914400" cy="914400"/>
                <a:chOff x="8080917" y="272455"/>
                <a:chExt cx="914400" cy="914400"/>
              </a:xfrm>
            </p:grpSpPr>
            <p:pic>
              <p:nvPicPr>
                <p:cNvPr id="12" name="Graphic 11" descr="Smart Phone">
                  <a:extLst>
                    <a:ext uri="{FF2B5EF4-FFF2-40B4-BE49-F238E27FC236}">
                      <a16:creationId xmlns:a16="http://schemas.microsoft.com/office/drawing/2014/main" id="{06B13944-8D33-4288-BAF8-3466962549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80917" y="272455"/>
                  <a:ext cx="914400" cy="914400"/>
                </a:xfrm>
                <a:prstGeom prst="rect">
                  <a:avLst/>
                </a:prstGeom>
              </p:spPr>
            </p:pic>
            <p:pic>
              <p:nvPicPr>
                <p:cNvPr id="20" name="Graphic 19" descr="World">
                  <a:extLst>
                    <a:ext uri="{FF2B5EF4-FFF2-40B4-BE49-F238E27FC236}">
                      <a16:creationId xmlns:a16="http://schemas.microsoft.com/office/drawing/2014/main" id="{74876F46-C2AC-4603-994B-E9850FBC762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62140" y="553678"/>
                  <a:ext cx="351954" cy="351954"/>
                </a:xfrm>
                <a:prstGeom prst="rect">
                  <a:avLst/>
                </a:prstGeom>
              </p:spPr>
            </p:pic>
          </p:grpSp>
        </p:grpSp>
      </p:grpSp>
      <p:grpSp>
        <p:nvGrpSpPr>
          <p:cNvPr id="3" name="Group 2">
            <a:extLst>
              <a:ext uri="{FF2B5EF4-FFF2-40B4-BE49-F238E27FC236}">
                <a16:creationId xmlns:a16="http://schemas.microsoft.com/office/drawing/2014/main" id="{92CACD59-FB74-4324-B363-1ECF5C11ECD5}"/>
              </a:ext>
            </a:extLst>
          </p:cNvPr>
          <p:cNvGrpSpPr/>
          <p:nvPr/>
        </p:nvGrpSpPr>
        <p:grpSpPr>
          <a:xfrm>
            <a:off x="8770346" y="1150749"/>
            <a:ext cx="914400" cy="914400"/>
            <a:chOff x="8770346" y="1150749"/>
            <a:chExt cx="914400" cy="914400"/>
          </a:xfrm>
        </p:grpSpPr>
        <p:sp>
          <p:nvSpPr>
            <p:cNvPr id="34" name="Rectangle 33">
              <a:extLst>
                <a:ext uri="{FF2B5EF4-FFF2-40B4-BE49-F238E27FC236}">
                  <a16:creationId xmlns:a16="http://schemas.microsoft.com/office/drawing/2014/main" id="{4EA755E5-129C-4B0E-AE1E-B534DACD54CF}"/>
                </a:ext>
              </a:extLst>
            </p:cNvPr>
            <p:cNvSpPr/>
            <p:nvPr/>
          </p:nvSpPr>
          <p:spPr bwMode="auto">
            <a:xfrm>
              <a:off x="8964850" y="1240357"/>
              <a:ext cx="525390" cy="73518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28" name="Graphic 27" descr="Checklist">
              <a:extLst>
                <a:ext uri="{FF2B5EF4-FFF2-40B4-BE49-F238E27FC236}">
                  <a16:creationId xmlns:a16="http://schemas.microsoft.com/office/drawing/2014/main" id="{F5705998-C62F-449D-BBDA-5701E85B7A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70346" y="1150749"/>
              <a:ext cx="914400" cy="914400"/>
            </a:xfrm>
            <a:prstGeom prst="rect">
              <a:avLst/>
            </a:prstGeom>
          </p:spPr>
        </p:pic>
      </p:grpSp>
      <p:grpSp>
        <p:nvGrpSpPr>
          <p:cNvPr id="8" name="Group 7">
            <a:extLst>
              <a:ext uri="{FF2B5EF4-FFF2-40B4-BE49-F238E27FC236}">
                <a16:creationId xmlns:a16="http://schemas.microsoft.com/office/drawing/2014/main" id="{C83AB720-D7E6-42E4-B2E1-C70457369D51}"/>
              </a:ext>
            </a:extLst>
          </p:cNvPr>
          <p:cNvGrpSpPr/>
          <p:nvPr/>
        </p:nvGrpSpPr>
        <p:grpSpPr>
          <a:xfrm>
            <a:off x="5638800" y="3035752"/>
            <a:ext cx="923645" cy="914400"/>
            <a:chOff x="5638800" y="2863169"/>
            <a:chExt cx="923645" cy="914400"/>
          </a:xfrm>
        </p:grpSpPr>
        <p:sp>
          <p:nvSpPr>
            <p:cNvPr id="35" name="Rectangle 34">
              <a:extLst>
                <a:ext uri="{FF2B5EF4-FFF2-40B4-BE49-F238E27FC236}">
                  <a16:creationId xmlns:a16="http://schemas.microsoft.com/office/drawing/2014/main" id="{76B75D52-63A6-4315-AA7E-B9B0963A5729}"/>
                </a:ext>
              </a:extLst>
            </p:cNvPr>
            <p:cNvSpPr/>
            <p:nvPr/>
          </p:nvSpPr>
          <p:spPr bwMode="auto">
            <a:xfrm>
              <a:off x="5648046" y="2870943"/>
              <a:ext cx="914399" cy="89885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6" name="Graphic 5" descr="Trophy">
              <a:extLst>
                <a:ext uri="{FF2B5EF4-FFF2-40B4-BE49-F238E27FC236}">
                  <a16:creationId xmlns:a16="http://schemas.microsoft.com/office/drawing/2014/main" id="{A3A8F4C7-BDFE-4B1F-91F6-E164655633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8800" y="2863169"/>
              <a:ext cx="914400" cy="914400"/>
            </a:xfrm>
            <a:prstGeom prst="rect">
              <a:avLst/>
            </a:prstGeom>
          </p:spPr>
        </p:pic>
      </p:grpSp>
      <p:grpSp>
        <p:nvGrpSpPr>
          <p:cNvPr id="9" name="Group 8">
            <a:extLst>
              <a:ext uri="{FF2B5EF4-FFF2-40B4-BE49-F238E27FC236}">
                <a16:creationId xmlns:a16="http://schemas.microsoft.com/office/drawing/2014/main" id="{833AF6E8-1608-4F8A-90B4-611B197A133B}"/>
              </a:ext>
            </a:extLst>
          </p:cNvPr>
          <p:cNvGrpSpPr/>
          <p:nvPr/>
        </p:nvGrpSpPr>
        <p:grpSpPr>
          <a:xfrm>
            <a:off x="2493178" y="4292272"/>
            <a:ext cx="950709" cy="914400"/>
            <a:chOff x="2493178" y="4292272"/>
            <a:chExt cx="950709" cy="914400"/>
          </a:xfrm>
        </p:grpSpPr>
        <p:sp>
          <p:nvSpPr>
            <p:cNvPr id="36" name="Rectangle 35">
              <a:extLst>
                <a:ext uri="{FF2B5EF4-FFF2-40B4-BE49-F238E27FC236}">
                  <a16:creationId xmlns:a16="http://schemas.microsoft.com/office/drawing/2014/main" id="{B8684CC5-A803-440F-88C7-B7C0073EF3F6}"/>
                </a:ext>
              </a:extLst>
            </p:cNvPr>
            <p:cNvSpPr/>
            <p:nvPr/>
          </p:nvSpPr>
          <p:spPr bwMode="auto">
            <a:xfrm>
              <a:off x="2493178" y="4324478"/>
              <a:ext cx="950709" cy="83437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pic>
          <p:nvPicPr>
            <p:cNvPr id="10" name="Graphic 9" descr="Hierarchy">
              <a:extLst>
                <a:ext uri="{FF2B5EF4-FFF2-40B4-BE49-F238E27FC236}">
                  <a16:creationId xmlns:a16="http://schemas.microsoft.com/office/drawing/2014/main" id="{837C5DFC-519D-4393-A820-82B0C3AAF3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07253" y="4292272"/>
              <a:ext cx="914400" cy="914400"/>
            </a:xfrm>
            <a:prstGeom prst="rect">
              <a:avLst/>
            </a:prstGeom>
          </p:spPr>
        </p:pic>
      </p:grpSp>
      <p:grpSp>
        <p:nvGrpSpPr>
          <p:cNvPr id="11" name="Group 10">
            <a:extLst>
              <a:ext uri="{FF2B5EF4-FFF2-40B4-BE49-F238E27FC236}">
                <a16:creationId xmlns:a16="http://schemas.microsoft.com/office/drawing/2014/main" id="{64F0305C-C1DC-4868-B024-386FF8970043}"/>
              </a:ext>
            </a:extLst>
          </p:cNvPr>
          <p:cNvGrpSpPr/>
          <p:nvPr/>
        </p:nvGrpSpPr>
        <p:grpSpPr>
          <a:xfrm>
            <a:off x="8770346" y="4244453"/>
            <a:ext cx="914400" cy="914400"/>
            <a:chOff x="8770346" y="4244453"/>
            <a:chExt cx="914400" cy="914400"/>
          </a:xfrm>
        </p:grpSpPr>
        <p:sp>
          <p:nvSpPr>
            <p:cNvPr id="37" name="Rectangle 36">
              <a:extLst>
                <a:ext uri="{FF2B5EF4-FFF2-40B4-BE49-F238E27FC236}">
                  <a16:creationId xmlns:a16="http://schemas.microsoft.com/office/drawing/2014/main" id="{158F82B1-E5FD-43A8-99E5-AF46A3EB9162}"/>
                </a:ext>
              </a:extLst>
            </p:cNvPr>
            <p:cNvSpPr/>
            <p:nvPr/>
          </p:nvSpPr>
          <p:spPr bwMode="auto">
            <a:xfrm>
              <a:off x="9024069" y="4311244"/>
              <a:ext cx="409801" cy="78081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a:ln>
                  <a:noFill/>
                </a:ln>
                <a:solidFill>
                  <a:schemeClr val="bg1"/>
                </a:solidFill>
                <a:effectLst/>
                <a:latin typeface="+mn-lt"/>
              </a:endParaRPr>
            </a:p>
          </p:txBody>
        </p:sp>
        <p:grpSp>
          <p:nvGrpSpPr>
            <p:cNvPr id="16" name="Group 15">
              <a:extLst>
                <a:ext uri="{FF2B5EF4-FFF2-40B4-BE49-F238E27FC236}">
                  <a16:creationId xmlns:a16="http://schemas.microsoft.com/office/drawing/2014/main" id="{6620891A-8740-41D4-B36E-BBB698BCFB19}"/>
                </a:ext>
              </a:extLst>
            </p:cNvPr>
            <p:cNvGrpSpPr/>
            <p:nvPr/>
          </p:nvGrpSpPr>
          <p:grpSpPr>
            <a:xfrm>
              <a:off x="8770346" y="4244453"/>
              <a:ext cx="914400" cy="914400"/>
              <a:chOff x="9755644" y="5243279"/>
              <a:chExt cx="914400" cy="914400"/>
            </a:xfrm>
          </p:grpSpPr>
          <p:pic>
            <p:nvPicPr>
              <p:cNvPr id="14" name="Graphic 13" descr="Ringer">
                <a:extLst>
                  <a:ext uri="{FF2B5EF4-FFF2-40B4-BE49-F238E27FC236}">
                    <a16:creationId xmlns:a16="http://schemas.microsoft.com/office/drawing/2014/main" id="{17C99030-2381-4854-94EC-1F9BC8D50A8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50060" y="5537695"/>
                <a:ext cx="325568" cy="325568"/>
              </a:xfrm>
              <a:prstGeom prst="rect">
                <a:avLst/>
              </a:prstGeom>
            </p:spPr>
          </p:pic>
          <p:pic>
            <p:nvPicPr>
              <p:cNvPr id="15" name="Graphic 14" descr="Smart Phone">
                <a:extLst>
                  <a:ext uri="{FF2B5EF4-FFF2-40B4-BE49-F238E27FC236}">
                    <a16:creationId xmlns:a16="http://schemas.microsoft.com/office/drawing/2014/main" id="{39BA1780-0451-43BF-9576-CA3F676838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5644" y="5243279"/>
                <a:ext cx="914400" cy="914400"/>
              </a:xfrm>
              <a:prstGeom prst="rect">
                <a:avLst/>
              </a:prstGeom>
            </p:spPr>
          </p:pic>
        </p:grpSp>
      </p:grpSp>
    </p:spTree>
    <p:extLst>
      <p:ext uri="{BB962C8B-B14F-4D97-AF65-F5344CB8AC3E}">
        <p14:creationId xmlns:p14="http://schemas.microsoft.com/office/powerpoint/2010/main" val="23973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500"/>
                                        <p:tgtEl>
                                          <p:spTgt spid="1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30" grpId="0" animBg="1"/>
      <p:bldP spid="29" grpId="0" animBg="1"/>
      <p:bldP spid="31" grpId="0" animBg="1"/>
      <p:bldP spid="19" grpId="0" build="p"/>
      <p:bldP spid="23" grpId="0"/>
      <p:bldP spid="24"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loudCheckr_PPT_Template_White_Background">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cap="flat" cmpd="sng" algn="ctr">
          <a:solidFill>
            <a:schemeClr val="accent1"/>
          </a:solidFill>
          <a:prstDash val="solid"/>
          <a:round/>
          <a:headEnd type="none" w="med" len="med"/>
          <a:tailEnd type="none" w="med" len="med"/>
        </a:ln>
        <a:effectLst/>
        <a:scene3d>
          <a:camera prst="orthographicFront"/>
          <a:lightRig rig="threePt" dir="t"/>
        </a:scene3d>
        <a:sp3d>
          <a:bevelT/>
        </a:sp3d>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Symantec Color Scheme">
        <a:dk1>
          <a:srgbClr val="000000"/>
        </a:dk1>
        <a:lt1>
          <a:srgbClr val="FFFFFF"/>
        </a:lt1>
        <a:dk2>
          <a:srgbClr val="000000"/>
        </a:dk2>
        <a:lt2>
          <a:srgbClr val="8C919A"/>
        </a:lt2>
        <a:accent1>
          <a:srgbClr val="848561"/>
        </a:accent1>
        <a:accent2>
          <a:srgbClr val="E6BA00"/>
        </a:accent2>
        <a:accent3>
          <a:srgbClr val="4D6883"/>
        </a:accent3>
        <a:accent4>
          <a:srgbClr val="F27F1A"/>
        </a:accent4>
        <a:accent5>
          <a:srgbClr val="A30609"/>
        </a:accent5>
        <a:accent6>
          <a:srgbClr val="7F6377"/>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xml><?xml version="1.0" encoding="utf-8"?>
<a:theme xmlns:a="http://schemas.openxmlformats.org/drawingml/2006/main" name="Office Theme">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17745</Words>
  <Application>Microsoft Office PowerPoint</Application>
  <PresentationFormat>Widescreen</PresentationFormat>
  <Paragraphs>2154</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Arial Regular</vt:lpstr>
      <vt:lpstr>Calibri</vt:lpstr>
      <vt:lpstr>Courier New</vt:lpstr>
      <vt:lpstr>Rockwell</vt:lpstr>
      <vt:lpstr>Wingdings</vt:lpstr>
      <vt:lpstr>CloudCheckr_PPT_Template_White_Background</vt:lpstr>
      <vt:lpstr>PowerPoint Presentation</vt:lpstr>
      <vt:lpstr>Thank you for creating a free 10-user SnapEval account!</vt:lpstr>
      <vt:lpstr>PowerPoint Presentation</vt:lpstr>
      <vt:lpstr>PowerPoint Presentation</vt:lpstr>
      <vt:lpstr>Not all Continuous Performance Management (CPM) is the same!</vt:lpstr>
      <vt:lpstr>SnapEval vs. OKRs-based Solutions</vt:lpstr>
      <vt:lpstr>SnapEval Pricing</vt:lpstr>
      <vt:lpstr>FREE Customization and Configuration</vt:lpstr>
      <vt:lpstr>SnapEval Key Features</vt:lpstr>
      <vt:lpstr>SnapEval Benefits</vt:lpstr>
      <vt:lpstr>PowerPoint Presentation</vt:lpstr>
      <vt:lpstr>SnapEval Definitions</vt:lpstr>
      <vt:lpstr>Traditional Performance Appraisal</vt:lpstr>
      <vt:lpstr>Communicating feedback using Snaps</vt:lpstr>
      <vt:lpstr>Performance Management</vt:lpstr>
      <vt:lpstr>Performance Management &amp; Performance Recognition</vt:lpstr>
      <vt:lpstr>Comprehensive Snap Visibility for Organization Admins</vt:lpstr>
      <vt:lpstr>PowerPoint Presentation</vt:lpstr>
      <vt:lpstr>SnapEval Roles: User, Manager, Group Administrator</vt:lpstr>
      <vt:lpstr>Primary and Secondary Reporting Relationships</vt:lpstr>
      <vt:lpstr>Complex Relationship Support</vt:lpstr>
      <vt:lpstr>SnapEval Roles: In-Depth</vt:lpstr>
      <vt:lpstr>PowerPoint Presentation</vt:lpstr>
      <vt:lpstr>Grouping Concepts</vt:lpstr>
      <vt:lpstr>SnapEval Grouping</vt:lpstr>
      <vt:lpstr>Automatic Groups</vt:lpstr>
      <vt:lpstr>SnapEval Two-tier Cascading Goals</vt:lpstr>
      <vt:lpstr>PowerPoint Presentation</vt:lpstr>
      <vt:lpstr>Performance Summary Introduction</vt:lpstr>
      <vt:lpstr>Steps to Create a Performance Summary</vt:lpstr>
      <vt:lpstr>Performance Summary Scoring Calculation</vt:lpstr>
      <vt:lpstr>PowerPoint Presentation</vt:lpstr>
      <vt:lpstr>Performance Summary Collaborators</vt:lpstr>
      <vt:lpstr>Performance Summary Creation and Collaboration</vt:lpstr>
      <vt:lpstr>Performance Summary Creation and Collaboration</vt:lpstr>
      <vt:lpstr>Performance Summary Creation and Collaboration</vt:lpstr>
      <vt:lpstr>Performance Summary Creation and Collaboration</vt:lpstr>
      <vt:lpstr>PowerPoint Presentation</vt:lpstr>
      <vt:lpstr>SnapEval integration with ADP</vt:lpstr>
      <vt:lpstr>SnapEval ‘Zero-touch Administration’ (ADP Workforce Now)</vt:lpstr>
      <vt:lpstr>How does SnapEval integrate with Workforce Now?</vt:lpstr>
      <vt:lpstr>SnapEval Sync (RUN Powered by ADP)</vt:lpstr>
      <vt:lpstr>Assigning ADP Users to SnapEval – From Within SnapEval</vt:lpstr>
      <vt:lpstr>Assigning ADP Users to SnapEval – Not in ADP Marketplace</vt:lpstr>
      <vt:lpstr>PowerPoint Presentation</vt:lpstr>
      <vt:lpstr>SnapEval Mobile App</vt:lpstr>
      <vt:lpstr>Work from home and other remote employees</vt:lpstr>
      <vt:lpstr>Message delivery solution requirements</vt:lpstr>
      <vt:lpstr>Smartphones: Most effective communications platform</vt:lpstr>
      <vt:lpstr>Push Notifications: Most effective communications method</vt:lpstr>
      <vt:lpstr>SnapEval Custom Rich Push Notification Messages</vt:lpstr>
      <vt:lpstr>Create and send a Custom Rich Push Notification (SnapEval Administrators Only)</vt:lpstr>
      <vt:lpstr>Your message is delivered to mobile app recipients</vt:lpstr>
      <vt:lpstr>Your message is also delivered to all recipients by email</vt:lpstr>
      <vt:lpstr>Custom Rich Push Notification Examples</vt:lpstr>
      <vt:lpstr>PowerPoint Presentation</vt:lpstr>
      <vt:lpstr>Performance Recognition</vt:lpstr>
      <vt:lpstr>Spotlight Performance Recognition - Nomination</vt:lpstr>
      <vt:lpstr>Spotlight Performance Recognition - Review</vt:lpstr>
      <vt:lpstr>Spotlight Performance Recognition - Publishing</vt:lpstr>
      <vt:lpstr>PowerPoint Presentation</vt:lpstr>
      <vt:lpstr>Getting started with SnapEval (non-ADP Customers)</vt:lpstr>
      <vt:lpstr>Getting started with SnapEval (ADP Customers)</vt:lpstr>
      <vt:lpstr>Get started now!</vt:lpstr>
      <vt:lpstr>Have questions? Need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2020-03-05T00:00:00Z</dcterms:created>
  <dcterms:modified xsi:type="dcterms:W3CDTF">2022-03-04T20:19:59Z</dcterms:modified>
</cp:coreProperties>
</file>